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embeddedFontLst>
    <p:embeddedFont>
      <p:font typeface="Caveat"/>
      <p:regular r:id="rId7"/>
      <p:bold r:id="rId8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font" Target="fonts/Caveat-regular.fntdata"/><Relationship Id="rId8" Type="http://schemas.openxmlformats.org/officeDocument/2006/relationships/font" Target="fonts/Caveat-bold.fntdata"/></Relationships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hyperlink" Target="https://www.floridabar.org/the-florida-bar-journal/50-years-later-memories-of-gideon-v-wainwright/" TargetMode="Externa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>
                <a:solidFill>
                  <a:schemeClr val="dk1"/>
                </a:solidFill>
              </a:rPr>
              <a:t>Source: </a:t>
            </a:r>
            <a:r>
              <a:rPr lang="en" u="sng">
                <a:solidFill>
                  <a:srgbClr val="1155CC"/>
                </a:solidFill>
                <a:hlinkClick r:id="rId2">
                  <a:extLst>
                    <a:ext uri="{A12FA001-AC4F-418D-AE19-62706E023703}">
                      <ahyp:hlinkClr val="tx"/>
                    </a:ext>
                  </a:extLst>
                </a:hlinkClick>
              </a:rPr>
              <a:t>https://www.floridabar.org/the-florida-bar-journal/50-years-later-memories-of-gideon-v-wainwright/</a:t>
            </a:r>
            <a:r>
              <a:rPr lang="en">
                <a:solidFill>
                  <a:schemeClr val="dk1"/>
                </a:solidFill>
              </a:rPr>
              <a:t> </a:t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>
            <a:off x="322950" y="56750"/>
            <a:ext cx="8622300" cy="47583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8100">
                <a:solidFill>
                  <a:schemeClr val="dk1"/>
                </a:solidFill>
                <a:latin typeface="Caveat"/>
                <a:ea typeface="Caveat"/>
                <a:cs typeface="Caveat"/>
                <a:sym typeface="Caveat"/>
              </a:rPr>
              <a:t>“Lawyers in criminal courts are necessities, not luxuries.”</a:t>
            </a:r>
            <a:endParaRPr sz="8100">
              <a:solidFill>
                <a:schemeClr val="dk1"/>
              </a:solidFill>
              <a:latin typeface="Caveat"/>
              <a:ea typeface="Caveat"/>
              <a:cs typeface="Caveat"/>
              <a:sym typeface="Caveat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1100">
              <a:solidFill>
                <a:schemeClr val="dk1"/>
              </a:solidFill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sz="1100">
              <a:solidFill>
                <a:schemeClr val="dk1"/>
              </a:solidFill>
            </a:endParaRPr>
          </a:p>
          <a:p>
            <a:pPr indent="0" lvl="0" marL="0" rtl="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1600">
                <a:solidFill>
                  <a:schemeClr val="dk1"/>
                </a:solidFill>
                <a:latin typeface="Caveat"/>
                <a:ea typeface="Caveat"/>
                <a:cs typeface="Caveat"/>
                <a:sym typeface="Caveat"/>
              </a:rPr>
              <a:t>-Justice Hugo Black: </a:t>
            </a:r>
            <a:r>
              <a:rPr i="1" lang="en" sz="1600">
                <a:solidFill>
                  <a:schemeClr val="dk1"/>
                </a:solidFill>
                <a:latin typeface="Caveat"/>
                <a:ea typeface="Caveat"/>
                <a:cs typeface="Caveat"/>
                <a:sym typeface="Caveat"/>
              </a:rPr>
              <a:t>Gideon v. Wainwright  372 US , 335 344, (1963)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