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5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10" Type="http://schemas.openxmlformats.org/officeDocument/2006/relationships/slide" Target="slides/slide5.xml"/><Relationship Id="rId9" Type="http://schemas.openxmlformats.org/officeDocument/2006/relationships/slide" Target="slides/slide4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g256abe2dad8_0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9" name="Google Shape;59;g256abe2dad8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g256abe2dad8_0_1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6" name="Google Shape;66;g256abe2dad8_0_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g256abe2dad8_0_2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" name="Google Shape;76;g256abe2dad8_0_2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g256abe2dad8_0_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5" name="Google Shape;85;g256abe2dad8_0_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4.png"/><Relationship Id="rId4" Type="http://schemas.openxmlformats.org/officeDocument/2006/relationships/image" Target="../media/image1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png"/><Relationship Id="rId4" Type="http://schemas.openxmlformats.org/officeDocument/2006/relationships/image" Target="../media/image4.png"/><Relationship Id="rId5" Type="http://schemas.openxmlformats.org/officeDocument/2006/relationships/image" Target="../media/image1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.png"/><Relationship Id="rId4" Type="http://schemas.openxmlformats.org/officeDocument/2006/relationships/image" Target="../media/image3.png"/><Relationship Id="rId5" Type="http://schemas.openxmlformats.org/officeDocument/2006/relationships/image" Target="../media/image5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hyperlink" Target="https://cdn.loc.gov/service/pnp/cph/3f00000/3f05000/3f05300/3f05399r.jpg" TargetMode="External"/><Relationship Id="rId4" Type="http://schemas.openxmlformats.org/officeDocument/2006/relationships/hyperlink" Target="https://cdn.loc.gov/service/pnp/ppmsca/03100/03119r.jpg" TargetMode="External"/><Relationship Id="rId9" Type="http://schemas.openxmlformats.org/officeDocument/2006/relationships/image" Target="../media/image1.png"/><Relationship Id="rId5" Type="http://schemas.openxmlformats.org/officeDocument/2006/relationships/hyperlink" Target="https://img.freepik.com/free-vector/illustration-magnifying-glass_53876-28516.jpg?w=1480&amp;t=st=1688238234~exp=1688238834~hmac=0b33d4d191a27f46500659a10c908ff7777249608b5bd38cc3c64e7e3f55044e" TargetMode="External"/><Relationship Id="rId6" Type="http://schemas.openxmlformats.org/officeDocument/2006/relationships/hyperlink" Target="https://www.freepikcompany.com/legal?_gl=1*1pojt5g*fp_ga*NjI4NDc0NTUyLjE2ODIwMTA0NjU.*fp_ga_QWX66025LC*MTY4ODIzNzk3My4yOS4xLjE2ODgyMzgyOTAuNTYuMC4w*_ga*NjI4NDc0NTUyLjE2ODIwMTA0NjU.*_ga_18B6QPTJPC*MTY4ODIzNzk3My4yOS4xLjE2ODgyMzgyOTAuNTYuMC4w#nav-freepik-license" TargetMode="External"/><Relationship Id="rId7" Type="http://schemas.openxmlformats.org/officeDocument/2006/relationships/hyperlink" Target="https://img.freepik.com/free-photo/3d-yellow-bell-with-exclamation-point_107791-16816.jpg?w=996&amp;t=st=1688238258~exp=1688238858~hmac=2983168b191041d26144292ecea444ed7b794b4895c25f5f7524376868910a2a" TargetMode="External"/><Relationship Id="rId8" Type="http://schemas.openxmlformats.org/officeDocument/2006/relationships/hyperlink" Target="https://www.freepikcompany.com/legal?_gl=1*1pojt5g*fp_ga*NjI4NDc0NTUyLjE2ODIwMTA0NjU.*fp_ga_QWX66025LC*MTY4ODIzNzk3My4yOS4xLjE2ODgyMzgyOTAuNTYuMC4w*_ga*NjI4NDc0NTUyLjE2ODIwMTA0NjU.*_ga_18B6QPTJPC*MTY4ODIzNzk3My4yOS4xLjE2ODgyMzgyOTAuNTYuMC4w#nav-freepik-license" TargetMode="Externa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84400" y="196100"/>
            <a:ext cx="3140325" cy="4751301"/>
          </a:xfrm>
          <a:prstGeom prst="rect">
            <a:avLst/>
          </a:prstGeom>
          <a:noFill/>
          <a:ln>
            <a:noFill/>
          </a:ln>
        </p:spPr>
      </p:pic>
      <p:sp>
        <p:nvSpPr>
          <p:cNvPr id="55" name="Google Shape;55;p13"/>
          <p:cNvSpPr txBox="1"/>
          <p:nvPr/>
        </p:nvSpPr>
        <p:spPr>
          <a:xfrm>
            <a:off x="4215425" y="1094100"/>
            <a:ext cx="4483800" cy="2955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Char char="●"/>
            </a:pPr>
            <a:r>
              <a:rPr lang="en" sz="2000">
                <a:solidFill>
                  <a:schemeClr val="dk1"/>
                </a:solidFill>
              </a:rPr>
              <a:t>What is happening in this image? </a:t>
            </a:r>
            <a:endParaRPr sz="2000">
              <a:solidFill>
                <a:schemeClr val="dk1"/>
              </a:solidFill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>
              <a:solidFill>
                <a:schemeClr val="dk1"/>
              </a:solidFill>
            </a:endParaRPr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Char char="●"/>
            </a:pPr>
            <a:r>
              <a:rPr lang="en" sz="2000">
                <a:solidFill>
                  <a:schemeClr val="dk1"/>
                </a:solidFill>
              </a:rPr>
              <a:t>How do you know? </a:t>
            </a:r>
            <a:endParaRPr sz="2000">
              <a:solidFill>
                <a:schemeClr val="dk1"/>
              </a:solidFill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>
              <a:solidFill>
                <a:schemeClr val="dk1"/>
              </a:solidFill>
            </a:endParaRPr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Char char="●"/>
            </a:pPr>
            <a:r>
              <a:rPr lang="en" sz="2000">
                <a:solidFill>
                  <a:schemeClr val="dk1"/>
                </a:solidFill>
              </a:rPr>
              <a:t>What do you think is the issue in this image? </a:t>
            </a:r>
            <a:endParaRPr sz="2000">
              <a:solidFill>
                <a:schemeClr val="dk1"/>
              </a:solidFill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>
              <a:solidFill>
                <a:schemeClr val="dk1"/>
              </a:solidFill>
            </a:endParaRPr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Char char="●"/>
            </a:pPr>
            <a:r>
              <a:rPr lang="en" sz="2000">
                <a:solidFill>
                  <a:schemeClr val="dk1"/>
                </a:solidFill>
              </a:rPr>
              <a:t>What evidence helps you identify the issue?</a:t>
            </a:r>
            <a:endParaRPr sz="2000">
              <a:solidFill>
                <a:schemeClr val="dk1"/>
              </a:solidFill>
            </a:endParaRPr>
          </a:p>
        </p:txBody>
      </p:sp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8278454" y="4663725"/>
            <a:ext cx="726075" cy="2836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" name="Google Shape;61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04800" y="962088"/>
            <a:ext cx="4568426" cy="3219325"/>
          </a:xfrm>
          <a:prstGeom prst="rect">
            <a:avLst/>
          </a:prstGeom>
          <a:noFill/>
          <a:ln>
            <a:noFill/>
          </a:ln>
        </p:spPr>
      </p:pic>
      <p:sp>
        <p:nvSpPr>
          <p:cNvPr id="62" name="Google Shape;62;p14"/>
          <p:cNvSpPr txBox="1"/>
          <p:nvPr/>
        </p:nvSpPr>
        <p:spPr>
          <a:xfrm>
            <a:off x="4919875" y="1094100"/>
            <a:ext cx="3947100" cy="3263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Char char="●"/>
            </a:pPr>
            <a:r>
              <a:rPr lang="en" sz="2000">
                <a:solidFill>
                  <a:schemeClr val="dk1"/>
                </a:solidFill>
              </a:rPr>
              <a:t>What is happening in this image? </a:t>
            </a:r>
            <a:endParaRPr sz="2000">
              <a:solidFill>
                <a:schemeClr val="dk1"/>
              </a:solidFill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>
              <a:solidFill>
                <a:schemeClr val="dk1"/>
              </a:solidFill>
            </a:endParaRPr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Char char="●"/>
            </a:pPr>
            <a:r>
              <a:rPr lang="en" sz="2000">
                <a:solidFill>
                  <a:schemeClr val="dk1"/>
                </a:solidFill>
              </a:rPr>
              <a:t>How do you know? </a:t>
            </a:r>
            <a:endParaRPr sz="2000">
              <a:solidFill>
                <a:schemeClr val="dk1"/>
              </a:solidFill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>
              <a:solidFill>
                <a:schemeClr val="dk1"/>
              </a:solidFill>
            </a:endParaRPr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Char char="●"/>
            </a:pPr>
            <a:r>
              <a:rPr lang="en" sz="2000">
                <a:solidFill>
                  <a:schemeClr val="dk1"/>
                </a:solidFill>
              </a:rPr>
              <a:t>What do you think is the issue in this image? </a:t>
            </a:r>
            <a:endParaRPr sz="2000">
              <a:solidFill>
                <a:schemeClr val="dk1"/>
              </a:solidFill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>
              <a:solidFill>
                <a:schemeClr val="dk1"/>
              </a:solidFill>
            </a:endParaRPr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Char char="●"/>
            </a:pPr>
            <a:r>
              <a:rPr lang="en" sz="2000">
                <a:solidFill>
                  <a:schemeClr val="dk1"/>
                </a:solidFill>
              </a:rPr>
              <a:t>What evidence helps you identify the issue?</a:t>
            </a:r>
            <a:endParaRPr sz="2000">
              <a:solidFill>
                <a:schemeClr val="dk1"/>
              </a:solidFill>
            </a:endParaRPr>
          </a:p>
        </p:txBody>
      </p:sp>
      <p:pic>
        <p:nvPicPr>
          <p:cNvPr id="63" name="Google Shape;63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8278454" y="4663725"/>
            <a:ext cx="726075" cy="2836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8" name="Google Shape;68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083000" y="847625"/>
            <a:ext cx="2220500" cy="3359626"/>
          </a:xfrm>
          <a:prstGeom prst="rect">
            <a:avLst/>
          </a:prstGeom>
          <a:noFill/>
          <a:ln>
            <a:noFill/>
          </a:ln>
        </p:spPr>
      </p:pic>
      <p:pic>
        <p:nvPicPr>
          <p:cNvPr id="69" name="Google Shape;69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975775" y="1284172"/>
            <a:ext cx="3528550" cy="2486525"/>
          </a:xfrm>
          <a:prstGeom prst="rect">
            <a:avLst/>
          </a:prstGeom>
          <a:noFill/>
          <a:ln>
            <a:noFill/>
          </a:ln>
        </p:spPr>
      </p:pic>
      <p:sp>
        <p:nvSpPr>
          <p:cNvPr id="70" name="Google Shape;70;p15"/>
          <p:cNvSpPr txBox="1"/>
          <p:nvPr/>
        </p:nvSpPr>
        <p:spPr>
          <a:xfrm>
            <a:off x="920200" y="4345450"/>
            <a:ext cx="25461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solidFill>
                  <a:schemeClr val="dk1"/>
                </a:solidFill>
              </a:rPr>
              <a:t>“Separate but equal”</a:t>
            </a:r>
            <a:endParaRPr sz="2000">
              <a:solidFill>
                <a:schemeClr val="dk1"/>
              </a:solidFill>
            </a:endParaRPr>
          </a:p>
        </p:txBody>
      </p:sp>
      <p:sp>
        <p:nvSpPr>
          <p:cNvPr id="71" name="Google Shape;71;p15"/>
          <p:cNvSpPr txBox="1"/>
          <p:nvPr/>
        </p:nvSpPr>
        <p:spPr>
          <a:xfrm>
            <a:off x="5629750" y="4345450"/>
            <a:ext cx="22206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solidFill>
                  <a:schemeClr val="dk1"/>
                </a:solidFill>
              </a:rPr>
              <a:t>Integrated school</a:t>
            </a:r>
            <a:endParaRPr sz="2000">
              <a:solidFill>
                <a:schemeClr val="dk1"/>
              </a:solidFill>
            </a:endParaRPr>
          </a:p>
        </p:txBody>
      </p:sp>
      <p:sp>
        <p:nvSpPr>
          <p:cNvPr id="72" name="Google Shape;72;p15"/>
          <p:cNvSpPr txBox="1"/>
          <p:nvPr/>
        </p:nvSpPr>
        <p:spPr>
          <a:xfrm>
            <a:off x="278250" y="141125"/>
            <a:ext cx="8587500" cy="554100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solidFill>
                  <a:schemeClr val="dk1"/>
                </a:solidFill>
              </a:rPr>
              <a:t>How do these images relate to the judicial branch?</a:t>
            </a:r>
            <a:endParaRPr sz="2400"/>
          </a:p>
        </p:txBody>
      </p:sp>
      <p:pic>
        <p:nvPicPr>
          <p:cNvPr id="73" name="Google Shape;73;p15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8278454" y="4663725"/>
            <a:ext cx="726075" cy="2836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b="1" lang="en" sz="4220"/>
              <a:t>Landmark</a:t>
            </a:r>
            <a:endParaRPr b="1" sz="4220"/>
          </a:p>
        </p:txBody>
      </p:sp>
      <p:sp>
        <p:nvSpPr>
          <p:cNvPr id="79" name="Google Shape;79;p16"/>
          <p:cNvSpPr txBox="1"/>
          <p:nvPr>
            <p:ph idx="1" type="body"/>
          </p:nvPr>
        </p:nvSpPr>
        <p:spPr>
          <a:xfrm>
            <a:off x="311700" y="1643675"/>
            <a:ext cx="8520600" cy="156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lnSpcReduction="2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800">
                <a:solidFill>
                  <a:schemeClr val="dk1"/>
                </a:solidFill>
              </a:rPr>
              <a:t>An important or unique decision, event, fact, discovery, etc.</a:t>
            </a:r>
            <a:endParaRPr sz="2800">
              <a:solidFill>
                <a:schemeClr val="dk1"/>
              </a:solidFill>
            </a:endParaRPr>
          </a:p>
          <a:p>
            <a:pPr indent="0" lvl="0" marL="0" rtl="0" algn="ctr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 sz="2800">
              <a:solidFill>
                <a:schemeClr val="dk1"/>
              </a:solidFill>
            </a:endParaRPr>
          </a:p>
        </p:txBody>
      </p:sp>
      <p:pic>
        <p:nvPicPr>
          <p:cNvPr id="80" name="Google Shape;80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278454" y="4663725"/>
            <a:ext cx="726075" cy="2836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1" name="Google Shape;81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057350" y="3058637"/>
            <a:ext cx="1539400" cy="1673874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82" name="Google Shape;82;p16"/>
          <p:cNvPicPr preferRelativeResize="0"/>
          <p:nvPr/>
        </p:nvPicPr>
        <p:blipFill rotWithShape="1">
          <a:blip r:embed="rId5">
            <a:alphaModFix/>
          </a:blip>
          <a:srcRect b="0" l="17166" r="4945" t="0"/>
          <a:stretch/>
        </p:blipFill>
        <p:spPr>
          <a:xfrm>
            <a:off x="4936850" y="3058625"/>
            <a:ext cx="1912049" cy="1633824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1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Sources</a:t>
            </a:r>
            <a:endParaRPr/>
          </a:p>
        </p:txBody>
      </p:sp>
      <p:sp>
        <p:nvSpPr>
          <p:cNvPr id="88" name="Google Shape;88;p17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AutoNum type="arabicPeriod"/>
            </a:pPr>
            <a:r>
              <a:rPr lang="en" sz="1200">
                <a:solidFill>
                  <a:schemeClr val="dk1"/>
                </a:solidFill>
              </a:rPr>
              <a:t>“</a:t>
            </a:r>
            <a:r>
              <a:rPr lang="en" sz="1200" u="sng">
                <a:solidFill>
                  <a:srgbClr val="1155CC"/>
                </a:solidFill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Learn to swim campaign Classes for all ages forming in all pools</a:t>
            </a:r>
            <a:r>
              <a:rPr lang="en" sz="1200">
                <a:solidFill>
                  <a:schemeClr val="dk1"/>
                </a:solidFill>
              </a:rPr>
              <a:t>” from the Library of Congress is under the Public Domain</a:t>
            </a:r>
            <a:endParaRPr sz="1200">
              <a:solidFill>
                <a:schemeClr val="dk1"/>
              </a:solidFill>
            </a:endParaRPr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AutoNum type="arabicPeriod"/>
            </a:pPr>
            <a:r>
              <a:rPr lang="en" sz="1200">
                <a:solidFill>
                  <a:schemeClr val="dk1"/>
                </a:solidFill>
              </a:rPr>
              <a:t>“</a:t>
            </a:r>
            <a:r>
              <a:rPr lang="en" sz="1200" u="sng">
                <a:solidFill>
                  <a:srgbClr val="1155CC"/>
                </a:solidFill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School integration. Barnard School, Washington, D.C.</a:t>
            </a:r>
            <a:r>
              <a:rPr lang="en" sz="1200">
                <a:solidFill>
                  <a:schemeClr val="dk1"/>
                </a:solidFill>
              </a:rPr>
              <a:t>” from the Library of Congress is under the Public Domain</a:t>
            </a:r>
            <a:endParaRPr sz="1200">
              <a:solidFill>
                <a:schemeClr val="dk1"/>
              </a:solidFill>
            </a:endParaRPr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AutoNum type="arabicPeriod"/>
            </a:pPr>
            <a:r>
              <a:rPr lang="en" sz="1200">
                <a:solidFill>
                  <a:schemeClr val="dk1"/>
                </a:solidFill>
              </a:rPr>
              <a:t>“</a:t>
            </a:r>
            <a:r>
              <a:rPr lang="en" sz="1200" u="sng">
                <a:solidFill>
                  <a:srgbClr val="1155CC"/>
                </a:solidFill>
                <a:hlinkClick r:id="rId5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Vector image of magnifying glass</a:t>
            </a:r>
            <a:r>
              <a:rPr lang="en" sz="1200">
                <a:solidFill>
                  <a:schemeClr val="dk1"/>
                </a:solidFill>
              </a:rPr>
              <a:t>” by Rawpixel is licensed under the </a:t>
            </a:r>
            <a:r>
              <a:rPr lang="en" sz="1200" u="sng">
                <a:solidFill>
                  <a:srgbClr val="1155CC"/>
                </a:solidFill>
                <a:hlinkClick r:id="rId6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Freepik license</a:t>
            </a:r>
            <a:endParaRPr sz="1200">
              <a:solidFill>
                <a:srgbClr val="1155CC"/>
              </a:solidFill>
            </a:endParaRPr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AutoNum type="arabicPeriod"/>
            </a:pPr>
            <a:r>
              <a:rPr lang="en" sz="1200">
                <a:solidFill>
                  <a:schemeClr val="dk1"/>
                </a:solidFill>
              </a:rPr>
              <a:t>“</a:t>
            </a:r>
            <a:r>
              <a:rPr lang="en" sz="1200" u="sng">
                <a:solidFill>
                  <a:srgbClr val="1155CC"/>
                </a:solidFill>
                <a:hlinkClick r:id="rId7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Free photo 3d yellow bell with exclamation point</a:t>
            </a:r>
            <a:r>
              <a:rPr lang="en" sz="1200">
                <a:solidFill>
                  <a:schemeClr val="dk1"/>
                </a:solidFill>
              </a:rPr>
              <a:t>” by upklyak </a:t>
            </a:r>
            <a:r>
              <a:rPr lang="en" sz="1200">
                <a:solidFill>
                  <a:schemeClr val="dk1"/>
                </a:solidFill>
              </a:rPr>
              <a:t>is licensed under the </a:t>
            </a:r>
            <a:r>
              <a:rPr lang="en" sz="1200" u="sng">
                <a:solidFill>
                  <a:srgbClr val="1155CC"/>
                </a:solidFill>
                <a:hlinkClick r:id="rId8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Freepik license</a:t>
            </a:r>
            <a:endParaRPr sz="1200">
              <a:solidFill>
                <a:schemeClr val="dk1"/>
              </a:solidFill>
            </a:endParaRPr>
          </a:p>
        </p:txBody>
      </p:sp>
      <p:pic>
        <p:nvPicPr>
          <p:cNvPr id="89" name="Google Shape;89;p17"/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>
            <a:off x="8278454" y="4663725"/>
            <a:ext cx="726075" cy="2836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