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x="6858000" cy="9144000"/>
  <p:embeddedFontLst>
    <p:embeddedFont>
      <p:font typeface="Roboto Slab"/>
      <p:regular r:id="rId15"/>
      <p:bold r:id="rId16"/>
    </p:embeddedFont>
    <p:embeddedFont>
      <p:font typeface="Roboto"/>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RobotoSlab-regular.fntdata"/><Relationship Id="rId14" Type="http://schemas.openxmlformats.org/officeDocument/2006/relationships/slide" Target="slides/slide9.xml"/><Relationship Id="rId17" Type="http://schemas.openxmlformats.org/officeDocument/2006/relationships/font" Target="fonts/Roboto-regular.fntdata"/><Relationship Id="rId16" Type="http://schemas.openxmlformats.org/officeDocument/2006/relationships/font" Target="fonts/RobotoSlab-bold.fntdata"/><Relationship Id="rId5" Type="http://schemas.openxmlformats.org/officeDocument/2006/relationships/notesMaster" Target="notesMasters/notesMaster1.xml"/><Relationship Id="rId19" Type="http://schemas.openxmlformats.org/officeDocument/2006/relationships/font" Target="fonts/Roboto-italic.fntdata"/><Relationship Id="rId6" Type="http://schemas.openxmlformats.org/officeDocument/2006/relationships/slide" Target="slides/slide1.xml"/><Relationship Id="rId18" Type="http://schemas.openxmlformats.org/officeDocument/2006/relationships/font" Target="fonts/Roboto-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cs.google.com/document/d/1wDlSOpYIui4XVHY-vHN2hrMJv4XM5MSMhNQ8f6P6kDM/edit?usp=sharing"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archives.gov/exhibits/featured-documents/magna-carta"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13efe2af6b2_0_2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13efe2af6b2_0_2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Times New Roman"/>
                <a:ea typeface="Times New Roman"/>
                <a:cs typeface="Times New Roman"/>
                <a:sym typeface="Times New Roman"/>
              </a:rPr>
              <a:t>Explain to students that they will first learn about an ancient system of laws that began in Mesopotamia, land that is now Iraq and Syria and how this historical code of law influenced the U.S.</a:t>
            </a:r>
            <a:endParaRPr sz="1200">
              <a:solidFill>
                <a:srgbClr val="211D1E"/>
              </a:solidFill>
              <a:latin typeface="Times New Roman"/>
              <a:ea typeface="Times New Roman"/>
              <a:cs typeface="Times New Roman"/>
              <a:sym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13efe2af6b2_0_2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13efe2af6b2_0_2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00050" rtl="0" algn="l">
              <a:spcBef>
                <a:spcPts val="0"/>
              </a:spcBef>
              <a:spcAft>
                <a:spcPts val="0"/>
              </a:spcAft>
              <a:buClr>
                <a:schemeClr val="dk1"/>
              </a:buClr>
              <a:buSzPts val="1200"/>
              <a:buFont typeface="Times New Roman"/>
              <a:buAutoNum type="arabicPeriod"/>
            </a:pPr>
            <a:r>
              <a:rPr lang="en" sz="1200">
                <a:solidFill>
                  <a:schemeClr val="dk1"/>
                </a:solidFill>
                <a:latin typeface="Times New Roman"/>
                <a:ea typeface="Times New Roman"/>
                <a:cs typeface="Times New Roman"/>
                <a:sym typeface="Times New Roman"/>
              </a:rPr>
              <a:t>Pass out the</a:t>
            </a:r>
            <a:r>
              <a:rPr lang="en" sz="1200">
                <a:solidFill>
                  <a:srgbClr val="211D1E"/>
                </a:solidFill>
                <a:latin typeface="Times New Roman"/>
                <a:ea typeface="Times New Roman"/>
                <a:cs typeface="Times New Roman"/>
                <a:sym typeface="Times New Roman"/>
              </a:rPr>
              <a:t> “</a:t>
            </a:r>
            <a:r>
              <a:rPr lang="en" sz="1200" u="sng">
                <a:solidFill>
                  <a:srgbClr val="1155CC"/>
                </a:solidFill>
                <a:latin typeface="Times New Roman"/>
                <a:ea typeface="Times New Roman"/>
                <a:cs typeface="Times New Roman"/>
                <a:sym typeface="Times New Roman"/>
                <a:hlinkClick r:id="rId2">
                  <a:extLst>
                    <a:ext uri="{A12FA001-AC4F-418D-AE19-62706E023703}">
                      <ahyp:hlinkClr val="tx"/>
                    </a:ext>
                  </a:extLst>
                </a:hlinkClick>
              </a:rPr>
              <a:t>Sources and Types of Laws Handout</a:t>
            </a:r>
            <a:r>
              <a:rPr lang="en" sz="1200">
                <a:solidFill>
                  <a:srgbClr val="211D1E"/>
                </a:solidFill>
                <a:latin typeface="Times New Roman"/>
                <a:ea typeface="Times New Roman"/>
                <a:cs typeface="Times New Roman"/>
                <a:sym typeface="Times New Roman"/>
              </a:rPr>
              <a:t>” </a:t>
            </a:r>
            <a:r>
              <a:rPr lang="en" sz="1200">
                <a:solidFill>
                  <a:schemeClr val="dk1"/>
                </a:solidFill>
                <a:latin typeface="Times New Roman"/>
                <a:ea typeface="Times New Roman"/>
                <a:cs typeface="Times New Roman"/>
                <a:sym typeface="Times New Roman"/>
              </a:rPr>
              <a:t>and direct student attention to the Code of Hammurabi questions at the top of the first page under “Historical Sources”.  Read the questions aloud to the class</a:t>
            </a:r>
            <a:endParaRPr sz="1200">
              <a:solidFill>
                <a:srgbClr val="211D1E"/>
              </a:solidFill>
              <a:latin typeface="Times New Roman"/>
              <a:ea typeface="Times New Roman"/>
              <a:cs typeface="Times New Roman"/>
              <a:sym typeface="Times New Roman"/>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14cbc02fc4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14cbc02fc4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Teacher Note: Shorten/adjust as needed.  Students should NOT be copying this slide word for word.</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13efe2af6b2_0_3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13efe2af6b2_0_3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211D1E"/>
                </a:solidFill>
                <a:latin typeface="Times New Roman"/>
                <a:ea typeface="Times New Roman"/>
                <a:cs typeface="Times New Roman"/>
                <a:sym typeface="Times New Roman"/>
              </a:rPr>
              <a:t>Ask students if they can identify the document.</a:t>
            </a:r>
            <a:endParaRPr sz="1200">
              <a:solidFill>
                <a:srgbClr val="211D1E"/>
              </a:solidFill>
              <a:latin typeface="Times New Roman"/>
              <a:ea typeface="Times New Roman"/>
              <a:cs typeface="Times New Roman"/>
              <a:sym typeface="Times New Roman"/>
            </a:endParaRPr>
          </a:p>
          <a:p>
            <a:pPr indent="0" lvl="0" marL="0" rtl="0" algn="l">
              <a:spcBef>
                <a:spcPts val="0"/>
              </a:spcBef>
              <a:spcAft>
                <a:spcPts val="0"/>
              </a:spcAft>
              <a:buNone/>
            </a:pPr>
            <a:r>
              <a:t/>
            </a:r>
            <a:endParaRPr sz="1200">
              <a:solidFill>
                <a:srgbClr val="211D1E"/>
              </a:solidFill>
              <a:latin typeface="Times New Roman"/>
              <a:ea typeface="Times New Roman"/>
              <a:cs typeface="Times New Roman"/>
              <a:sym typeface="Times New Roman"/>
            </a:endParaRPr>
          </a:p>
          <a:p>
            <a:pPr indent="0" lvl="0" marL="0" rtl="0" algn="l">
              <a:spcBef>
                <a:spcPts val="0"/>
              </a:spcBef>
              <a:spcAft>
                <a:spcPts val="0"/>
              </a:spcAft>
              <a:buNone/>
            </a:pPr>
            <a:r>
              <a:rPr lang="en" sz="1200" u="sng">
                <a:solidFill>
                  <a:schemeClr val="hlink"/>
                </a:solidFill>
                <a:latin typeface="Times New Roman"/>
                <a:ea typeface="Times New Roman"/>
                <a:cs typeface="Times New Roman"/>
                <a:sym typeface="Times New Roman"/>
                <a:hlinkClick r:id="rId2"/>
              </a:rPr>
              <a:t>https://www.archives.gov/exhibits/featured-documents/magna-carta</a:t>
            </a:r>
            <a:r>
              <a:rPr lang="en" sz="1200">
                <a:solidFill>
                  <a:srgbClr val="211D1E"/>
                </a:solidFill>
                <a:latin typeface="Times New Roman"/>
                <a:ea typeface="Times New Roman"/>
                <a:cs typeface="Times New Roman"/>
                <a:sym typeface="Times New Roman"/>
              </a:rPr>
              <a:t> </a:t>
            </a:r>
            <a:endParaRPr sz="1200">
              <a:solidFill>
                <a:srgbClr val="211D1E"/>
              </a:solidFill>
              <a:latin typeface="Times New Roman"/>
              <a:ea typeface="Times New Roman"/>
              <a:cs typeface="Times New Roman"/>
              <a:sym typeface="Times New Roman"/>
            </a:endParaRPr>
          </a:p>
          <a:p>
            <a:pPr indent="0" lvl="0" marL="0" rtl="0" algn="l">
              <a:spcBef>
                <a:spcPts val="0"/>
              </a:spcBef>
              <a:spcAft>
                <a:spcPts val="0"/>
              </a:spcAft>
              <a:buNone/>
            </a:pPr>
            <a:r>
              <a:t/>
            </a:r>
            <a:endParaRPr sz="1200">
              <a:solidFill>
                <a:srgbClr val="211D1E"/>
              </a:solidFill>
              <a:latin typeface="Times New Roman"/>
              <a:ea typeface="Times New Roman"/>
              <a:cs typeface="Times New Roman"/>
              <a:sym typeface="Times New Roman"/>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14cbc02fc41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14cbc02fc41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Teacher Note: Shorten/adjust as needed.  Students should NOT be copying this slide word for word.</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3efe2af6b2_0_3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13efe2af6b2_0_3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00050" rtl="0" algn="l">
              <a:spcBef>
                <a:spcPts val="0"/>
              </a:spcBef>
              <a:spcAft>
                <a:spcPts val="0"/>
              </a:spcAft>
              <a:buClr>
                <a:srgbClr val="211D1E"/>
              </a:buClr>
              <a:buSzPts val="1200"/>
              <a:buFont typeface="Times New Roman"/>
              <a:buAutoNum type="arabicPeriod"/>
            </a:pPr>
            <a:r>
              <a:rPr lang="en" sz="1200">
                <a:solidFill>
                  <a:srgbClr val="211D1E"/>
                </a:solidFill>
                <a:latin typeface="Times New Roman"/>
                <a:ea typeface="Times New Roman"/>
                <a:cs typeface="Times New Roman"/>
                <a:sym typeface="Times New Roman"/>
              </a:rPr>
              <a:t>Direct student attention to the two quotes from the Magna Carta on their activity sheet. </a:t>
            </a:r>
            <a:endParaRPr sz="1200">
              <a:solidFill>
                <a:srgbClr val="211D1E"/>
              </a:solidFill>
              <a:latin typeface="Times New Roman"/>
              <a:ea typeface="Times New Roman"/>
              <a:cs typeface="Times New Roman"/>
              <a:sym typeface="Times New Roman"/>
            </a:endParaRPr>
          </a:p>
          <a:p>
            <a:pPr indent="-304800" lvl="0" marL="400050" rtl="0" algn="l">
              <a:spcBef>
                <a:spcPts val="0"/>
              </a:spcBef>
              <a:spcAft>
                <a:spcPts val="0"/>
              </a:spcAft>
              <a:buClr>
                <a:srgbClr val="211D1E"/>
              </a:buClr>
              <a:buSzPts val="1200"/>
              <a:buFont typeface="Times New Roman"/>
              <a:buAutoNum type="arabicPeriod"/>
            </a:pPr>
            <a:r>
              <a:rPr lang="en" sz="1200">
                <a:solidFill>
                  <a:srgbClr val="211D1E"/>
                </a:solidFill>
                <a:latin typeface="Times New Roman"/>
                <a:ea typeface="Times New Roman"/>
                <a:cs typeface="Times New Roman"/>
                <a:sym typeface="Times New Roman"/>
              </a:rPr>
              <a:t>Read through both quotes as a whole class and provide students with time to summarize both quotes in their own words.  </a:t>
            </a:r>
            <a:endParaRPr sz="1200">
              <a:solidFill>
                <a:srgbClr val="211D1E"/>
              </a:solidFill>
              <a:latin typeface="Times New Roman"/>
              <a:ea typeface="Times New Roman"/>
              <a:cs typeface="Times New Roman"/>
              <a:sym typeface="Times New Roman"/>
            </a:endParaRPr>
          </a:p>
          <a:p>
            <a:pPr indent="-304800" lvl="0" marL="400050" rtl="0" algn="l">
              <a:spcBef>
                <a:spcPts val="0"/>
              </a:spcBef>
              <a:spcAft>
                <a:spcPts val="0"/>
              </a:spcAft>
              <a:buClr>
                <a:srgbClr val="211D1E"/>
              </a:buClr>
              <a:buSzPts val="1200"/>
              <a:buFont typeface="Times New Roman"/>
              <a:buAutoNum type="arabicPeriod"/>
            </a:pPr>
            <a:r>
              <a:rPr lang="en" sz="1200">
                <a:solidFill>
                  <a:srgbClr val="211D1E"/>
                </a:solidFill>
                <a:latin typeface="Times New Roman"/>
                <a:ea typeface="Times New Roman"/>
                <a:cs typeface="Times New Roman"/>
                <a:sym typeface="Times New Roman"/>
              </a:rPr>
              <a:t>Lead students to the understanding that both of these quotes are examples of how the Magna Carta inspired the founders of our nation and the writing of the U.S. Constitution. For example, the Fifth Amendment to the Constitution (</a:t>
            </a:r>
            <a:r>
              <a:rPr i="1" lang="en" sz="1200">
                <a:solidFill>
                  <a:srgbClr val="211D1E"/>
                </a:solidFill>
                <a:latin typeface="Times New Roman"/>
                <a:ea typeface="Times New Roman"/>
                <a:cs typeface="Times New Roman"/>
                <a:sym typeface="Times New Roman"/>
              </a:rPr>
              <a:t>"no person shall . . . be deprived of life, liberty, or property, without due process of law"</a:t>
            </a:r>
            <a:r>
              <a:rPr lang="en" sz="1200">
                <a:solidFill>
                  <a:srgbClr val="211D1E"/>
                </a:solidFill>
                <a:latin typeface="Times New Roman"/>
                <a:ea typeface="Times New Roman"/>
                <a:cs typeface="Times New Roman"/>
                <a:sym typeface="Times New Roman"/>
              </a:rPr>
              <a:t>) was inspired by the second quote from the Magna Carta.</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13efe2af6b2_0_3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13efe2af6b2_0_3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400050" rtl="0" algn="l">
              <a:spcBef>
                <a:spcPts val="0"/>
              </a:spcBef>
              <a:spcAft>
                <a:spcPts val="0"/>
              </a:spcAft>
              <a:buNone/>
            </a:pPr>
            <a:r>
              <a:rPr lang="en" sz="1200">
                <a:solidFill>
                  <a:srgbClr val="211D1E"/>
                </a:solidFill>
                <a:latin typeface="Times New Roman"/>
                <a:ea typeface="Times New Roman"/>
                <a:cs typeface="Times New Roman"/>
                <a:sym typeface="Times New Roman"/>
              </a:rPr>
              <a:t>Provide time for students to write a summary statement on their activity sheet. </a:t>
            </a:r>
            <a:endParaRPr sz="1200">
              <a:solidFill>
                <a:srgbClr val="211D1E"/>
              </a:solidFill>
              <a:latin typeface="Times New Roman"/>
              <a:ea typeface="Times New Roman"/>
              <a:cs typeface="Times New Roman"/>
              <a:sym typeface="Times New Roman"/>
            </a:endParaRPr>
          </a:p>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22ec0de155b_2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22ec0de155b_2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1524800" y="672606"/>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sp>
        <p:nvSpPr>
          <p:cNvPr id="11" name="Google Shape;11;p2"/>
          <p:cNvSpPr/>
          <p:nvPr/>
        </p:nvSpPr>
        <p:spPr>
          <a:xfrm rot="10800000">
            <a:off x="6537563" y="3342925"/>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cxnSp>
        <p:nvCxnSpPr>
          <p:cNvPr id="12" name="Google Shape;12;p2"/>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3" name="Google Shape;13;p2"/>
          <p:cNvSpPr txBox="1"/>
          <p:nvPr>
            <p:ph type="ctrTitle"/>
          </p:nvPr>
        </p:nvSpPr>
        <p:spPr>
          <a:xfrm>
            <a:off x="1680302" y="1188925"/>
            <a:ext cx="5783400" cy="1457400"/>
          </a:xfrm>
          <a:prstGeom prst="rect">
            <a:avLst/>
          </a:prstGeom>
        </p:spPr>
        <p:txBody>
          <a:bodyPr anchorCtr="0" anchor="b" bIns="91425" lIns="91425" spcFirstLastPara="1" rIns="91425" wrap="square" tIns="91425">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p:txBody>
      </p:sp>
      <p:sp>
        <p:nvSpPr>
          <p:cNvPr id="14" name="Google Shape;14;p2"/>
          <p:cNvSpPr txBox="1"/>
          <p:nvPr>
            <p:ph idx="1" type="subTitle"/>
          </p:nvPr>
        </p:nvSpPr>
        <p:spPr>
          <a:xfrm>
            <a:off x="1680302" y="3049450"/>
            <a:ext cx="5783400" cy="9090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p:txBody>
      </p:sp>
      <p:sp>
        <p:nvSpPr>
          <p:cNvPr id="15" name="Google Shape;15;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2"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11"/>
          <p:cNvSpPr txBox="1"/>
          <p:nvPr>
            <p:ph hasCustomPrompt="1" type="title"/>
          </p:nvPr>
        </p:nvSpPr>
        <p:spPr>
          <a:xfrm>
            <a:off x="387900" y="1152450"/>
            <a:ext cx="8368200" cy="15384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p:nvPr>
            <p:ph idx="1" type="body"/>
          </p:nvPr>
        </p:nvSpPr>
        <p:spPr>
          <a:xfrm>
            <a:off x="387900" y="2919450"/>
            <a:ext cx="83682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8" name="Google Shape;18;p3"/>
          <p:cNvSpPr txBox="1"/>
          <p:nvPr>
            <p:ph type="title"/>
          </p:nvPr>
        </p:nvSpPr>
        <p:spPr>
          <a:xfrm>
            <a:off x="480750" y="1764950"/>
            <a:ext cx="8222100" cy="907500"/>
          </a:xfrm>
          <a:prstGeom prst="rect">
            <a:avLst/>
          </a:prstGeom>
        </p:spPr>
        <p:txBody>
          <a:bodyPr anchorCtr="0" anchor="b" bIns="91425" lIns="91425" spcFirstLastPara="1" rIns="91425" wrap="square" tIns="91425">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9" name="Google Shape;19;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2" name="Google Shape;22;p4"/>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3" name="Google Shape;23;p4"/>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4" name="Google Shape;24;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5"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7" name="Google Shape;27;p5"/>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8" name="Google Shape;28;p5"/>
          <p:cNvSpPr txBox="1"/>
          <p:nvPr>
            <p:ph idx="1" type="body"/>
          </p:nvPr>
        </p:nvSpPr>
        <p:spPr>
          <a:xfrm>
            <a:off x="387900" y="1489825"/>
            <a:ext cx="3999900" cy="3078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9" name="Google Shape;29;p5"/>
          <p:cNvSpPr txBox="1"/>
          <p:nvPr>
            <p:ph idx="2" type="body"/>
          </p:nvPr>
        </p:nvSpPr>
        <p:spPr>
          <a:xfrm>
            <a:off x="4756200" y="1489825"/>
            <a:ext cx="3999900" cy="3078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0" name="Google Shape;30;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6"/>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4"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cap="flat" cmpd="sng" w="38100">
            <a:solidFill>
              <a:schemeClr val="accent4"/>
            </a:solidFill>
            <a:prstDash val="solid"/>
            <a:round/>
            <a:headEnd len="sm" w="sm" type="none"/>
            <a:tailEnd len="sm" w="sm" type="none"/>
          </a:ln>
        </p:spPr>
      </p:cxnSp>
      <p:sp>
        <p:nvSpPr>
          <p:cNvPr id="36" name="Google Shape;36;p7"/>
          <p:cNvSpPr txBox="1"/>
          <p:nvPr>
            <p:ph type="title"/>
          </p:nvPr>
        </p:nvSpPr>
        <p:spPr>
          <a:xfrm>
            <a:off x="3879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7" name="Google Shape;37;p7"/>
          <p:cNvSpPr txBox="1"/>
          <p:nvPr>
            <p:ph idx="1" type="body"/>
          </p:nvPr>
        </p:nvSpPr>
        <p:spPr>
          <a:xfrm>
            <a:off x="387900" y="1594025"/>
            <a:ext cx="2808000" cy="26811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8" name="Google Shape;38;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9" name="Shape 39"/>
        <p:cNvGrpSpPr/>
        <p:nvPr/>
      </p:nvGrpSpPr>
      <p:grpSpPr>
        <a:xfrm>
          <a:off x="0" y="0"/>
          <a:ext cx="0" cy="0"/>
          <a:chOff x="0" y="0"/>
          <a:chExt cx="0" cy="0"/>
        </a:xfrm>
      </p:grpSpPr>
      <p:sp>
        <p:nvSpPr>
          <p:cNvPr id="40" name="Google Shape;40;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1" name="Google Shape;41;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2"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4" name="Google Shape;44;p9"/>
          <p:cNvCxnSpPr/>
          <p:nvPr/>
        </p:nvCxnSpPr>
        <p:spPr>
          <a:xfrm>
            <a:off x="5029675" y="4495503"/>
            <a:ext cx="540900" cy="0"/>
          </a:xfrm>
          <a:prstGeom prst="straightConnector1">
            <a:avLst/>
          </a:prstGeom>
          <a:noFill/>
          <a:ln cap="flat" cmpd="sng" w="38100">
            <a:solidFill>
              <a:schemeClr val="accent5"/>
            </a:solidFill>
            <a:prstDash val="solid"/>
            <a:round/>
            <a:headEnd len="sm" w="sm" type="none"/>
            <a:tailEnd len="sm" w="sm" type="none"/>
          </a:ln>
        </p:spPr>
      </p:cxnSp>
      <p:sp>
        <p:nvSpPr>
          <p:cNvPr id="45" name="Google Shape;45;p9"/>
          <p:cNvSpPr txBox="1"/>
          <p:nvPr>
            <p:ph type="title"/>
          </p:nvPr>
        </p:nvSpPr>
        <p:spPr>
          <a:xfrm>
            <a:off x="265500" y="1209075"/>
            <a:ext cx="4045200" cy="1506300"/>
          </a:xfrm>
          <a:prstGeom prst="rect">
            <a:avLst/>
          </a:prstGeom>
        </p:spPr>
        <p:txBody>
          <a:bodyPr anchorCtr="0" anchor="b"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6" name="Google Shape;46;p9"/>
          <p:cNvSpPr txBox="1"/>
          <p:nvPr>
            <p:ph idx="1" type="subTitle"/>
          </p:nvPr>
        </p:nvSpPr>
        <p:spPr>
          <a:xfrm>
            <a:off x="265500" y="27690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p:txBody>
      </p:sp>
      <p:sp>
        <p:nvSpPr>
          <p:cNvPr id="47" name="Google Shape;47;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8" name="Google Shape;48;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9" name="Shape 49"/>
        <p:cNvGrpSpPr/>
        <p:nvPr/>
      </p:nvGrpSpPr>
      <p:grpSpPr>
        <a:xfrm>
          <a:off x="0" y="0"/>
          <a:ext cx="0" cy="0"/>
          <a:chOff x="0" y="0"/>
          <a:chExt cx="0" cy="0"/>
        </a:xfrm>
      </p:grpSpPr>
      <p:sp>
        <p:nvSpPr>
          <p:cNvPr id="50" name="Google Shape;50;p10"/>
          <p:cNvSpPr txBox="1"/>
          <p:nvPr>
            <p:ph idx="1" type="body"/>
          </p:nvPr>
        </p:nvSpPr>
        <p:spPr>
          <a:xfrm>
            <a:off x="319500" y="42337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p:txBody>
      </p:sp>
      <p:sp>
        <p:nvSpPr>
          <p:cNvPr id="51" name="Google Shape;51;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rina">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p:txBody>
      </p:sp>
      <p:sp>
        <p:nvSpPr>
          <p:cNvPr id="7" name="Google Shape;7;p1"/>
          <p:cNvSpPr txBox="1"/>
          <p:nvPr>
            <p:ph idx="1" type="body"/>
          </p:nvPr>
        </p:nvSpPr>
        <p:spPr>
          <a:xfrm>
            <a:off x="387900" y="1489824"/>
            <a:ext cx="8368200" cy="30789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indent="-317500" lvl="1" marL="9144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indent="-317500" lvl="2" marL="13716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indent="-317500" lvl="3" marL="18288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indent="-317500" lvl="4" marL="22860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indent="-317500" lvl="5" marL="27432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indent="-317500" lvl="6" marL="32004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indent="-317500" lvl="7" marL="36576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indent="-317500" lvl="8" marL="41148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1"/>
                </a:solidFill>
                <a:latin typeface="Roboto"/>
                <a:ea typeface="Roboto"/>
                <a:cs typeface="Roboto"/>
                <a:sym typeface="Roboto"/>
              </a:defRPr>
            </a:lvl1pPr>
            <a:lvl2pPr lvl="1" algn="r">
              <a:buNone/>
              <a:defRPr sz="1000">
                <a:solidFill>
                  <a:schemeClr val="dk1"/>
                </a:solidFill>
                <a:latin typeface="Roboto"/>
                <a:ea typeface="Roboto"/>
                <a:cs typeface="Roboto"/>
                <a:sym typeface="Roboto"/>
              </a:defRPr>
            </a:lvl2pPr>
            <a:lvl3pPr lvl="2" algn="r">
              <a:buNone/>
              <a:defRPr sz="1000">
                <a:solidFill>
                  <a:schemeClr val="dk1"/>
                </a:solidFill>
                <a:latin typeface="Roboto"/>
                <a:ea typeface="Roboto"/>
                <a:cs typeface="Roboto"/>
                <a:sym typeface="Roboto"/>
              </a:defRPr>
            </a:lvl3pPr>
            <a:lvl4pPr lvl="3" algn="r">
              <a:buNone/>
              <a:defRPr sz="1000">
                <a:solidFill>
                  <a:schemeClr val="dk1"/>
                </a:solidFill>
                <a:latin typeface="Roboto"/>
                <a:ea typeface="Roboto"/>
                <a:cs typeface="Roboto"/>
                <a:sym typeface="Roboto"/>
              </a:defRPr>
            </a:lvl4pPr>
            <a:lvl5pPr lvl="4" algn="r">
              <a:buNone/>
              <a:defRPr sz="1000">
                <a:solidFill>
                  <a:schemeClr val="dk1"/>
                </a:solidFill>
                <a:latin typeface="Roboto"/>
                <a:ea typeface="Roboto"/>
                <a:cs typeface="Roboto"/>
                <a:sym typeface="Roboto"/>
              </a:defRPr>
            </a:lvl5pPr>
            <a:lvl6pPr lvl="5" algn="r">
              <a:buNone/>
              <a:defRPr sz="1000">
                <a:solidFill>
                  <a:schemeClr val="dk1"/>
                </a:solidFill>
                <a:latin typeface="Roboto"/>
                <a:ea typeface="Roboto"/>
                <a:cs typeface="Roboto"/>
                <a:sym typeface="Roboto"/>
              </a:defRPr>
            </a:lvl6pPr>
            <a:lvl7pPr lvl="6" algn="r">
              <a:buNone/>
              <a:defRPr sz="1000">
                <a:solidFill>
                  <a:schemeClr val="dk1"/>
                </a:solidFill>
                <a:latin typeface="Roboto"/>
                <a:ea typeface="Roboto"/>
                <a:cs typeface="Roboto"/>
                <a:sym typeface="Roboto"/>
              </a:defRPr>
            </a:lvl7pPr>
            <a:lvl8pPr lvl="7" algn="r">
              <a:buNone/>
              <a:defRPr sz="1000">
                <a:solidFill>
                  <a:schemeClr val="dk1"/>
                </a:solidFill>
                <a:latin typeface="Roboto"/>
                <a:ea typeface="Roboto"/>
                <a:cs typeface="Roboto"/>
                <a:sym typeface="Roboto"/>
              </a:defRPr>
            </a:lvl8pPr>
            <a:lvl9pPr lvl="8" algn="r">
              <a:buNone/>
              <a:defRPr sz="1000">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s://catalog.archives.gov/id/6116690" TargetMode="External"/><Relationship Id="rId4" Type="http://schemas.openxmlformats.org/officeDocument/2006/relationships/hyperlink" Target="https://upload.wikimedia.org/wikipedia/commons/thumb/2/23/Fertile_Crescent_map.png/976px-Fertile_Crescent_map.png?20100617182834" TargetMode="External"/><Relationship Id="rId10" Type="http://schemas.openxmlformats.org/officeDocument/2006/relationships/image" Target="../media/image1.png"/><Relationship Id="rId9" Type="http://schemas.openxmlformats.org/officeDocument/2006/relationships/hyperlink" Target="https://creativecommons.org/licenses/by-sa/3.0/deed.en" TargetMode="External"/><Relationship Id="rId5" Type="http://schemas.openxmlformats.org/officeDocument/2006/relationships/hyperlink" Target="https://creativecommons.org/licenses/by-sa/3.0/deed.en" TargetMode="External"/><Relationship Id="rId6" Type="http://schemas.openxmlformats.org/officeDocument/2006/relationships/hyperlink" Target="https://img.freepik.com/free-vector/flat-lawyers-day-background_23-2149240071.jpg?w=1060&amp;t=st=1688390871~exp=1688391471~hmac=f39dcd39d601374d43c202d3dc3ef4a9de9e777fea70b15d68c1af88e1371664" TargetMode="External"/><Relationship Id="rId7" Type="http://schemas.openxmlformats.org/officeDocument/2006/relationships/hyperlink" Target="https://www.freepikcompany.com/legal?_gl=1*17vaxmk*_ga*NjI4NDc0NTUyLjE2ODIwMTA0NjU.*_ga_18B6QPTJPC*MTY4ODM5MDg1My4zMy4xLjE2ODgzOTA4NzEuNDIuMC4w*fp_ga*NjI4NDc0NTUyLjE2ODIwMTA0NjU.*fp_ga_QWX66025LC*MTY4ODM5MDg1My4zMy4xLjE2ODgzOTA4NzEuNDIuMC4w#nav-freepik-license" TargetMode="External"/><Relationship Id="rId8" Type="http://schemas.openxmlformats.org/officeDocument/2006/relationships/hyperlink" Target="https://upload.wikimedia.org/wikipedia/commons/7/72/Map_of_Middle_East.png?20121128111049"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3"/>
          <p:cNvSpPr txBox="1"/>
          <p:nvPr>
            <p:ph type="ctrTitle"/>
          </p:nvPr>
        </p:nvSpPr>
        <p:spPr>
          <a:xfrm>
            <a:off x="311700" y="543900"/>
            <a:ext cx="8520600" cy="12189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latin typeface="Times New Roman"/>
                <a:ea typeface="Times New Roman"/>
                <a:cs typeface="Times New Roman"/>
                <a:sym typeface="Times New Roman"/>
              </a:rPr>
              <a:t>Historical Codes</a:t>
            </a:r>
            <a:r>
              <a:rPr lang="en">
                <a:latin typeface="Times New Roman"/>
                <a:ea typeface="Times New Roman"/>
                <a:cs typeface="Times New Roman"/>
                <a:sym typeface="Times New Roman"/>
              </a:rPr>
              <a:t> of Law</a:t>
            </a:r>
            <a:endParaRPr>
              <a:latin typeface="Times New Roman"/>
              <a:ea typeface="Times New Roman"/>
              <a:cs typeface="Times New Roman"/>
              <a:sym typeface="Times New Roman"/>
            </a:endParaRPr>
          </a:p>
        </p:txBody>
      </p:sp>
      <p:sp>
        <p:nvSpPr>
          <p:cNvPr id="64" name="Google Shape;64;p13"/>
          <p:cNvSpPr txBox="1"/>
          <p:nvPr>
            <p:ph idx="1" type="subTitle"/>
          </p:nvPr>
        </p:nvSpPr>
        <p:spPr>
          <a:xfrm>
            <a:off x="383375" y="206017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sz="3000">
                <a:solidFill>
                  <a:schemeClr val="dk1"/>
                </a:solidFill>
                <a:latin typeface="Times New Roman"/>
                <a:ea typeface="Times New Roman"/>
                <a:cs typeface="Times New Roman"/>
                <a:sym typeface="Times New Roman"/>
              </a:rPr>
              <a:t>SS.7.CG.3.10: </a:t>
            </a:r>
            <a:r>
              <a:rPr lang="en" sz="3000">
                <a:solidFill>
                  <a:schemeClr val="dk1"/>
                </a:solidFill>
                <a:latin typeface="Times New Roman"/>
                <a:ea typeface="Times New Roman"/>
                <a:cs typeface="Times New Roman"/>
                <a:sym typeface="Times New Roman"/>
              </a:rPr>
              <a:t>Identify sources and types of law.</a:t>
            </a:r>
            <a:endParaRPr sz="3000">
              <a:solidFill>
                <a:schemeClr val="dk1"/>
              </a:solidFill>
              <a:latin typeface="Times New Roman"/>
              <a:ea typeface="Times New Roman"/>
              <a:cs typeface="Times New Roman"/>
              <a:sym typeface="Times New Roman"/>
            </a:endParaRPr>
          </a:p>
        </p:txBody>
      </p:sp>
      <p:pic>
        <p:nvPicPr>
          <p:cNvPr id="65" name="Google Shape;65;p13"/>
          <p:cNvPicPr preferRelativeResize="0"/>
          <p:nvPr/>
        </p:nvPicPr>
        <p:blipFill>
          <a:blip r:embed="rId3">
            <a:alphaModFix/>
          </a:blip>
          <a:stretch>
            <a:fillRect/>
          </a:stretch>
        </p:blipFill>
        <p:spPr>
          <a:xfrm>
            <a:off x="8336245" y="4781000"/>
            <a:ext cx="693831" cy="269375"/>
          </a:xfrm>
          <a:prstGeom prst="rect">
            <a:avLst/>
          </a:prstGeom>
          <a:noFill/>
          <a:ln>
            <a:noFill/>
          </a:ln>
        </p:spPr>
      </p:pic>
      <p:pic>
        <p:nvPicPr>
          <p:cNvPr id="66" name="Google Shape;66;p13"/>
          <p:cNvPicPr preferRelativeResize="0"/>
          <p:nvPr/>
        </p:nvPicPr>
        <p:blipFill>
          <a:blip r:embed="rId4">
            <a:alphaModFix/>
          </a:blip>
          <a:stretch>
            <a:fillRect/>
          </a:stretch>
        </p:blipFill>
        <p:spPr>
          <a:xfrm>
            <a:off x="3076463" y="3015000"/>
            <a:ext cx="2991071" cy="1985925"/>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4"/>
          <p:cNvSpPr txBox="1"/>
          <p:nvPr>
            <p:ph idx="1" type="body"/>
          </p:nvPr>
        </p:nvSpPr>
        <p:spPr>
          <a:xfrm>
            <a:off x="311700" y="321200"/>
            <a:ext cx="3999900" cy="583200"/>
          </a:xfrm>
          <a:prstGeom prst="rect">
            <a:avLst/>
          </a:prstGeom>
        </p:spPr>
        <p:txBody>
          <a:bodyPr anchorCtr="0" anchor="t" bIns="91425" lIns="91425" spcFirstLastPara="1" rIns="91425" wrap="square" tIns="91425">
            <a:spAutoFit/>
          </a:bodyPr>
          <a:lstStyle/>
          <a:p>
            <a:pPr indent="0" lvl="0" marL="0" rtl="0" algn="ctr">
              <a:spcBef>
                <a:spcPts val="0"/>
              </a:spcBef>
              <a:spcAft>
                <a:spcPts val="1200"/>
              </a:spcAft>
              <a:buSzPts val="935"/>
              <a:buNone/>
            </a:pPr>
            <a:r>
              <a:rPr b="1" lang="en" sz="2590">
                <a:latin typeface="Times New Roman"/>
                <a:ea typeface="Times New Roman"/>
                <a:cs typeface="Times New Roman"/>
                <a:sym typeface="Times New Roman"/>
              </a:rPr>
              <a:t>Mesopotamia</a:t>
            </a:r>
            <a:r>
              <a:rPr b="1" lang="en" sz="2290">
                <a:latin typeface="Times New Roman"/>
                <a:ea typeface="Times New Roman"/>
                <a:cs typeface="Times New Roman"/>
                <a:sym typeface="Times New Roman"/>
              </a:rPr>
              <a:t>	</a:t>
            </a:r>
            <a:endParaRPr b="1" sz="2290">
              <a:latin typeface="Times New Roman"/>
              <a:ea typeface="Times New Roman"/>
              <a:cs typeface="Times New Roman"/>
              <a:sym typeface="Times New Roman"/>
            </a:endParaRPr>
          </a:p>
        </p:txBody>
      </p:sp>
      <p:sp>
        <p:nvSpPr>
          <p:cNvPr id="72" name="Google Shape;72;p14"/>
          <p:cNvSpPr txBox="1"/>
          <p:nvPr>
            <p:ph idx="2" type="body"/>
          </p:nvPr>
        </p:nvSpPr>
        <p:spPr>
          <a:xfrm>
            <a:off x="4832400" y="321200"/>
            <a:ext cx="3999900" cy="1041900"/>
          </a:xfrm>
          <a:prstGeom prst="rect">
            <a:avLst/>
          </a:prstGeom>
        </p:spPr>
        <p:txBody>
          <a:bodyPr anchorCtr="0" anchor="t" bIns="91425" lIns="91425" spcFirstLastPara="1" rIns="91425" wrap="square" tIns="91425">
            <a:spAutoFit/>
          </a:bodyPr>
          <a:lstStyle/>
          <a:p>
            <a:pPr indent="0" lvl="0" marL="0" rtl="0" algn="ctr">
              <a:spcBef>
                <a:spcPts val="0"/>
              </a:spcBef>
              <a:spcAft>
                <a:spcPts val="1200"/>
              </a:spcAft>
              <a:buSzPts val="935"/>
              <a:buNone/>
            </a:pPr>
            <a:r>
              <a:rPr b="1" lang="en" sz="2590">
                <a:latin typeface="Times New Roman"/>
                <a:ea typeface="Times New Roman"/>
                <a:cs typeface="Times New Roman"/>
                <a:sym typeface="Times New Roman"/>
              </a:rPr>
              <a:t>Modern Day Iraq and Syria</a:t>
            </a:r>
            <a:endParaRPr b="1" sz="2590">
              <a:latin typeface="Times New Roman"/>
              <a:ea typeface="Times New Roman"/>
              <a:cs typeface="Times New Roman"/>
              <a:sym typeface="Times New Roman"/>
            </a:endParaRPr>
          </a:p>
        </p:txBody>
      </p:sp>
      <p:pic>
        <p:nvPicPr>
          <p:cNvPr id="73" name="Google Shape;73;p14"/>
          <p:cNvPicPr preferRelativeResize="0"/>
          <p:nvPr/>
        </p:nvPicPr>
        <p:blipFill>
          <a:blip r:embed="rId3">
            <a:alphaModFix/>
          </a:blip>
          <a:stretch>
            <a:fillRect/>
          </a:stretch>
        </p:blipFill>
        <p:spPr>
          <a:xfrm>
            <a:off x="311700" y="1011050"/>
            <a:ext cx="3704600" cy="3834399"/>
          </a:xfrm>
          <a:prstGeom prst="rect">
            <a:avLst/>
          </a:prstGeom>
          <a:noFill/>
          <a:ln>
            <a:noFill/>
          </a:ln>
        </p:spPr>
      </p:pic>
      <p:pic>
        <p:nvPicPr>
          <p:cNvPr id="74" name="Google Shape;74;p14"/>
          <p:cNvPicPr preferRelativeResize="0"/>
          <p:nvPr/>
        </p:nvPicPr>
        <p:blipFill>
          <a:blip r:embed="rId4">
            <a:alphaModFix/>
          </a:blip>
          <a:stretch>
            <a:fillRect/>
          </a:stretch>
        </p:blipFill>
        <p:spPr>
          <a:xfrm>
            <a:off x="4363050" y="1685574"/>
            <a:ext cx="4469251" cy="27696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5"/>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Sources of Law Handout</a:t>
            </a:r>
            <a:endParaRPr/>
          </a:p>
        </p:txBody>
      </p:sp>
      <p:pic>
        <p:nvPicPr>
          <p:cNvPr id="80" name="Google Shape;80;p15"/>
          <p:cNvPicPr preferRelativeResize="0"/>
          <p:nvPr/>
        </p:nvPicPr>
        <p:blipFill>
          <a:blip r:embed="rId3">
            <a:alphaModFix/>
          </a:blip>
          <a:stretch>
            <a:fillRect/>
          </a:stretch>
        </p:blipFill>
        <p:spPr>
          <a:xfrm>
            <a:off x="152400" y="1638325"/>
            <a:ext cx="8839202" cy="228189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6"/>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4000">
                <a:latin typeface="Times New Roman"/>
                <a:ea typeface="Times New Roman"/>
                <a:cs typeface="Times New Roman"/>
                <a:sym typeface="Times New Roman"/>
              </a:rPr>
              <a:t>Code of Hammurabi</a:t>
            </a:r>
            <a:endParaRPr b="1" sz="5800"/>
          </a:p>
        </p:txBody>
      </p:sp>
      <p:sp>
        <p:nvSpPr>
          <p:cNvPr id="86" name="Google Shape;86;p16"/>
          <p:cNvSpPr txBox="1"/>
          <p:nvPr>
            <p:ph idx="1" type="body"/>
          </p:nvPr>
        </p:nvSpPr>
        <p:spPr>
          <a:xfrm>
            <a:off x="387900" y="1489824"/>
            <a:ext cx="8368200" cy="3078900"/>
          </a:xfrm>
          <a:prstGeom prst="rect">
            <a:avLst/>
          </a:prstGeom>
        </p:spPr>
        <p:txBody>
          <a:bodyPr anchorCtr="0" anchor="t" bIns="91425" lIns="91425" spcFirstLastPara="1" rIns="91425" wrap="square" tIns="91425">
            <a:noAutofit/>
          </a:bodyPr>
          <a:lstStyle/>
          <a:p>
            <a:pPr indent="-355600" lvl="0" marL="457200" rtl="0" algn="l">
              <a:lnSpc>
                <a:spcPct val="100000"/>
              </a:lnSpc>
              <a:spcBef>
                <a:spcPts val="0"/>
              </a:spcBef>
              <a:spcAft>
                <a:spcPts val="0"/>
              </a:spcAft>
              <a:buSzPts val="2000"/>
              <a:buFont typeface="Times New Roman"/>
              <a:buChar char="●"/>
            </a:pPr>
            <a:r>
              <a:rPr lang="en" sz="2000">
                <a:latin typeface="Times New Roman"/>
                <a:ea typeface="Times New Roman"/>
                <a:cs typeface="Times New Roman"/>
                <a:sym typeface="Times New Roman"/>
              </a:rPr>
              <a:t>The Code of Hammurabi is a written code of rules that guided the society of Babylon around 1772 B.C.</a:t>
            </a:r>
            <a:endParaRPr sz="2000">
              <a:latin typeface="Times New Roman"/>
              <a:ea typeface="Times New Roman"/>
              <a:cs typeface="Times New Roman"/>
              <a:sym typeface="Times New Roman"/>
            </a:endParaRPr>
          </a:p>
          <a:p>
            <a:pPr indent="-355600" lvl="0" marL="457200" rtl="0" algn="l">
              <a:lnSpc>
                <a:spcPct val="100000"/>
              </a:lnSpc>
              <a:spcBef>
                <a:spcPts val="0"/>
              </a:spcBef>
              <a:spcAft>
                <a:spcPts val="0"/>
              </a:spcAft>
              <a:buSzPts val="2000"/>
              <a:buFont typeface="Times New Roman"/>
              <a:buChar char="●"/>
            </a:pPr>
            <a:r>
              <a:rPr lang="en" sz="2000">
                <a:latin typeface="Times New Roman"/>
                <a:ea typeface="Times New Roman"/>
                <a:cs typeface="Times New Roman"/>
                <a:sym typeface="Times New Roman"/>
              </a:rPr>
              <a:t>The Code included 282 laws that dealt with everyday life. It was the first time a written set of laws governed a society. </a:t>
            </a:r>
            <a:endParaRPr sz="2000">
              <a:latin typeface="Times New Roman"/>
              <a:ea typeface="Times New Roman"/>
              <a:cs typeface="Times New Roman"/>
              <a:sym typeface="Times New Roman"/>
            </a:endParaRPr>
          </a:p>
          <a:p>
            <a:pPr indent="-355600" lvl="0" marL="457200" rtl="0" algn="l">
              <a:lnSpc>
                <a:spcPct val="100000"/>
              </a:lnSpc>
              <a:spcBef>
                <a:spcPts val="0"/>
              </a:spcBef>
              <a:spcAft>
                <a:spcPts val="0"/>
              </a:spcAft>
              <a:buSzPts val="2000"/>
              <a:buFont typeface="Times New Roman"/>
              <a:buChar char="●"/>
            </a:pPr>
            <a:r>
              <a:rPr lang="en" sz="2000">
                <a:latin typeface="Times New Roman"/>
                <a:ea typeface="Times New Roman"/>
                <a:cs typeface="Times New Roman"/>
                <a:sym typeface="Times New Roman"/>
              </a:rPr>
              <a:t>This act of writing laws down and creating a structure and process for laws greatly influenced how other societies developed their own laws. </a:t>
            </a:r>
            <a:endParaRPr sz="2000">
              <a:latin typeface="Times New Roman"/>
              <a:ea typeface="Times New Roman"/>
              <a:cs typeface="Times New Roman"/>
              <a:sym typeface="Times New Roman"/>
            </a:endParaRPr>
          </a:p>
          <a:p>
            <a:pPr indent="-355600" lvl="0" marL="457200" rtl="0" algn="l">
              <a:lnSpc>
                <a:spcPct val="100000"/>
              </a:lnSpc>
              <a:spcBef>
                <a:spcPts val="0"/>
              </a:spcBef>
              <a:spcAft>
                <a:spcPts val="0"/>
              </a:spcAft>
              <a:buSzPts val="2000"/>
              <a:buFont typeface="Times New Roman"/>
              <a:buChar char="●"/>
            </a:pPr>
            <a:r>
              <a:rPr lang="en" sz="2000">
                <a:latin typeface="Times New Roman"/>
                <a:ea typeface="Times New Roman"/>
                <a:cs typeface="Times New Roman"/>
                <a:sym typeface="Times New Roman"/>
              </a:rPr>
              <a:t>This is true for the U.S. and is evident by the U.S. Constitution. The U.S. Constitution is a series of laws written to guide society in the United States. </a:t>
            </a:r>
            <a:endParaRPr sz="22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pic>
        <p:nvPicPr>
          <p:cNvPr id="91" name="Google Shape;91;p17"/>
          <p:cNvPicPr preferRelativeResize="0"/>
          <p:nvPr/>
        </p:nvPicPr>
        <p:blipFill>
          <a:blip r:embed="rId3">
            <a:alphaModFix/>
          </a:blip>
          <a:stretch>
            <a:fillRect/>
          </a:stretch>
        </p:blipFill>
        <p:spPr>
          <a:xfrm>
            <a:off x="2615088" y="152400"/>
            <a:ext cx="3913820" cy="48387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8"/>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4000">
                <a:latin typeface="Times New Roman"/>
                <a:ea typeface="Times New Roman"/>
                <a:cs typeface="Times New Roman"/>
                <a:sym typeface="Times New Roman"/>
              </a:rPr>
              <a:t>Magna Carta</a:t>
            </a:r>
            <a:endParaRPr b="1" sz="5800"/>
          </a:p>
        </p:txBody>
      </p:sp>
      <p:sp>
        <p:nvSpPr>
          <p:cNvPr id="97" name="Google Shape;97;p18"/>
          <p:cNvSpPr txBox="1"/>
          <p:nvPr>
            <p:ph idx="1" type="body"/>
          </p:nvPr>
        </p:nvSpPr>
        <p:spPr>
          <a:xfrm>
            <a:off x="387900" y="1322325"/>
            <a:ext cx="8368200" cy="3346800"/>
          </a:xfrm>
          <a:prstGeom prst="rect">
            <a:avLst/>
          </a:prstGeom>
        </p:spPr>
        <p:txBody>
          <a:bodyPr anchorCtr="0" anchor="t" bIns="91425" lIns="91425" spcFirstLastPara="1" rIns="91425" wrap="square" tIns="91425">
            <a:noAutofit/>
          </a:bodyPr>
          <a:lstStyle/>
          <a:p>
            <a:pPr indent="-355600" lvl="0" marL="457200" rtl="0" algn="l">
              <a:lnSpc>
                <a:spcPct val="100000"/>
              </a:lnSpc>
              <a:spcBef>
                <a:spcPts val="0"/>
              </a:spcBef>
              <a:spcAft>
                <a:spcPts val="0"/>
              </a:spcAft>
              <a:buSzPts val="2000"/>
              <a:buFont typeface="Times New Roman"/>
              <a:buChar char="●"/>
            </a:pPr>
            <a:r>
              <a:rPr lang="en" sz="2000">
                <a:latin typeface="Times New Roman"/>
                <a:ea typeface="Times New Roman"/>
                <a:cs typeface="Times New Roman"/>
                <a:sym typeface="Times New Roman"/>
              </a:rPr>
              <a:t>In order to avoid a war, King John of England signed the Magna Carta in 1215. </a:t>
            </a:r>
            <a:endParaRPr sz="2000">
              <a:latin typeface="Times New Roman"/>
              <a:ea typeface="Times New Roman"/>
              <a:cs typeface="Times New Roman"/>
              <a:sym typeface="Times New Roman"/>
            </a:endParaRPr>
          </a:p>
          <a:p>
            <a:pPr indent="-355600" lvl="0" marL="457200" rtl="0" algn="l">
              <a:lnSpc>
                <a:spcPct val="100000"/>
              </a:lnSpc>
              <a:spcBef>
                <a:spcPts val="0"/>
              </a:spcBef>
              <a:spcAft>
                <a:spcPts val="0"/>
              </a:spcAft>
              <a:buSzPts val="2000"/>
              <a:buFont typeface="Times New Roman"/>
              <a:buChar char="●"/>
            </a:pPr>
            <a:r>
              <a:rPr lang="en" sz="2000">
                <a:latin typeface="Times New Roman"/>
                <a:ea typeface="Times New Roman"/>
                <a:cs typeface="Times New Roman"/>
                <a:sym typeface="Times New Roman"/>
              </a:rPr>
              <a:t>The Magna Carta is also known as the Great Charter of Freedoms. </a:t>
            </a:r>
            <a:endParaRPr sz="2000">
              <a:latin typeface="Times New Roman"/>
              <a:ea typeface="Times New Roman"/>
              <a:cs typeface="Times New Roman"/>
              <a:sym typeface="Times New Roman"/>
            </a:endParaRPr>
          </a:p>
          <a:p>
            <a:pPr indent="-355600" lvl="0" marL="457200" rtl="0" algn="l">
              <a:lnSpc>
                <a:spcPct val="100000"/>
              </a:lnSpc>
              <a:spcBef>
                <a:spcPts val="0"/>
              </a:spcBef>
              <a:spcAft>
                <a:spcPts val="0"/>
              </a:spcAft>
              <a:buSzPts val="2000"/>
              <a:buFont typeface="Times New Roman"/>
              <a:buChar char="●"/>
            </a:pPr>
            <a:r>
              <a:rPr lang="en" sz="2000">
                <a:latin typeface="Times New Roman"/>
                <a:ea typeface="Times New Roman"/>
                <a:cs typeface="Times New Roman"/>
                <a:sym typeface="Times New Roman"/>
              </a:rPr>
              <a:t>The Magna Carta was written by a group of English nobility (barons) because they wanted to protect their rights and property against the king.</a:t>
            </a:r>
            <a:endParaRPr sz="2000">
              <a:latin typeface="Times New Roman"/>
              <a:ea typeface="Times New Roman"/>
              <a:cs typeface="Times New Roman"/>
              <a:sym typeface="Times New Roman"/>
            </a:endParaRPr>
          </a:p>
          <a:p>
            <a:pPr indent="-355600" lvl="0" marL="457200" rtl="0" algn="l">
              <a:lnSpc>
                <a:spcPct val="100000"/>
              </a:lnSpc>
              <a:spcBef>
                <a:spcPts val="0"/>
              </a:spcBef>
              <a:spcAft>
                <a:spcPts val="0"/>
              </a:spcAft>
              <a:buSzPts val="2000"/>
              <a:buFont typeface="Times New Roman"/>
              <a:buChar char="●"/>
            </a:pPr>
            <a:r>
              <a:rPr lang="en" sz="2000">
                <a:latin typeface="Times New Roman"/>
                <a:ea typeface="Times New Roman"/>
                <a:cs typeface="Times New Roman"/>
                <a:sym typeface="Times New Roman"/>
              </a:rPr>
              <a:t>During the American Revolution, the Magna Carta was one inspiration for the colonists to seek their independence from the king of England. </a:t>
            </a:r>
            <a:endParaRPr sz="2000">
              <a:latin typeface="Times New Roman"/>
              <a:ea typeface="Times New Roman"/>
              <a:cs typeface="Times New Roman"/>
              <a:sym typeface="Times New Roman"/>
            </a:endParaRPr>
          </a:p>
          <a:p>
            <a:pPr indent="-355600" lvl="0" marL="457200" rtl="0" algn="l">
              <a:lnSpc>
                <a:spcPct val="100000"/>
              </a:lnSpc>
              <a:spcBef>
                <a:spcPts val="0"/>
              </a:spcBef>
              <a:spcAft>
                <a:spcPts val="0"/>
              </a:spcAft>
              <a:buSzPts val="2000"/>
              <a:buFont typeface="Times New Roman"/>
              <a:buChar char="●"/>
            </a:pPr>
            <a:r>
              <a:rPr lang="en" sz="2000">
                <a:latin typeface="Times New Roman"/>
                <a:ea typeface="Times New Roman"/>
                <a:cs typeface="Times New Roman"/>
                <a:sym typeface="Times New Roman"/>
              </a:rPr>
              <a:t>The colonists believed they were entitled to the same rights as Englishmen, rights guaranteed in the Magna Carta. The colonists, and later founding fathers, embedded those rights into the laws of their states and later into the U.S. Constitution and Bill of Rights.</a:t>
            </a:r>
            <a:endParaRPr sz="2000">
              <a:latin typeface="Times New Roman"/>
              <a:ea typeface="Times New Roman"/>
              <a:cs typeface="Times New Roman"/>
              <a:sym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19"/>
          <p:cNvSpPr txBox="1"/>
          <p:nvPr>
            <p:ph type="title"/>
          </p:nvPr>
        </p:nvSpPr>
        <p:spPr>
          <a:xfrm>
            <a:off x="387900" y="458025"/>
            <a:ext cx="8368200" cy="1108200"/>
          </a:xfrm>
          <a:prstGeom prst="rect">
            <a:avLst/>
          </a:prstGeom>
        </p:spPr>
        <p:txBody>
          <a:bodyPr anchorCtr="0" anchor="b" bIns="91425" lIns="91425" spcFirstLastPara="1" rIns="91425" wrap="square" tIns="91425">
            <a:spAutoFit/>
          </a:bodyPr>
          <a:lstStyle/>
          <a:p>
            <a:pPr indent="0" lvl="0" marL="0" rtl="0" algn="l">
              <a:spcBef>
                <a:spcPts val="0"/>
              </a:spcBef>
              <a:spcAft>
                <a:spcPts val="0"/>
              </a:spcAft>
              <a:buNone/>
            </a:pPr>
            <a:r>
              <a:rPr lang="en"/>
              <a:t>Sources of Law Handout</a:t>
            </a:r>
            <a:endParaRPr/>
          </a:p>
          <a:p>
            <a:pPr indent="0" lvl="0" marL="0" rtl="0" algn="l">
              <a:spcBef>
                <a:spcPts val="0"/>
              </a:spcBef>
              <a:spcAft>
                <a:spcPts val="0"/>
              </a:spcAft>
              <a:buNone/>
            </a:pPr>
            <a:r>
              <a:t/>
            </a:r>
            <a:endParaRPr/>
          </a:p>
        </p:txBody>
      </p:sp>
      <p:pic>
        <p:nvPicPr>
          <p:cNvPr id="103" name="Google Shape;103;p19"/>
          <p:cNvPicPr preferRelativeResize="0"/>
          <p:nvPr/>
        </p:nvPicPr>
        <p:blipFill>
          <a:blip r:embed="rId3">
            <a:alphaModFix/>
          </a:blip>
          <a:stretch>
            <a:fillRect/>
          </a:stretch>
        </p:blipFill>
        <p:spPr>
          <a:xfrm>
            <a:off x="152400" y="1566225"/>
            <a:ext cx="8839201" cy="267854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20"/>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Discuss and Respond</a:t>
            </a:r>
            <a:endParaRPr/>
          </a:p>
        </p:txBody>
      </p:sp>
      <p:sp>
        <p:nvSpPr>
          <p:cNvPr id="109" name="Google Shape;109;p20"/>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400050" rtl="0" algn="l">
              <a:lnSpc>
                <a:spcPct val="100000"/>
              </a:lnSpc>
              <a:spcBef>
                <a:spcPts val="0"/>
              </a:spcBef>
              <a:spcAft>
                <a:spcPts val="0"/>
              </a:spcAft>
              <a:buNone/>
            </a:pPr>
            <a:r>
              <a:rPr lang="en" sz="3000">
                <a:latin typeface="Times New Roman"/>
                <a:ea typeface="Times New Roman"/>
                <a:cs typeface="Times New Roman"/>
                <a:sym typeface="Times New Roman"/>
              </a:rPr>
              <a:t>The core source of American law is the U.S. Constitution. Based on what you have learned about the Code of Hammurabi and the Magna Carta, how did these documents influence the U.S. Constitution?</a:t>
            </a:r>
            <a:endParaRPr sz="3000">
              <a:latin typeface="Times New Roman"/>
              <a:ea typeface="Times New Roman"/>
              <a:cs typeface="Times New Roman"/>
              <a:sym typeface="Times New Roman"/>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21"/>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Sources</a:t>
            </a:r>
            <a:endParaRPr/>
          </a:p>
        </p:txBody>
      </p:sp>
      <p:sp>
        <p:nvSpPr>
          <p:cNvPr id="115" name="Google Shape;115;p21"/>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AutoNum type="arabicPeriod"/>
            </a:pPr>
            <a:r>
              <a:rPr lang="en"/>
              <a:t>“</a:t>
            </a:r>
            <a:r>
              <a:rPr lang="en" u="sng">
                <a:solidFill>
                  <a:schemeClr val="hlink"/>
                </a:solidFill>
                <a:hlinkClick r:id="rId3"/>
              </a:rPr>
              <a:t>Magna Carta</a:t>
            </a:r>
            <a:r>
              <a:rPr lang="en"/>
              <a:t>” </a:t>
            </a:r>
            <a:r>
              <a:rPr lang="en"/>
              <a:t>from the National Archives is under the public domain</a:t>
            </a:r>
            <a:endParaRPr/>
          </a:p>
          <a:p>
            <a:pPr indent="-342900" lvl="0" marL="457200" rtl="0" algn="l">
              <a:spcBef>
                <a:spcPts val="0"/>
              </a:spcBef>
              <a:spcAft>
                <a:spcPts val="0"/>
              </a:spcAft>
              <a:buSzPts val="1800"/>
              <a:buAutoNum type="arabicPeriod"/>
            </a:pPr>
            <a:r>
              <a:rPr lang="en"/>
              <a:t>“</a:t>
            </a:r>
            <a:r>
              <a:rPr lang="en" u="sng">
                <a:solidFill>
                  <a:schemeClr val="hlink"/>
                </a:solidFill>
                <a:hlinkClick r:id="rId4"/>
              </a:rPr>
              <a:t>Fertile Crescent Map</a:t>
            </a:r>
            <a:r>
              <a:rPr lang="en"/>
              <a:t>” by Norman Einstein is licensed under </a:t>
            </a:r>
            <a:r>
              <a:rPr lang="en" u="sng">
                <a:solidFill>
                  <a:schemeClr val="hlink"/>
                </a:solidFill>
                <a:hlinkClick r:id="rId5"/>
              </a:rPr>
              <a:t>CC BY-SA 3.0</a:t>
            </a:r>
            <a:endParaRPr/>
          </a:p>
          <a:p>
            <a:pPr indent="-342900" lvl="0" marL="457200" rtl="0" algn="l">
              <a:spcBef>
                <a:spcPts val="0"/>
              </a:spcBef>
              <a:spcAft>
                <a:spcPts val="0"/>
              </a:spcAft>
              <a:buSzPts val="1800"/>
              <a:buAutoNum type="arabicPeriod"/>
            </a:pPr>
            <a:r>
              <a:rPr lang="en"/>
              <a:t>“</a:t>
            </a:r>
            <a:r>
              <a:rPr lang="en" u="sng">
                <a:solidFill>
                  <a:schemeClr val="hlink"/>
                </a:solidFill>
                <a:hlinkClick r:id="rId6"/>
              </a:rPr>
              <a:t>Lawyers day background</a:t>
            </a:r>
            <a:r>
              <a:rPr lang="en"/>
              <a:t>” by freepik is licensed under the </a:t>
            </a:r>
            <a:r>
              <a:rPr lang="en" u="sng">
                <a:solidFill>
                  <a:schemeClr val="hlink"/>
                </a:solidFill>
                <a:hlinkClick r:id="rId7"/>
              </a:rPr>
              <a:t>Freepik license</a:t>
            </a:r>
            <a:endParaRPr/>
          </a:p>
          <a:p>
            <a:pPr indent="-342900" lvl="0" marL="457200" rtl="0" algn="l">
              <a:spcBef>
                <a:spcPts val="0"/>
              </a:spcBef>
              <a:spcAft>
                <a:spcPts val="0"/>
              </a:spcAft>
              <a:buSzPts val="1800"/>
              <a:buAutoNum type="arabicPeriod"/>
            </a:pPr>
            <a:r>
              <a:rPr lang="en"/>
              <a:t>“</a:t>
            </a:r>
            <a:r>
              <a:rPr lang="en" u="sng">
                <a:solidFill>
                  <a:schemeClr val="hlink"/>
                </a:solidFill>
                <a:hlinkClick r:id="rId8"/>
              </a:rPr>
              <a:t>Map of Middle East</a:t>
            </a:r>
            <a:r>
              <a:rPr lang="en"/>
              <a:t>” is licensed under </a:t>
            </a:r>
            <a:r>
              <a:rPr lang="en" u="sng">
                <a:solidFill>
                  <a:schemeClr val="accent5"/>
                </a:solidFill>
                <a:hlinkClick r:id="rId9">
                  <a:extLst>
                    <a:ext uri="{A12FA001-AC4F-418D-AE19-62706E023703}">
                      <ahyp:hlinkClr val="tx"/>
                    </a:ext>
                  </a:extLst>
                </a:hlinkClick>
              </a:rPr>
              <a:t>CC BY-SA 3.0</a:t>
            </a:r>
            <a:endParaRPr/>
          </a:p>
        </p:txBody>
      </p:sp>
      <p:pic>
        <p:nvPicPr>
          <p:cNvPr id="116" name="Google Shape;116;p21"/>
          <p:cNvPicPr preferRelativeResize="0"/>
          <p:nvPr/>
        </p:nvPicPr>
        <p:blipFill>
          <a:blip r:embed="rId10">
            <a:alphaModFix/>
          </a:blip>
          <a:stretch>
            <a:fillRect/>
          </a:stretch>
        </p:blipFill>
        <p:spPr>
          <a:xfrm>
            <a:off x="8336245" y="4781000"/>
            <a:ext cx="693831" cy="2693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