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 id="257" r:id="rId8"/>
    <p:sldId id="258" r:id="rId9"/>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DF394BE-8470-4C97-9469-6237896C600E}">
  <a:tblStyle styleId="{7DF394BE-8470-4C97-9469-6237896C600E}"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mmons.wikimedia.org/wiki/File:The_U.S._Capitol_Building,_Washington,_D.C.jpg" TargetMode="External"/><Relationship Id="rId3" Type="http://schemas.openxmlformats.org/officeDocument/2006/relationships/hyperlink" Target="https://creativecommons.org/licenses/by-sa/4.0/deed.en" TargetMode="External"/><Relationship Id="rId4" Type="http://schemas.openxmlformats.org/officeDocument/2006/relationships/hyperlink" Target="https://upload.wikimedia.org/wikipedia/commons/e/ea/We_the_people_~.jpg" TargetMode="External"/><Relationship Id="rId9" Type="http://schemas.openxmlformats.org/officeDocument/2006/relationships/hyperlink" Target="https://creativecommons.org/licenses/by-sa/2.0/deed.en" TargetMode="External"/><Relationship Id="rId5" Type="http://schemas.openxmlformats.org/officeDocument/2006/relationships/hyperlink" Target="https://creativecommons.org/licenses/by-sa/4.0/deed.en" TargetMode="External"/><Relationship Id="rId6" Type="http://schemas.openxmlformats.org/officeDocument/2006/relationships/hyperlink" Target="https://upload.wikimedia.org/wikipedia/commons/thumb/6/65/New_ACLU_Logo_2017.svg/2880px-New_ACLU_Logo_2017.svg.png" TargetMode="External"/><Relationship Id="rId7" Type="http://schemas.openxmlformats.org/officeDocument/2006/relationships/hyperlink" Target="https://www.loc.gov/item/2010641914/" TargetMode="External"/><Relationship Id="rId8" Type="http://schemas.openxmlformats.org/officeDocument/2006/relationships/hyperlink" Target="https://upload.wikimedia.org/wikipedia/commons/thumb/a/ae/Money_in_hands.jpg/1564px-Money_in_hands.jpg?20200221104121"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558751ea65_0_25: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558751ea65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2558751ea65_0_36: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2558751ea65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Credits:</a:t>
            </a:r>
            <a:endParaRPr/>
          </a:p>
          <a:p>
            <a:pPr indent="-298450" lvl="0" marL="457200" rtl="0" algn="l">
              <a:spcBef>
                <a:spcPts val="0"/>
              </a:spcBef>
              <a:spcAft>
                <a:spcPts val="0"/>
              </a:spcAft>
              <a:buClr>
                <a:schemeClr val="dk1"/>
              </a:buClr>
              <a:buSzPts val="1100"/>
              <a:buAutoNum type="arabicPeriod"/>
            </a:pPr>
            <a:r>
              <a:rPr lang="en">
                <a:solidFill>
                  <a:srgbClr val="212121"/>
                </a:solidFill>
              </a:rPr>
              <a:t>“</a:t>
            </a:r>
            <a:r>
              <a:rPr lang="en" u="sng">
                <a:solidFill>
                  <a:srgbClr val="1155CC"/>
                </a:solidFill>
                <a:hlinkClick r:id="rId2">
                  <a:extLst>
                    <a:ext uri="{A12FA001-AC4F-418D-AE19-62706E023703}">
                      <ahyp:hlinkClr val="tx"/>
                    </a:ext>
                  </a:extLst>
                </a:hlinkClick>
              </a:rPr>
              <a:t>The U.S. Capitol Building, Washington D.C</a:t>
            </a:r>
            <a:r>
              <a:rPr lang="en">
                <a:solidFill>
                  <a:srgbClr val="212121"/>
                </a:solidFill>
              </a:rPr>
              <a:t>” is licensed under </a:t>
            </a:r>
            <a:r>
              <a:rPr lang="en" u="sng">
                <a:solidFill>
                  <a:srgbClr val="1155CC"/>
                </a:solidFill>
                <a:hlinkClick r:id="rId3">
                  <a:extLst>
                    <a:ext uri="{A12FA001-AC4F-418D-AE19-62706E023703}">
                      <ahyp:hlinkClr val="tx"/>
                    </a:ext>
                  </a:extLst>
                </a:hlinkClick>
              </a:rPr>
              <a:t>CC BY-SA 4.0</a:t>
            </a:r>
            <a:endParaRPr>
              <a:solidFill>
                <a:srgbClr val="212121"/>
              </a:solidFill>
            </a:endParaRPr>
          </a:p>
          <a:p>
            <a:pPr indent="-298450" lvl="0" marL="457200" rtl="0" algn="l">
              <a:spcBef>
                <a:spcPts val="0"/>
              </a:spcBef>
              <a:spcAft>
                <a:spcPts val="0"/>
              </a:spcAft>
              <a:buClr>
                <a:schemeClr val="dk1"/>
              </a:buClr>
              <a:buSzPts val="1100"/>
              <a:buAutoNum type="arabicPeriod"/>
            </a:pPr>
            <a:r>
              <a:rPr lang="en">
                <a:solidFill>
                  <a:srgbClr val="212121"/>
                </a:solidFill>
              </a:rPr>
              <a:t>“</a:t>
            </a:r>
            <a:r>
              <a:rPr lang="en" u="sng">
                <a:solidFill>
                  <a:schemeClr val="hlink"/>
                </a:solidFill>
                <a:hlinkClick r:id="rId4"/>
              </a:rPr>
              <a:t>We the People</a:t>
            </a:r>
            <a:r>
              <a:rPr lang="en">
                <a:solidFill>
                  <a:srgbClr val="212121"/>
                </a:solidFill>
              </a:rPr>
              <a:t>” by Navyatha123 is licensed under </a:t>
            </a:r>
            <a:r>
              <a:rPr lang="en" u="sng">
                <a:solidFill>
                  <a:schemeClr val="hlink"/>
                </a:solidFill>
                <a:hlinkClick r:id="rId5"/>
              </a:rPr>
              <a:t>CC BY-SA 4.0</a:t>
            </a:r>
            <a:endParaRPr/>
          </a:p>
          <a:p>
            <a:pPr indent="-298450" lvl="0" marL="457200" rtl="0" algn="l">
              <a:spcBef>
                <a:spcPts val="0"/>
              </a:spcBef>
              <a:spcAft>
                <a:spcPts val="0"/>
              </a:spcAft>
              <a:buClr>
                <a:schemeClr val="dk1"/>
              </a:buClr>
              <a:buSzPts val="1100"/>
              <a:buAutoNum type="arabicPeriod"/>
            </a:pPr>
            <a:r>
              <a:rPr lang="en"/>
              <a:t>“</a:t>
            </a:r>
            <a:r>
              <a:rPr lang="en" u="sng">
                <a:solidFill>
                  <a:schemeClr val="hlink"/>
                </a:solidFill>
                <a:hlinkClick r:id="rId6"/>
              </a:rPr>
              <a:t>New ACLU Logo 2017</a:t>
            </a:r>
            <a:r>
              <a:rPr lang="en"/>
              <a:t>” is under the Public Domain</a:t>
            </a:r>
            <a:endParaRPr/>
          </a:p>
          <a:p>
            <a:pPr indent="-298450" lvl="0" marL="457200" rtl="0" algn="l">
              <a:spcBef>
                <a:spcPts val="0"/>
              </a:spcBef>
              <a:spcAft>
                <a:spcPts val="0"/>
              </a:spcAft>
              <a:buClr>
                <a:schemeClr val="dk1"/>
              </a:buClr>
              <a:buSzPts val="1100"/>
              <a:buAutoNum type="arabicPeriod"/>
            </a:pPr>
            <a:r>
              <a:rPr lang="en"/>
              <a:t>“</a:t>
            </a:r>
            <a:r>
              <a:rPr lang="en" u="sng">
                <a:solidFill>
                  <a:schemeClr val="hlink"/>
                </a:solidFill>
                <a:hlinkClick r:id="rId7"/>
              </a:rPr>
              <a:t>Political campaign posters at the Hine Junior High School, 8th St. near intersection with D St., SE, Washington, D.C.</a:t>
            </a:r>
            <a:r>
              <a:rPr lang="en"/>
              <a:t>” from the Library of Congress has no known copyright restrictions</a:t>
            </a:r>
            <a:endParaRPr/>
          </a:p>
          <a:p>
            <a:pPr indent="-298450" lvl="0" marL="457200" rtl="0" algn="l">
              <a:spcBef>
                <a:spcPts val="0"/>
              </a:spcBef>
              <a:spcAft>
                <a:spcPts val="0"/>
              </a:spcAft>
              <a:buClr>
                <a:schemeClr val="dk1"/>
              </a:buClr>
              <a:buSzPts val="1100"/>
              <a:buAutoNum type="arabicPeriod"/>
            </a:pPr>
            <a:r>
              <a:rPr lang="en"/>
              <a:t>“</a:t>
            </a:r>
            <a:r>
              <a:rPr lang="en" u="sng">
                <a:solidFill>
                  <a:schemeClr val="hlink"/>
                </a:solidFill>
                <a:hlinkClick r:id="rId8"/>
              </a:rPr>
              <a:t>Money in hands</a:t>
            </a:r>
            <a:r>
              <a:rPr lang="en"/>
              <a:t>” from Flickr is licensed under </a:t>
            </a:r>
            <a:r>
              <a:rPr lang="en" u="sng">
                <a:solidFill>
                  <a:schemeClr val="hlink"/>
                </a:solidFill>
                <a:hlinkClick r:id="rId9"/>
              </a:rPr>
              <a:t>CC BY-SA 2.0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image" Target="../media/image5.png"/><Relationship Id="rId6"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1400100" y="228600"/>
            <a:ext cx="5410200" cy="4311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1600"/>
              <a:t>Interest Groups</a:t>
            </a:r>
            <a:endParaRPr b="1" sz="1600">
              <a:solidFill>
                <a:srgbClr val="FF0000"/>
              </a:solidFill>
            </a:endParaRPr>
          </a:p>
        </p:txBody>
      </p:sp>
      <p:sp>
        <p:nvSpPr>
          <p:cNvPr id="55" name="Google Shape;55;p13"/>
          <p:cNvSpPr txBox="1"/>
          <p:nvPr/>
        </p:nvSpPr>
        <p:spPr>
          <a:xfrm>
            <a:off x="189775" y="310550"/>
            <a:ext cx="16218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Name:_______________</a:t>
            </a:r>
            <a:endParaRPr sz="1000"/>
          </a:p>
        </p:txBody>
      </p:sp>
      <p:sp>
        <p:nvSpPr>
          <p:cNvPr id="56" name="Google Shape;56;p13"/>
          <p:cNvSpPr txBox="1"/>
          <p:nvPr/>
        </p:nvSpPr>
        <p:spPr>
          <a:xfrm>
            <a:off x="277950" y="764650"/>
            <a:ext cx="7216500" cy="938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solidFill>
                  <a:schemeClr val="dk1"/>
                </a:solidFill>
              </a:rPr>
              <a:t>Have you ever heard someone say, “There is power in numbers''? What does that phrase mean? Sometimes, individuals are passionate about an issue or concern but it can be difficult to have the time or resources necessary to effect change. In addition, it can be difficult to be seen or heard when it’s just one individual rallying for change. That is where interest groups come in.</a:t>
            </a:r>
            <a:endParaRPr sz="1100">
              <a:solidFill>
                <a:schemeClr val="dk1"/>
              </a:solidFill>
            </a:endParaRPr>
          </a:p>
        </p:txBody>
      </p:sp>
      <p:sp>
        <p:nvSpPr>
          <p:cNvPr id="57" name="Google Shape;57;p13"/>
          <p:cNvSpPr txBox="1"/>
          <p:nvPr/>
        </p:nvSpPr>
        <p:spPr>
          <a:xfrm>
            <a:off x="5204250" y="1928825"/>
            <a:ext cx="2290200" cy="2211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100"/>
              <a:t>Using context clues, define public policy.</a:t>
            </a:r>
            <a:endParaRPr b="1"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p:txBody>
      </p:sp>
      <p:graphicFrame>
        <p:nvGraphicFramePr>
          <p:cNvPr id="58" name="Google Shape;58;p13"/>
          <p:cNvGraphicFramePr/>
          <p:nvPr/>
        </p:nvGraphicFramePr>
        <p:xfrm>
          <a:off x="381000" y="5818163"/>
          <a:ext cx="3000000" cy="3000000"/>
        </p:xfrm>
        <a:graphic>
          <a:graphicData uri="http://schemas.openxmlformats.org/drawingml/2006/table">
            <a:tbl>
              <a:tblPr>
                <a:noFill/>
                <a:tableStyleId>{7DF394BE-8470-4C97-9469-6237896C600E}</a:tableStyleId>
              </a:tblPr>
              <a:tblGrid>
                <a:gridCol w="952900"/>
                <a:gridCol w="1263125"/>
                <a:gridCol w="1240975"/>
                <a:gridCol w="1218825"/>
                <a:gridCol w="1240975"/>
                <a:gridCol w="1196650"/>
              </a:tblGrid>
              <a:tr h="279400">
                <a:tc rowSpan="2">
                  <a:txBody>
                    <a:bodyPr/>
                    <a:lstStyle/>
                    <a:p>
                      <a:pPr indent="0" lvl="0" marL="0" rtl="0" algn="ctr">
                        <a:spcBef>
                          <a:spcPts val="0"/>
                        </a:spcBef>
                        <a:spcAft>
                          <a:spcPts val="0"/>
                        </a:spcAft>
                        <a:buNone/>
                      </a:pPr>
                      <a:r>
                        <a:rPr b="1" lang="en" sz="1100"/>
                        <a:t>Interest Groups</a:t>
                      </a:r>
                      <a:endParaRPr b="1" sz="1100"/>
                    </a:p>
                  </a:txBody>
                  <a:tcPr marT="63500" marB="63500" marR="63500" marL="63500"/>
                </a:tc>
                <a:tc>
                  <a:txBody>
                    <a:bodyPr/>
                    <a:lstStyle/>
                    <a:p>
                      <a:pPr indent="0" lvl="0" marL="0" rtl="0" algn="ctr">
                        <a:spcBef>
                          <a:spcPts val="0"/>
                        </a:spcBef>
                        <a:spcAft>
                          <a:spcPts val="0"/>
                        </a:spcAft>
                        <a:buNone/>
                      </a:pPr>
                      <a:r>
                        <a:rPr b="1" lang="en" sz="1100"/>
                        <a:t>Public Interest</a:t>
                      </a:r>
                      <a:endParaRPr b="1" sz="1100"/>
                    </a:p>
                  </a:txBody>
                  <a:tcPr marT="63500" marB="63500" marR="63500" marL="63500"/>
                </a:tc>
                <a:tc>
                  <a:txBody>
                    <a:bodyPr/>
                    <a:lstStyle/>
                    <a:p>
                      <a:pPr indent="0" lvl="0" marL="0" rtl="0" algn="ctr">
                        <a:spcBef>
                          <a:spcPts val="0"/>
                        </a:spcBef>
                        <a:spcAft>
                          <a:spcPts val="0"/>
                        </a:spcAft>
                        <a:buNone/>
                      </a:pPr>
                      <a:r>
                        <a:rPr b="1" lang="en" sz="1100"/>
                        <a:t>Economic Interests</a:t>
                      </a:r>
                      <a:endParaRPr b="1" sz="1100"/>
                    </a:p>
                  </a:txBody>
                  <a:tcPr marT="63500" marB="63500" marR="63500" marL="63500"/>
                </a:tc>
                <a:tc>
                  <a:txBody>
                    <a:bodyPr/>
                    <a:lstStyle/>
                    <a:p>
                      <a:pPr indent="0" lvl="0" marL="0" rtl="0" algn="ctr">
                        <a:spcBef>
                          <a:spcPts val="0"/>
                        </a:spcBef>
                        <a:spcAft>
                          <a:spcPts val="0"/>
                        </a:spcAft>
                        <a:buNone/>
                      </a:pPr>
                      <a:r>
                        <a:rPr b="1" lang="en" sz="1100"/>
                        <a:t>Progressional Groups</a:t>
                      </a:r>
                      <a:endParaRPr b="1" sz="1100"/>
                    </a:p>
                  </a:txBody>
                  <a:tcPr marT="63500" marB="63500" marR="63500" marL="63500"/>
                </a:tc>
                <a:tc>
                  <a:txBody>
                    <a:bodyPr/>
                    <a:lstStyle/>
                    <a:p>
                      <a:pPr indent="0" lvl="0" marL="0" rtl="0" algn="ctr">
                        <a:spcBef>
                          <a:spcPts val="0"/>
                        </a:spcBef>
                        <a:spcAft>
                          <a:spcPts val="0"/>
                        </a:spcAft>
                        <a:buNone/>
                      </a:pPr>
                      <a:r>
                        <a:rPr b="1" lang="en" sz="1100"/>
                        <a:t>Ideological Groups</a:t>
                      </a:r>
                      <a:endParaRPr b="1" sz="1100"/>
                    </a:p>
                  </a:txBody>
                  <a:tcPr marT="63500" marB="63500" marR="63500" marL="63500"/>
                </a:tc>
                <a:tc>
                  <a:txBody>
                    <a:bodyPr/>
                    <a:lstStyle/>
                    <a:p>
                      <a:pPr indent="0" lvl="0" marL="0" rtl="0" algn="ctr">
                        <a:spcBef>
                          <a:spcPts val="0"/>
                        </a:spcBef>
                        <a:spcAft>
                          <a:spcPts val="0"/>
                        </a:spcAft>
                        <a:buNone/>
                      </a:pPr>
                      <a:r>
                        <a:rPr b="1" lang="en" sz="1100"/>
                        <a:t>Single-Issue Groups</a:t>
                      </a:r>
                      <a:endParaRPr b="1" sz="1100"/>
                    </a:p>
                  </a:txBody>
                  <a:tcPr marT="63500" marB="63500" marR="63500" marL="63500"/>
                </a:tc>
              </a:tr>
              <a:tr h="266700">
                <a:tc vMerge="1"/>
                <a:tc>
                  <a:txBody>
                    <a:bodyPr/>
                    <a:lstStyle/>
                    <a:p>
                      <a:pPr indent="0" lvl="0" marL="0" rtl="0" algn="ctr">
                        <a:spcBef>
                          <a:spcPts val="0"/>
                        </a:spcBef>
                        <a:spcAft>
                          <a:spcPts val="0"/>
                        </a:spcAft>
                        <a:buNone/>
                      </a:pPr>
                      <a:r>
                        <a:rPr lang="en" sz="1100"/>
                        <a:t>Focuses on topics that affect the general public</a:t>
                      </a:r>
                      <a:endParaRPr sz="1100"/>
                    </a:p>
                  </a:txBody>
                  <a:tcPr marT="63500" marB="63500" marR="63500" marL="63500"/>
                </a:tc>
                <a:tc>
                  <a:txBody>
                    <a:bodyPr/>
                    <a:lstStyle/>
                    <a:p>
                      <a:pPr indent="0" lvl="0" marL="0" rtl="0" algn="ctr">
                        <a:spcBef>
                          <a:spcPts val="0"/>
                        </a:spcBef>
                        <a:spcAft>
                          <a:spcPts val="0"/>
                        </a:spcAft>
                        <a:buNone/>
                      </a:pPr>
                      <a:r>
                        <a:rPr lang="en" sz="1100"/>
                        <a:t>Promotes the economic interests of their members in business, labor, and trade organizations</a:t>
                      </a:r>
                      <a:endParaRPr sz="1100"/>
                    </a:p>
                  </a:txBody>
                  <a:tcPr marT="63500" marB="63500" marR="63500" marL="63500"/>
                </a:tc>
                <a:tc>
                  <a:txBody>
                    <a:bodyPr/>
                    <a:lstStyle/>
                    <a:p>
                      <a:pPr indent="0" lvl="0" marL="0" rtl="0" algn="ctr">
                        <a:spcBef>
                          <a:spcPts val="0"/>
                        </a:spcBef>
                        <a:spcAft>
                          <a:spcPts val="0"/>
                        </a:spcAft>
                        <a:buNone/>
                      </a:pPr>
                      <a:r>
                        <a:rPr lang="en" sz="1100"/>
                        <a:t>Advocates for people in a particular profession</a:t>
                      </a:r>
                      <a:endParaRPr sz="1100"/>
                    </a:p>
                  </a:txBody>
                  <a:tcPr marT="63500" marB="63500" marR="63500" marL="63500"/>
                </a:tc>
                <a:tc>
                  <a:txBody>
                    <a:bodyPr/>
                    <a:lstStyle/>
                    <a:p>
                      <a:pPr indent="0" lvl="0" marL="0" rtl="0" algn="ctr">
                        <a:spcBef>
                          <a:spcPts val="0"/>
                        </a:spcBef>
                        <a:spcAft>
                          <a:spcPts val="0"/>
                        </a:spcAft>
                        <a:buNone/>
                      </a:pPr>
                      <a:r>
                        <a:rPr lang="en" sz="1100"/>
                        <a:t>Promotes policies based on a set of core political or religious beliefs</a:t>
                      </a:r>
                      <a:endParaRPr sz="1100"/>
                    </a:p>
                  </a:txBody>
                  <a:tcPr marT="63500" marB="63500" marR="63500" marL="63500"/>
                </a:tc>
                <a:tc>
                  <a:txBody>
                    <a:bodyPr/>
                    <a:lstStyle/>
                    <a:p>
                      <a:pPr indent="0" lvl="0" marL="0" rtl="0" algn="ctr">
                        <a:spcBef>
                          <a:spcPts val="0"/>
                        </a:spcBef>
                        <a:spcAft>
                          <a:spcPts val="0"/>
                        </a:spcAft>
                        <a:buNone/>
                      </a:pPr>
                      <a:r>
                        <a:rPr lang="en" sz="1100"/>
                        <a:t>Focuses on one narrow topic</a:t>
                      </a:r>
                      <a:endParaRPr sz="1100"/>
                    </a:p>
                  </a:txBody>
                  <a:tcPr marT="63500" marB="63500" marR="63500" marL="63500"/>
                </a:tc>
              </a:tr>
              <a:tr h="12700">
                <a:tc>
                  <a:txBody>
                    <a:bodyPr/>
                    <a:lstStyle/>
                    <a:p>
                      <a:pPr indent="0" lvl="0" marL="0" rtl="0" algn="ctr">
                        <a:spcBef>
                          <a:spcPts val="0"/>
                        </a:spcBef>
                        <a:spcAft>
                          <a:spcPts val="0"/>
                        </a:spcAft>
                        <a:buNone/>
                      </a:pPr>
                      <a:r>
                        <a:rPr b="1" lang="en" sz="1100"/>
                        <a:t>Examples</a:t>
                      </a:r>
                      <a:endParaRPr b="1" sz="1100"/>
                    </a:p>
                  </a:txBody>
                  <a:tcPr marT="63500" marB="63500" marR="63500" marL="63500"/>
                </a:tc>
                <a:tc>
                  <a:txBody>
                    <a:bodyPr/>
                    <a:lstStyle/>
                    <a:p>
                      <a:pPr indent="0" lvl="0" marL="0" rtl="0" algn="ctr">
                        <a:spcBef>
                          <a:spcPts val="0"/>
                        </a:spcBef>
                        <a:spcAft>
                          <a:spcPts val="0"/>
                        </a:spcAft>
                        <a:buNone/>
                      </a:pPr>
                      <a:r>
                        <a:rPr lang="en" sz="1100"/>
                        <a:t>Environmental Defense Fund, League of Women Voters</a:t>
                      </a:r>
                      <a:endParaRPr sz="1100"/>
                    </a:p>
                  </a:txBody>
                  <a:tcPr marT="63500" marB="63500" marR="63500" marL="63500"/>
                </a:tc>
                <a:tc>
                  <a:txBody>
                    <a:bodyPr/>
                    <a:lstStyle/>
                    <a:p>
                      <a:pPr indent="0" lvl="0" marL="0" rtl="0" algn="ctr">
                        <a:spcBef>
                          <a:spcPts val="0"/>
                        </a:spcBef>
                        <a:spcAft>
                          <a:spcPts val="0"/>
                        </a:spcAft>
                        <a:buNone/>
                      </a:pPr>
                      <a:r>
                        <a:rPr lang="en" sz="1100"/>
                        <a:t>The Screen Actors Guild,</a:t>
                      </a:r>
                      <a:endParaRPr sz="1100"/>
                    </a:p>
                    <a:p>
                      <a:pPr indent="0" lvl="0" marL="0" rtl="0" algn="ctr">
                        <a:spcBef>
                          <a:spcPts val="0"/>
                        </a:spcBef>
                        <a:spcAft>
                          <a:spcPts val="0"/>
                        </a:spcAft>
                        <a:buNone/>
                      </a:pPr>
                      <a:r>
                        <a:rPr lang="en" sz="1100"/>
                        <a:t>American Federation of Labor </a:t>
                      </a:r>
                      <a:endParaRPr sz="1100"/>
                    </a:p>
                  </a:txBody>
                  <a:tcPr marT="63500" marB="63500" marR="63500" marL="63500"/>
                </a:tc>
                <a:tc>
                  <a:txBody>
                    <a:bodyPr/>
                    <a:lstStyle/>
                    <a:p>
                      <a:pPr indent="0" lvl="0" marL="0" rtl="0" algn="ctr">
                        <a:spcBef>
                          <a:spcPts val="0"/>
                        </a:spcBef>
                        <a:spcAft>
                          <a:spcPts val="0"/>
                        </a:spcAft>
                        <a:buNone/>
                      </a:pPr>
                      <a:r>
                        <a:rPr lang="en" sz="1100"/>
                        <a:t>National Education Association,</a:t>
                      </a:r>
                      <a:endParaRPr sz="1100"/>
                    </a:p>
                    <a:p>
                      <a:pPr indent="0" lvl="0" marL="0" rtl="0" algn="ctr">
                        <a:spcBef>
                          <a:spcPts val="0"/>
                        </a:spcBef>
                        <a:spcAft>
                          <a:spcPts val="0"/>
                        </a:spcAft>
                        <a:buNone/>
                      </a:pPr>
                      <a:r>
                        <a:rPr lang="en" sz="1100"/>
                        <a:t>National Union of Healthcare Workers</a:t>
                      </a:r>
                      <a:endParaRPr sz="1100"/>
                    </a:p>
                  </a:txBody>
                  <a:tcPr marT="63500" marB="63500" marR="63500" marL="63500"/>
                </a:tc>
                <a:tc>
                  <a:txBody>
                    <a:bodyPr/>
                    <a:lstStyle/>
                    <a:p>
                      <a:pPr indent="0" lvl="0" marL="0" rtl="0" algn="ctr">
                        <a:spcBef>
                          <a:spcPts val="0"/>
                        </a:spcBef>
                        <a:spcAft>
                          <a:spcPts val="0"/>
                        </a:spcAft>
                        <a:buNone/>
                      </a:pPr>
                      <a:r>
                        <a:rPr lang="en" sz="1100"/>
                        <a:t>The Christian Coalition of America,</a:t>
                      </a:r>
                      <a:endParaRPr sz="1100"/>
                    </a:p>
                    <a:p>
                      <a:pPr indent="0" lvl="0" marL="0" rtl="0" algn="ctr">
                        <a:spcBef>
                          <a:spcPts val="0"/>
                        </a:spcBef>
                        <a:spcAft>
                          <a:spcPts val="0"/>
                        </a:spcAft>
                        <a:buNone/>
                      </a:pPr>
                      <a:r>
                        <a:rPr lang="en" sz="1100"/>
                        <a:t>American Conservative Union,</a:t>
                      </a:r>
                      <a:endParaRPr sz="1100"/>
                    </a:p>
                    <a:p>
                      <a:pPr indent="0" lvl="0" marL="0" rtl="0" algn="ctr">
                        <a:spcBef>
                          <a:spcPts val="0"/>
                        </a:spcBef>
                        <a:spcAft>
                          <a:spcPts val="0"/>
                        </a:spcAft>
                        <a:buNone/>
                      </a:pPr>
                      <a:r>
                        <a:rPr lang="en" sz="1100"/>
                        <a:t>Americans for Democratic Action</a:t>
                      </a:r>
                      <a:endParaRPr sz="1100"/>
                    </a:p>
                  </a:txBody>
                  <a:tcPr marT="63500" marB="63500" marR="63500" marL="63500"/>
                </a:tc>
                <a:tc>
                  <a:txBody>
                    <a:bodyPr/>
                    <a:lstStyle/>
                    <a:p>
                      <a:pPr indent="0" lvl="0" marL="0" rtl="0" algn="ctr">
                        <a:spcBef>
                          <a:spcPts val="0"/>
                        </a:spcBef>
                        <a:spcAft>
                          <a:spcPts val="0"/>
                        </a:spcAft>
                        <a:buNone/>
                      </a:pPr>
                      <a:r>
                        <a:rPr lang="en" sz="1100"/>
                        <a:t>The Humane Society,</a:t>
                      </a:r>
                      <a:endParaRPr sz="1100"/>
                    </a:p>
                    <a:p>
                      <a:pPr indent="0" lvl="0" marL="0" rtl="0" algn="ctr">
                        <a:spcBef>
                          <a:spcPts val="0"/>
                        </a:spcBef>
                        <a:spcAft>
                          <a:spcPts val="0"/>
                        </a:spcAft>
                        <a:buNone/>
                      </a:pPr>
                      <a:r>
                        <a:rPr lang="en" sz="1100"/>
                        <a:t>Mothers Against Drunk Driving</a:t>
                      </a:r>
                      <a:endParaRPr sz="1100"/>
                    </a:p>
                  </a:txBody>
                  <a:tcPr marT="63500" marB="63500" marR="63500" marL="63500"/>
                </a:tc>
              </a:tr>
            </a:tbl>
          </a:graphicData>
        </a:graphic>
      </p:graphicFrame>
      <p:sp>
        <p:nvSpPr>
          <p:cNvPr id="59" name="Google Shape;59;p13"/>
          <p:cNvSpPr txBox="1"/>
          <p:nvPr/>
        </p:nvSpPr>
        <p:spPr>
          <a:xfrm>
            <a:off x="277950" y="5363425"/>
            <a:ext cx="7216500" cy="4311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1100"/>
              <a:t>Types of Interest Groups</a:t>
            </a:r>
            <a:endParaRPr sz="1100"/>
          </a:p>
        </p:txBody>
      </p:sp>
      <p:sp>
        <p:nvSpPr>
          <p:cNvPr id="60" name="Google Shape;60;p13"/>
          <p:cNvSpPr txBox="1"/>
          <p:nvPr/>
        </p:nvSpPr>
        <p:spPr>
          <a:xfrm>
            <a:off x="329475" y="9274025"/>
            <a:ext cx="5676000" cy="307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en" sz="800">
                <a:solidFill>
                  <a:schemeClr val="dk1"/>
                </a:solidFill>
              </a:rPr>
              <a:t>Figure above adapted from iCivics: Interest Groups</a:t>
            </a:r>
            <a:endParaRPr i="1" sz="800">
              <a:solidFill>
                <a:schemeClr val="dk1"/>
              </a:solidFill>
            </a:endParaRPr>
          </a:p>
        </p:txBody>
      </p:sp>
      <p:sp>
        <p:nvSpPr>
          <p:cNvPr id="61" name="Google Shape;61;p13"/>
          <p:cNvSpPr txBox="1"/>
          <p:nvPr/>
        </p:nvSpPr>
        <p:spPr>
          <a:xfrm>
            <a:off x="329475" y="4359225"/>
            <a:ext cx="7216500" cy="861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t> What is the purpose of an interest group?</a:t>
            </a:r>
            <a:endParaRPr b="1"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p:txBody>
      </p:sp>
      <p:pic>
        <p:nvPicPr>
          <p:cNvPr id="62" name="Google Shape;62;p13"/>
          <p:cNvPicPr preferRelativeResize="0"/>
          <p:nvPr/>
        </p:nvPicPr>
        <p:blipFill>
          <a:blip r:embed="rId3">
            <a:alphaModFix/>
          </a:blip>
          <a:stretch>
            <a:fillRect/>
          </a:stretch>
        </p:blipFill>
        <p:spPr>
          <a:xfrm>
            <a:off x="6810300" y="9623217"/>
            <a:ext cx="771300" cy="295658"/>
          </a:xfrm>
          <a:prstGeom prst="rect">
            <a:avLst/>
          </a:prstGeom>
          <a:noFill/>
          <a:ln>
            <a:noFill/>
          </a:ln>
        </p:spPr>
      </p:pic>
      <p:sp>
        <p:nvSpPr>
          <p:cNvPr id="63" name="Google Shape;63;p13"/>
          <p:cNvSpPr txBox="1"/>
          <p:nvPr/>
        </p:nvSpPr>
        <p:spPr>
          <a:xfrm>
            <a:off x="329550" y="1712050"/>
            <a:ext cx="4874700" cy="249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100">
                <a:solidFill>
                  <a:schemeClr val="dk1"/>
                </a:solidFill>
              </a:rPr>
              <a:t>Finding Common Interests </a:t>
            </a:r>
            <a:endParaRPr b="1" sz="1100">
              <a:solidFill>
                <a:schemeClr val="dk1"/>
              </a:solidFill>
            </a:endParaRPr>
          </a:p>
          <a:p>
            <a:pPr indent="0" lvl="0" marL="0" rtl="0" algn="l">
              <a:lnSpc>
                <a:spcPct val="115000"/>
              </a:lnSpc>
              <a:spcBef>
                <a:spcPts val="0"/>
              </a:spcBef>
              <a:spcAft>
                <a:spcPts val="0"/>
              </a:spcAft>
              <a:buNone/>
            </a:pPr>
            <a:r>
              <a:rPr lang="en" sz="1100">
                <a:solidFill>
                  <a:schemeClr val="dk1"/>
                </a:solidFill>
              </a:rPr>
              <a:t>Connecting with others that share similar opinions is the starting point of interest groups. </a:t>
            </a:r>
            <a:r>
              <a:rPr b="1" lang="en" sz="1100">
                <a:solidFill>
                  <a:schemeClr val="dk1"/>
                </a:solidFill>
              </a:rPr>
              <a:t>Interest groups</a:t>
            </a:r>
            <a:r>
              <a:rPr lang="en" sz="1100">
                <a:solidFill>
                  <a:schemeClr val="dk1"/>
                </a:solidFill>
              </a:rPr>
              <a:t> are a group of people who are concerned with a particular issue and who try to influence legislators to act in their favor. They are also sometimes referred to as special interest groups. There are multiple ways an interest group can use their size and resources to achieve their goals. They may work to influence elected government officials to either support or oppose </a:t>
            </a:r>
            <a:r>
              <a:rPr b="1" lang="en" sz="1100">
                <a:solidFill>
                  <a:schemeClr val="dk1"/>
                </a:solidFill>
              </a:rPr>
              <a:t>public policy</a:t>
            </a:r>
            <a:r>
              <a:rPr lang="en" sz="1100">
                <a:solidFill>
                  <a:schemeClr val="dk1"/>
                </a:solidFill>
              </a:rPr>
              <a:t> decisions. They may also attempt to sway </a:t>
            </a:r>
            <a:r>
              <a:rPr b="1" lang="en" sz="1100">
                <a:solidFill>
                  <a:schemeClr val="dk1"/>
                </a:solidFill>
              </a:rPr>
              <a:t>public opinion</a:t>
            </a:r>
            <a:r>
              <a:rPr lang="en" sz="1100">
                <a:solidFill>
                  <a:schemeClr val="dk1"/>
                </a:solidFill>
              </a:rPr>
              <a:t> to promote and advocate for their ideas. There are thousands of interest groups in the United States, all representing different interests. However, most interest groups can be divided into five different categories.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4"/>
          <p:cNvSpPr txBox="1"/>
          <p:nvPr/>
        </p:nvSpPr>
        <p:spPr>
          <a:xfrm>
            <a:off x="277950" y="1843525"/>
            <a:ext cx="7216500" cy="1132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100">
                <a:solidFill>
                  <a:schemeClr val="dk1"/>
                </a:solidFill>
              </a:rPr>
              <a:t>Influencing the Government </a:t>
            </a:r>
            <a:endParaRPr b="1" sz="1100">
              <a:solidFill>
                <a:schemeClr val="dk1"/>
              </a:solidFill>
            </a:endParaRPr>
          </a:p>
          <a:p>
            <a:pPr indent="0" lvl="0" marL="0" rtl="0" algn="l">
              <a:lnSpc>
                <a:spcPct val="115000"/>
              </a:lnSpc>
              <a:spcBef>
                <a:spcPts val="0"/>
              </a:spcBef>
              <a:spcAft>
                <a:spcPts val="0"/>
              </a:spcAft>
              <a:buNone/>
            </a:pPr>
            <a:r>
              <a:rPr lang="en" sz="1100">
                <a:solidFill>
                  <a:schemeClr val="dk1"/>
                </a:solidFill>
              </a:rPr>
              <a:t>Interest groups have several ways that they can influence public policy. There are both pros and cons to interest groups playing this role. On one hand, interest groups are an effective way for individual citizens to have their voices heard. However, concerns are often raised regarding elected officials listening more to interest groups than their constituents.   </a:t>
            </a:r>
            <a:endParaRPr sz="1100">
              <a:solidFill>
                <a:schemeClr val="dk1"/>
              </a:solidFill>
            </a:endParaRPr>
          </a:p>
        </p:txBody>
      </p:sp>
      <p:sp>
        <p:nvSpPr>
          <p:cNvPr id="69" name="Google Shape;69;p14"/>
          <p:cNvSpPr txBox="1"/>
          <p:nvPr/>
        </p:nvSpPr>
        <p:spPr>
          <a:xfrm>
            <a:off x="278100" y="3124200"/>
            <a:ext cx="5646300" cy="152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100">
                <a:solidFill>
                  <a:schemeClr val="dk1"/>
                </a:solidFill>
              </a:rPr>
              <a:t>Influencing Methods</a:t>
            </a:r>
            <a:endParaRPr b="1" sz="1100">
              <a:solidFill>
                <a:schemeClr val="dk1"/>
              </a:solidFill>
            </a:endParaRPr>
          </a:p>
          <a:p>
            <a:pPr indent="0" lvl="0" marL="0" rtl="0" algn="l">
              <a:lnSpc>
                <a:spcPct val="115000"/>
              </a:lnSpc>
              <a:spcBef>
                <a:spcPts val="0"/>
              </a:spcBef>
              <a:spcAft>
                <a:spcPts val="0"/>
              </a:spcAft>
              <a:buNone/>
            </a:pPr>
            <a:r>
              <a:rPr lang="en" sz="1100">
                <a:solidFill>
                  <a:schemeClr val="dk1"/>
                </a:solidFill>
              </a:rPr>
              <a:t>One way interest groups ensure that elected officials know about their cause is by hiring </a:t>
            </a:r>
            <a:r>
              <a:rPr b="1" lang="en" sz="1100">
                <a:solidFill>
                  <a:schemeClr val="dk1"/>
                </a:solidFill>
              </a:rPr>
              <a:t>lobbyists</a:t>
            </a:r>
            <a:r>
              <a:rPr lang="en" sz="1100">
                <a:solidFill>
                  <a:schemeClr val="dk1"/>
                </a:solidFill>
              </a:rPr>
              <a:t>. Lobbyists meet with elected officials and attend legislative meetings to share information with the individuals who will be making important decisions. The goal of a lobbyist is to convince those in office to support or oppose particular legislative actions. Since a lobbyist only represents one side of an issue, elected officials must be aware of the bias that comes with their information and always conduct additional research. </a:t>
            </a:r>
            <a:endParaRPr sz="1100">
              <a:solidFill>
                <a:schemeClr val="dk1"/>
              </a:solidFill>
            </a:endParaRPr>
          </a:p>
        </p:txBody>
      </p:sp>
      <p:pic>
        <p:nvPicPr>
          <p:cNvPr id="70" name="Google Shape;70;p14"/>
          <p:cNvPicPr preferRelativeResize="0"/>
          <p:nvPr/>
        </p:nvPicPr>
        <p:blipFill>
          <a:blip r:embed="rId3">
            <a:alphaModFix/>
          </a:blip>
          <a:stretch>
            <a:fillRect/>
          </a:stretch>
        </p:blipFill>
        <p:spPr>
          <a:xfrm>
            <a:off x="6810300" y="9623217"/>
            <a:ext cx="771300" cy="295658"/>
          </a:xfrm>
          <a:prstGeom prst="rect">
            <a:avLst/>
          </a:prstGeom>
          <a:noFill/>
          <a:ln>
            <a:noFill/>
          </a:ln>
        </p:spPr>
      </p:pic>
      <p:sp>
        <p:nvSpPr>
          <p:cNvPr id="71" name="Google Shape;71;p14"/>
          <p:cNvSpPr txBox="1"/>
          <p:nvPr/>
        </p:nvSpPr>
        <p:spPr>
          <a:xfrm>
            <a:off x="2190750" y="4904375"/>
            <a:ext cx="5304000" cy="1132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solidFill>
                  <a:schemeClr val="dk1"/>
                </a:solidFill>
              </a:rPr>
              <a:t>Another way interest groups can influence government is by supporting, or </a:t>
            </a:r>
            <a:r>
              <a:rPr b="1" lang="en" sz="1100">
                <a:solidFill>
                  <a:schemeClr val="dk1"/>
                </a:solidFill>
              </a:rPr>
              <a:t>endorsing</a:t>
            </a:r>
            <a:r>
              <a:rPr lang="en" sz="1100">
                <a:solidFill>
                  <a:schemeClr val="dk1"/>
                </a:solidFill>
              </a:rPr>
              <a:t>, a candidate during an election. Typically, the interest group will issue their support for a candidate who also believes in their cause. Interest groups may help pass out campaign signs, produce a commercial in support of a candidate, and encourage their members to vote for that individual. </a:t>
            </a:r>
            <a:endParaRPr sz="1100">
              <a:solidFill>
                <a:schemeClr val="dk1"/>
              </a:solidFill>
            </a:endParaRPr>
          </a:p>
        </p:txBody>
      </p:sp>
      <p:sp>
        <p:nvSpPr>
          <p:cNvPr id="72" name="Google Shape;72;p14"/>
          <p:cNvSpPr txBox="1"/>
          <p:nvPr/>
        </p:nvSpPr>
        <p:spPr>
          <a:xfrm>
            <a:off x="277950" y="6371350"/>
            <a:ext cx="5598900" cy="1716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solidFill>
                  <a:schemeClr val="dk1"/>
                </a:solidFill>
              </a:rPr>
              <a:t>In addition to candidate endorsements, interest groups also use money to influence the government. To do this, an interest group will form a </a:t>
            </a:r>
            <a:r>
              <a:rPr b="1" lang="en" sz="1100">
                <a:solidFill>
                  <a:schemeClr val="dk1"/>
                </a:solidFill>
              </a:rPr>
              <a:t>political action committee</a:t>
            </a:r>
            <a:r>
              <a:rPr lang="en" sz="1100">
                <a:solidFill>
                  <a:schemeClr val="dk1"/>
                </a:solidFill>
              </a:rPr>
              <a:t>, also known as a </a:t>
            </a:r>
            <a:r>
              <a:rPr b="1" lang="en" sz="1100">
                <a:solidFill>
                  <a:schemeClr val="dk1"/>
                </a:solidFill>
              </a:rPr>
              <a:t>PAC</a:t>
            </a:r>
            <a:r>
              <a:rPr lang="en" sz="1100">
                <a:solidFill>
                  <a:schemeClr val="dk1"/>
                </a:solidFill>
              </a:rPr>
              <a:t>. PACs collect and donate money either directly to a candidate’s election campaign or use it to try and influence an election outcome on their behalf. To try and avoid the problem of interest groups being able to “buy” a candidate, PACs are regulated by the government. There are rules that interest groups must follow when providing money to a political campaign. These campaign financing laws, however, are not always perfect, and often a source of debate.  </a:t>
            </a:r>
            <a:endParaRPr sz="1100">
              <a:solidFill>
                <a:schemeClr val="dk1"/>
              </a:solidFill>
            </a:endParaRPr>
          </a:p>
        </p:txBody>
      </p:sp>
      <p:sp>
        <p:nvSpPr>
          <p:cNvPr id="73" name="Google Shape;73;p14"/>
          <p:cNvSpPr txBox="1"/>
          <p:nvPr/>
        </p:nvSpPr>
        <p:spPr>
          <a:xfrm>
            <a:off x="278100" y="8237025"/>
            <a:ext cx="7216500" cy="938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solidFill>
                  <a:schemeClr val="dk1"/>
                </a:solidFill>
              </a:rPr>
              <a:t>Whether offering an official endorsement or making a large donation, interest groups hope that by helping a candidate get elected to office will in return help their cause. Once a lawmaker, that candidate can write and vote on legislation that aligns with the views of the interest group. They may also be able to influence other lawmakers during their work.</a:t>
            </a:r>
            <a:endParaRPr sz="1100">
              <a:solidFill>
                <a:schemeClr val="dk1"/>
              </a:solidFill>
            </a:endParaRPr>
          </a:p>
        </p:txBody>
      </p:sp>
      <p:sp>
        <p:nvSpPr>
          <p:cNvPr id="74" name="Google Shape;74;p14"/>
          <p:cNvSpPr txBox="1"/>
          <p:nvPr/>
        </p:nvSpPr>
        <p:spPr>
          <a:xfrm>
            <a:off x="278100" y="531625"/>
            <a:ext cx="7216500" cy="1159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t>Place the following interest groups into their respective categories: </a:t>
            </a:r>
            <a:endParaRPr b="1" sz="1100"/>
          </a:p>
          <a:p>
            <a:pPr indent="0" lvl="0" marL="0" rtl="0" algn="l">
              <a:lnSpc>
                <a:spcPct val="150000"/>
              </a:lnSpc>
              <a:spcBef>
                <a:spcPts val="1000"/>
              </a:spcBef>
              <a:spcAft>
                <a:spcPts val="0"/>
              </a:spcAft>
              <a:buNone/>
            </a:pPr>
            <a:r>
              <a:rPr lang="en" sz="1100"/>
              <a:t>National Association of Manufacturers - ______________________</a:t>
            </a:r>
            <a:endParaRPr sz="1100"/>
          </a:p>
          <a:p>
            <a:pPr indent="0" lvl="0" marL="0" rtl="0" algn="l">
              <a:lnSpc>
                <a:spcPct val="150000"/>
              </a:lnSpc>
              <a:spcBef>
                <a:spcPts val="0"/>
              </a:spcBef>
              <a:spcAft>
                <a:spcPts val="0"/>
              </a:spcAft>
              <a:buNone/>
            </a:pPr>
            <a:r>
              <a:rPr lang="en" sz="1100"/>
              <a:t>American Medical Association </a:t>
            </a:r>
            <a:r>
              <a:rPr lang="en" sz="1100">
                <a:solidFill>
                  <a:schemeClr val="dk1"/>
                </a:solidFill>
              </a:rPr>
              <a:t>- ______________________</a:t>
            </a:r>
            <a:endParaRPr sz="1100"/>
          </a:p>
          <a:p>
            <a:pPr indent="0" lvl="0" marL="0" rtl="0" algn="l">
              <a:lnSpc>
                <a:spcPct val="150000"/>
              </a:lnSpc>
              <a:spcBef>
                <a:spcPts val="0"/>
              </a:spcBef>
              <a:spcAft>
                <a:spcPts val="0"/>
              </a:spcAft>
              <a:buNone/>
            </a:pPr>
            <a:r>
              <a:rPr lang="en" sz="1100"/>
              <a:t>The National Rifle Association </a:t>
            </a:r>
            <a:r>
              <a:rPr lang="en" sz="1100">
                <a:solidFill>
                  <a:schemeClr val="dk1"/>
                </a:solidFill>
              </a:rPr>
              <a:t>- ______________________</a:t>
            </a:r>
            <a:endParaRPr sz="1100"/>
          </a:p>
        </p:txBody>
      </p:sp>
      <p:pic>
        <p:nvPicPr>
          <p:cNvPr id="75" name="Google Shape;75;p14"/>
          <p:cNvPicPr preferRelativeResize="0"/>
          <p:nvPr/>
        </p:nvPicPr>
        <p:blipFill>
          <a:blip r:embed="rId4">
            <a:alphaModFix/>
          </a:blip>
          <a:stretch>
            <a:fillRect/>
          </a:stretch>
        </p:blipFill>
        <p:spPr>
          <a:xfrm>
            <a:off x="5943600" y="3124202"/>
            <a:ext cx="1551002" cy="1163240"/>
          </a:xfrm>
          <a:prstGeom prst="rect">
            <a:avLst/>
          </a:prstGeom>
          <a:noFill/>
          <a:ln cap="flat" cmpd="sng" w="9525">
            <a:solidFill>
              <a:srgbClr val="000000"/>
            </a:solidFill>
            <a:prstDash val="solid"/>
            <a:round/>
            <a:headEnd len="sm" w="sm" type="none"/>
            <a:tailEnd len="sm" w="sm" type="none"/>
          </a:ln>
        </p:spPr>
      </p:pic>
      <p:sp>
        <p:nvSpPr>
          <p:cNvPr id="76" name="Google Shape;76;p14"/>
          <p:cNvSpPr txBox="1"/>
          <p:nvPr/>
        </p:nvSpPr>
        <p:spPr>
          <a:xfrm>
            <a:off x="5848200" y="4287450"/>
            <a:ext cx="1733700" cy="54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en" sz="700">
                <a:solidFill>
                  <a:schemeClr val="dk1"/>
                </a:solidFill>
              </a:rPr>
              <a:t>Lobbyists often meet outside the U.S Congress building to raise awareness about specific issues</a:t>
            </a:r>
            <a:endParaRPr i="1" sz="700">
              <a:solidFill>
                <a:schemeClr val="dk1"/>
              </a:solidFill>
            </a:endParaRPr>
          </a:p>
        </p:txBody>
      </p:sp>
      <p:pic>
        <p:nvPicPr>
          <p:cNvPr id="77" name="Google Shape;77;p14"/>
          <p:cNvPicPr preferRelativeResize="0"/>
          <p:nvPr/>
        </p:nvPicPr>
        <p:blipFill>
          <a:blip r:embed="rId5">
            <a:alphaModFix/>
          </a:blip>
          <a:stretch>
            <a:fillRect/>
          </a:stretch>
        </p:blipFill>
        <p:spPr>
          <a:xfrm>
            <a:off x="392400" y="4828175"/>
            <a:ext cx="1699200" cy="1132800"/>
          </a:xfrm>
          <a:prstGeom prst="rect">
            <a:avLst/>
          </a:prstGeom>
          <a:noFill/>
          <a:ln>
            <a:noFill/>
          </a:ln>
        </p:spPr>
      </p:pic>
      <p:sp>
        <p:nvSpPr>
          <p:cNvPr id="78" name="Google Shape;78;p14"/>
          <p:cNvSpPr txBox="1"/>
          <p:nvPr/>
        </p:nvSpPr>
        <p:spPr>
          <a:xfrm>
            <a:off x="298950" y="5916225"/>
            <a:ext cx="1863300" cy="41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en" sz="700">
                <a:solidFill>
                  <a:schemeClr val="dk1"/>
                </a:solidFill>
              </a:rPr>
              <a:t>Interest groups support candidates with </a:t>
            </a:r>
            <a:r>
              <a:rPr i="1" lang="en" sz="700">
                <a:solidFill>
                  <a:schemeClr val="dk1"/>
                </a:solidFill>
              </a:rPr>
              <a:t>campaign</a:t>
            </a:r>
            <a:r>
              <a:rPr i="1" lang="en" sz="700">
                <a:solidFill>
                  <a:schemeClr val="dk1"/>
                </a:solidFill>
              </a:rPr>
              <a:t> signs and other advertising</a:t>
            </a:r>
            <a:endParaRPr i="1" sz="700">
              <a:solidFill>
                <a:schemeClr val="dk1"/>
              </a:solidFill>
            </a:endParaRPr>
          </a:p>
        </p:txBody>
      </p:sp>
      <p:pic>
        <p:nvPicPr>
          <p:cNvPr id="79" name="Google Shape;79;p14"/>
          <p:cNvPicPr preferRelativeResize="0"/>
          <p:nvPr/>
        </p:nvPicPr>
        <p:blipFill>
          <a:blip r:embed="rId6">
            <a:alphaModFix/>
          </a:blip>
          <a:stretch>
            <a:fillRect/>
          </a:stretch>
        </p:blipFill>
        <p:spPr>
          <a:xfrm>
            <a:off x="5939551" y="6371345"/>
            <a:ext cx="1550999" cy="1189030"/>
          </a:xfrm>
          <a:prstGeom prst="rect">
            <a:avLst/>
          </a:prstGeom>
          <a:noFill/>
          <a:ln>
            <a:noFill/>
          </a:ln>
        </p:spPr>
      </p:pic>
      <p:sp>
        <p:nvSpPr>
          <p:cNvPr id="80" name="Google Shape;80;p14"/>
          <p:cNvSpPr txBox="1"/>
          <p:nvPr/>
        </p:nvSpPr>
        <p:spPr>
          <a:xfrm>
            <a:off x="5852250" y="7712775"/>
            <a:ext cx="1733700" cy="41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en" sz="700">
                <a:solidFill>
                  <a:schemeClr val="dk1"/>
                </a:solidFill>
              </a:rPr>
              <a:t>Interest groups collect and donate money to candidates during campaigns</a:t>
            </a:r>
            <a:endParaRPr i="1" sz="7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5"/>
          <p:cNvSpPr txBox="1"/>
          <p:nvPr/>
        </p:nvSpPr>
        <p:spPr>
          <a:xfrm>
            <a:off x="258000" y="2714625"/>
            <a:ext cx="5522700" cy="210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100">
                <a:solidFill>
                  <a:schemeClr val="dk1"/>
                </a:solidFill>
              </a:rPr>
              <a:t>Monitoring the Government</a:t>
            </a:r>
            <a:endParaRPr b="1" sz="1100">
              <a:solidFill>
                <a:schemeClr val="dk1"/>
              </a:solidFill>
            </a:endParaRPr>
          </a:p>
          <a:p>
            <a:pPr indent="0" lvl="0" marL="0" rtl="0" algn="l">
              <a:lnSpc>
                <a:spcPct val="115000"/>
              </a:lnSpc>
              <a:spcBef>
                <a:spcPts val="0"/>
              </a:spcBef>
              <a:spcAft>
                <a:spcPts val="0"/>
              </a:spcAft>
              <a:buNone/>
            </a:pPr>
            <a:r>
              <a:rPr lang="en" sz="1100">
                <a:solidFill>
                  <a:schemeClr val="dk1"/>
                </a:solidFill>
              </a:rPr>
              <a:t>Not all interest groups focus their time and efforts on influencing the government. There are many interest groups that exist to monitor the government and use their collective power to take action if deemed necessary. Two examples of these types of interest groups would be the National Association for the Advancement of Colored People (NAACP) and the American Civil Liberties Union (ACLU). Both groups pay particular attention to ensuring that the government does not violate any civil rights and liberties of American citizens. They work to educate and raise awareness on the topics of rights and liberties. They also raise money to support their legal teams who will bring any perceived rights violations to court.</a:t>
            </a:r>
            <a:endParaRPr sz="1100"/>
          </a:p>
        </p:txBody>
      </p:sp>
      <p:sp>
        <p:nvSpPr>
          <p:cNvPr id="86" name="Google Shape;86;p15"/>
          <p:cNvSpPr txBox="1"/>
          <p:nvPr/>
        </p:nvSpPr>
        <p:spPr>
          <a:xfrm>
            <a:off x="258000" y="5069800"/>
            <a:ext cx="7216500" cy="1031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b="1" lang="en" sz="1100"/>
              <a:t>How do interest groups act as a watchdog?</a:t>
            </a:r>
            <a:endParaRPr b="1" sz="1100"/>
          </a:p>
          <a:p>
            <a:pPr indent="0" lvl="0" marL="0" rtl="0" algn="l">
              <a:lnSpc>
                <a:spcPct val="150000"/>
              </a:lnSpc>
              <a:spcBef>
                <a:spcPts val="0"/>
              </a:spcBef>
              <a:spcAft>
                <a:spcPts val="0"/>
              </a:spcAft>
              <a:buNone/>
            </a:pPr>
            <a:r>
              <a:t/>
            </a:r>
            <a:endParaRPr b="1" sz="1100"/>
          </a:p>
          <a:p>
            <a:pPr indent="0" lvl="0" marL="0" rtl="0" algn="l">
              <a:lnSpc>
                <a:spcPct val="150000"/>
              </a:lnSpc>
              <a:spcBef>
                <a:spcPts val="0"/>
              </a:spcBef>
              <a:spcAft>
                <a:spcPts val="0"/>
              </a:spcAft>
              <a:buNone/>
            </a:pPr>
            <a:r>
              <a:t/>
            </a:r>
            <a:endParaRPr b="1" sz="1100"/>
          </a:p>
          <a:p>
            <a:pPr indent="0" lvl="0" marL="0" rtl="0" algn="l">
              <a:lnSpc>
                <a:spcPct val="150000"/>
              </a:lnSpc>
              <a:spcBef>
                <a:spcPts val="0"/>
              </a:spcBef>
              <a:spcAft>
                <a:spcPts val="0"/>
              </a:spcAft>
              <a:buNone/>
            </a:pPr>
            <a:r>
              <a:t/>
            </a:r>
            <a:endParaRPr b="1" sz="1100"/>
          </a:p>
        </p:txBody>
      </p:sp>
      <p:pic>
        <p:nvPicPr>
          <p:cNvPr id="87" name="Google Shape;87;p15"/>
          <p:cNvPicPr preferRelativeResize="0"/>
          <p:nvPr/>
        </p:nvPicPr>
        <p:blipFill>
          <a:blip r:embed="rId3">
            <a:alphaModFix/>
          </a:blip>
          <a:stretch>
            <a:fillRect/>
          </a:stretch>
        </p:blipFill>
        <p:spPr>
          <a:xfrm>
            <a:off x="6810300" y="9623217"/>
            <a:ext cx="771300" cy="295658"/>
          </a:xfrm>
          <a:prstGeom prst="rect">
            <a:avLst/>
          </a:prstGeom>
          <a:noFill/>
          <a:ln>
            <a:noFill/>
          </a:ln>
        </p:spPr>
      </p:pic>
      <p:pic>
        <p:nvPicPr>
          <p:cNvPr id="88" name="Google Shape;88;p15"/>
          <p:cNvPicPr preferRelativeResize="0"/>
          <p:nvPr/>
        </p:nvPicPr>
        <p:blipFill>
          <a:blip r:embed="rId4">
            <a:alphaModFix/>
          </a:blip>
          <a:stretch>
            <a:fillRect/>
          </a:stretch>
        </p:blipFill>
        <p:spPr>
          <a:xfrm>
            <a:off x="5911837" y="3400798"/>
            <a:ext cx="1460325" cy="966525"/>
          </a:xfrm>
          <a:prstGeom prst="rect">
            <a:avLst/>
          </a:prstGeom>
          <a:noFill/>
          <a:ln>
            <a:noFill/>
          </a:ln>
        </p:spPr>
      </p:pic>
      <p:pic>
        <p:nvPicPr>
          <p:cNvPr id="89" name="Google Shape;89;p15"/>
          <p:cNvPicPr preferRelativeResize="0"/>
          <p:nvPr/>
        </p:nvPicPr>
        <p:blipFill>
          <a:blip r:embed="rId5">
            <a:alphaModFix/>
          </a:blip>
          <a:stretch>
            <a:fillRect/>
          </a:stretch>
        </p:blipFill>
        <p:spPr>
          <a:xfrm>
            <a:off x="6053438" y="2883025"/>
            <a:ext cx="1177124" cy="414975"/>
          </a:xfrm>
          <a:prstGeom prst="rect">
            <a:avLst/>
          </a:prstGeom>
          <a:noFill/>
          <a:ln>
            <a:noFill/>
          </a:ln>
        </p:spPr>
      </p:pic>
      <p:sp>
        <p:nvSpPr>
          <p:cNvPr id="90" name="Google Shape;90;p15"/>
          <p:cNvSpPr txBox="1"/>
          <p:nvPr/>
        </p:nvSpPr>
        <p:spPr>
          <a:xfrm>
            <a:off x="5780700" y="4336075"/>
            <a:ext cx="1733700" cy="591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en" sz="800">
                <a:solidFill>
                  <a:schemeClr val="dk1"/>
                </a:solidFill>
              </a:rPr>
              <a:t>ACLU is an interest group that seeks to protect civil liberties and rights outlined in the Constitution</a:t>
            </a:r>
            <a:endParaRPr i="1" sz="800">
              <a:solidFill>
                <a:schemeClr val="dk1"/>
              </a:solidFill>
            </a:endParaRPr>
          </a:p>
        </p:txBody>
      </p:sp>
      <p:sp>
        <p:nvSpPr>
          <p:cNvPr id="91" name="Google Shape;91;p15"/>
          <p:cNvSpPr txBox="1"/>
          <p:nvPr/>
        </p:nvSpPr>
        <p:spPr>
          <a:xfrm>
            <a:off x="277950" y="646325"/>
            <a:ext cx="7216500" cy="1933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100"/>
              <a:t>What are the positive and negative impacts of interests groups influencing the government?</a:t>
            </a:r>
            <a:endParaRPr b="1" sz="1100"/>
          </a:p>
          <a:p>
            <a:pPr indent="0" lvl="0" marL="0" rtl="0" algn="l">
              <a:lnSpc>
                <a:spcPct val="150000"/>
              </a:lnSpc>
              <a:spcBef>
                <a:spcPts val="1000"/>
              </a:spcBef>
              <a:spcAft>
                <a:spcPts val="0"/>
              </a:spcAft>
              <a:buNone/>
            </a:pPr>
            <a:r>
              <a:rPr lang="en" sz="1100"/>
              <a:t>Positive:							Negative:</a:t>
            </a:r>
            <a:endParaRPr sz="1100"/>
          </a:p>
          <a:p>
            <a:pPr indent="0" lvl="0" marL="0" rtl="0" algn="l">
              <a:lnSpc>
                <a:spcPct val="150000"/>
              </a:lnSpc>
              <a:spcBef>
                <a:spcPts val="0"/>
              </a:spcBef>
              <a:spcAft>
                <a:spcPts val="0"/>
              </a:spcAft>
              <a:buNone/>
            </a:pPr>
            <a:r>
              <a:t/>
            </a:r>
            <a:endParaRPr sz="1100"/>
          </a:p>
          <a:p>
            <a:pPr indent="0" lvl="0" marL="0" rtl="0" algn="l">
              <a:lnSpc>
                <a:spcPct val="150000"/>
              </a:lnSpc>
              <a:spcBef>
                <a:spcPts val="0"/>
              </a:spcBef>
              <a:spcAft>
                <a:spcPts val="0"/>
              </a:spcAft>
              <a:buNone/>
            </a:pPr>
            <a:r>
              <a:t/>
            </a:r>
            <a:endParaRPr sz="1100"/>
          </a:p>
          <a:p>
            <a:pPr indent="0" lvl="0" marL="0" rtl="0" algn="l">
              <a:lnSpc>
                <a:spcPct val="150000"/>
              </a:lnSpc>
              <a:spcBef>
                <a:spcPts val="0"/>
              </a:spcBef>
              <a:spcAft>
                <a:spcPts val="0"/>
              </a:spcAft>
              <a:buNone/>
            </a:pPr>
            <a:r>
              <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