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59" r:id="rId1"/>
  </p:sldMasterIdLst>
  <p:notesMasterIdLst>
    <p:notesMasterId r:id="rId5"/>
  </p:notesMasterIdLst>
  <p:sldIdLst>
    <p:sldId id="256" r:id="rId2"/>
    <p:sldId id="257" r:id="rId3"/>
    <p:sldId id="258" r:id="rId4"/>
  </p:sldIdLst>
  <p:sldSz cx="7772400" cy="100584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3168">
          <p15:clr>
            <a:srgbClr val="747775"/>
          </p15:clr>
        </p15:guide>
        <p15:guide id="2" pos="2448">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DB2D30B5-89C1-4008-ACD7-36DC7A9DD6C3}">
  <a:tblStyle styleId="{DB2D30B5-89C1-4008-ACD7-36DC7A9DD6C3}" styleName="Table_0">
    <a:wholeTbl>
      <a:tcTxStyle>
        <a:font>
          <a:latin typeface="Arial"/>
          <a:ea typeface="Arial"/>
          <a:cs typeface="Arial"/>
        </a:font>
        <a:srgbClr val="000000"/>
      </a:tcTxStyle>
      <a:tcStyle>
        <a:tcBdr>
          <a:left>
            <a:ln w="12700" cap="flat" cmpd="sng">
              <a:solidFill>
                <a:srgbClr val="000000"/>
              </a:solidFill>
              <a:prstDash val="solid"/>
              <a:round/>
              <a:headEnd type="none" w="sm" len="sm"/>
              <a:tailEnd type="none" w="sm" len="sm"/>
            </a:ln>
          </a:left>
          <a:right>
            <a:ln w="12700" cap="flat" cmpd="sng">
              <a:solidFill>
                <a:srgbClr val="000000"/>
              </a:solidFill>
              <a:prstDash val="solid"/>
              <a:round/>
              <a:headEnd type="none" w="sm" len="sm"/>
              <a:tailEnd type="none" w="sm" len="sm"/>
            </a:ln>
          </a:right>
          <a:top>
            <a:ln w="12700" cap="flat" cmpd="sng">
              <a:solidFill>
                <a:srgbClr val="000000"/>
              </a:solidFill>
              <a:prstDash val="solid"/>
              <a:round/>
              <a:headEnd type="none" w="sm" len="sm"/>
              <a:tailEnd type="none" w="sm" len="sm"/>
            </a:ln>
          </a:top>
          <a:bottom>
            <a:ln w="12700" cap="flat" cmpd="sng">
              <a:solidFill>
                <a:srgbClr val="000000"/>
              </a:solidFill>
              <a:prstDash val="solid"/>
              <a:round/>
              <a:headEnd type="none" w="sm" len="sm"/>
              <a:tailEnd type="none" w="sm" len="sm"/>
            </a:ln>
          </a:bottom>
          <a:insideH>
            <a:ln w="12700" cap="flat" cmpd="sng">
              <a:solidFill>
                <a:srgbClr val="000000"/>
              </a:solidFill>
              <a:prstDash val="solid"/>
              <a:round/>
              <a:headEnd type="none" w="sm" len="sm"/>
              <a:tailEnd type="none" w="sm" len="sm"/>
            </a:ln>
          </a:insideH>
          <a:insideV>
            <a:ln w="12700" cap="flat" cmpd="sng">
              <a:solidFill>
                <a:srgbClr val="000000"/>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10"/>
    <p:restoredTop sz="94629"/>
  </p:normalViewPr>
  <p:slideViewPr>
    <p:cSldViewPr snapToGrid="0">
      <p:cViewPr varScale="1">
        <p:scale>
          <a:sx n="70" d="100"/>
          <a:sy n="70" d="100"/>
        </p:scale>
        <p:origin x="3144" y="192"/>
      </p:cViewPr>
      <p:guideLst>
        <p:guide orient="horz" pos="3168"/>
        <p:guide pos="2448"/>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2104480" y="685800"/>
            <a:ext cx="26496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8" Type="http://schemas.openxmlformats.org/officeDocument/2006/relationships/hyperlink" Target="https://upload.wikimedia.org/wikipedia/commons/thumb/a/ae/Money_in_hands.jpg/1564px-Money_in_hands.jpg?20200221104121" TargetMode="External"/><Relationship Id="rId3" Type="http://schemas.openxmlformats.org/officeDocument/2006/relationships/hyperlink" Target="https://commons.wikimedia.org/wiki/File:The_U.S._Capitol_Building,_Washington,_D.C.jpg" TargetMode="External"/><Relationship Id="rId7" Type="http://schemas.openxmlformats.org/officeDocument/2006/relationships/hyperlink" Target="https://www.loc.gov/item/2010641914/" TargetMode="External"/><Relationship Id="rId2" Type="http://schemas.openxmlformats.org/officeDocument/2006/relationships/slide" Target="../slides/slide3.xml"/><Relationship Id="rId1" Type="http://schemas.openxmlformats.org/officeDocument/2006/relationships/notesMaster" Target="../notesMasters/notesMaster1.xml"/><Relationship Id="rId6" Type="http://schemas.openxmlformats.org/officeDocument/2006/relationships/hyperlink" Target="https://upload.wikimedia.org/wikipedia/commons/thumb/6/65/New_ACLU_Logo_2017.svg/2880px-New_ACLU_Logo_2017.svg.png" TargetMode="External"/><Relationship Id="rId5" Type="http://schemas.openxmlformats.org/officeDocument/2006/relationships/hyperlink" Target="https://upload.wikimedia.org/wikipedia/commons/e/ea/We_the_people_~.jpg" TargetMode="External"/><Relationship Id="rId4" Type="http://schemas.openxmlformats.org/officeDocument/2006/relationships/hyperlink" Target="https://creativecommons.org/licenses/by-sa/4.0/deed.en" TargetMode="External"/><Relationship Id="rId9" Type="http://schemas.openxmlformats.org/officeDocument/2006/relationships/hyperlink" Target="https://creativecommons.org/licenses/by-sa/2.0/deed.en" TargetMode="Externa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p:notes"/>
          <p:cNvSpPr>
            <a:spLocks noGrp="1" noRot="1" noChangeAspect="1"/>
          </p:cNvSpPr>
          <p:nvPr>
            <p:ph type="sldImg" idx="2"/>
          </p:nvPr>
        </p:nvSpPr>
        <p:spPr>
          <a:xfrm>
            <a:off x="2105025" y="685800"/>
            <a:ext cx="2649538"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
        <p:cNvGrpSpPr/>
        <p:nvPr/>
      </p:nvGrpSpPr>
      <p:grpSpPr>
        <a:xfrm>
          <a:off x="0" y="0"/>
          <a:ext cx="0" cy="0"/>
          <a:chOff x="0" y="0"/>
          <a:chExt cx="0" cy="0"/>
        </a:xfrm>
      </p:grpSpPr>
      <p:sp>
        <p:nvSpPr>
          <p:cNvPr id="65" name="Google Shape;65;g23a0973c6a1_0_0:notes"/>
          <p:cNvSpPr>
            <a:spLocks noGrp="1" noRot="1" noChangeAspect="1"/>
          </p:cNvSpPr>
          <p:nvPr>
            <p:ph type="sldImg" idx="2"/>
          </p:nvPr>
        </p:nvSpPr>
        <p:spPr>
          <a:xfrm>
            <a:off x="2104480" y="685800"/>
            <a:ext cx="26496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6" name="Google Shape;66;g23a0973c6a1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1"/>
        <p:cNvGrpSpPr/>
        <p:nvPr/>
      </p:nvGrpSpPr>
      <p:grpSpPr>
        <a:xfrm>
          <a:off x="0" y="0"/>
          <a:ext cx="0" cy="0"/>
          <a:chOff x="0" y="0"/>
          <a:chExt cx="0" cy="0"/>
        </a:xfrm>
      </p:grpSpPr>
      <p:sp>
        <p:nvSpPr>
          <p:cNvPr id="82" name="Google Shape;82;g23a0973c6a1_0_16:notes"/>
          <p:cNvSpPr>
            <a:spLocks noGrp="1" noRot="1" noChangeAspect="1"/>
          </p:cNvSpPr>
          <p:nvPr>
            <p:ph type="sldImg" idx="2"/>
          </p:nvPr>
        </p:nvSpPr>
        <p:spPr>
          <a:xfrm>
            <a:off x="2105025" y="685800"/>
            <a:ext cx="2649538"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3" name="Google Shape;83;g23a0973c6a1_0_1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Image Credits:</a:t>
            </a:r>
            <a:endParaRPr/>
          </a:p>
          <a:p>
            <a:pPr marL="457200" lvl="0" indent="-298450" algn="l" rtl="0">
              <a:spcBef>
                <a:spcPts val="0"/>
              </a:spcBef>
              <a:spcAft>
                <a:spcPts val="0"/>
              </a:spcAft>
              <a:buClr>
                <a:schemeClr val="dk1"/>
              </a:buClr>
              <a:buSzPts val="1100"/>
              <a:buAutoNum type="arabicPeriod"/>
            </a:pPr>
            <a:r>
              <a:rPr lang="en">
                <a:solidFill>
                  <a:srgbClr val="212121"/>
                </a:solidFill>
              </a:rPr>
              <a:t>“</a:t>
            </a:r>
            <a:r>
              <a:rPr lang="en" u="sng">
                <a:solidFill>
                  <a:srgbClr val="1155CC"/>
                </a:solidFill>
                <a:hlinkClick r:id="rId3">
                  <a:extLst>
                    <a:ext uri="{A12FA001-AC4F-418D-AE19-62706E023703}">
                      <ahyp:hlinkClr xmlns:ahyp="http://schemas.microsoft.com/office/drawing/2018/hyperlinkcolor" val="tx"/>
                    </a:ext>
                  </a:extLst>
                </a:hlinkClick>
              </a:rPr>
              <a:t>The U.S. Capitol Building, Washington D.C</a:t>
            </a:r>
            <a:r>
              <a:rPr lang="en">
                <a:solidFill>
                  <a:srgbClr val="212121"/>
                </a:solidFill>
              </a:rPr>
              <a:t>” is licensed under </a:t>
            </a:r>
            <a:r>
              <a:rPr lang="en" u="sng">
                <a:solidFill>
                  <a:srgbClr val="1155CC"/>
                </a:solidFill>
                <a:hlinkClick r:id="rId4">
                  <a:extLst>
                    <a:ext uri="{A12FA001-AC4F-418D-AE19-62706E023703}">
                      <ahyp:hlinkClr xmlns:ahyp="http://schemas.microsoft.com/office/drawing/2018/hyperlinkcolor" val="tx"/>
                    </a:ext>
                  </a:extLst>
                </a:hlinkClick>
              </a:rPr>
              <a:t>CC BY-SA 4.0</a:t>
            </a:r>
            <a:endParaRPr>
              <a:solidFill>
                <a:srgbClr val="212121"/>
              </a:solidFill>
            </a:endParaRPr>
          </a:p>
          <a:p>
            <a:pPr marL="457200" lvl="0" indent="-298450" algn="l" rtl="0">
              <a:spcBef>
                <a:spcPts val="0"/>
              </a:spcBef>
              <a:spcAft>
                <a:spcPts val="0"/>
              </a:spcAft>
              <a:buClr>
                <a:schemeClr val="dk1"/>
              </a:buClr>
              <a:buSzPts val="1100"/>
              <a:buAutoNum type="arabicPeriod"/>
            </a:pPr>
            <a:r>
              <a:rPr lang="en">
                <a:solidFill>
                  <a:srgbClr val="212121"/>
                </a:solidFill>
              </a:rPr>
              <a:t>“</a:t>
            </a:r>
            <a:r>
              <a:rPr lang="en" u="sng">
                <a:solidFill>
                  <a:schemeClr val="hlink"/>
                </a:solidFill>
                <a:hlinkClick r:id="rId5"/>
              </a:rPr>
              <a:t>We the People</a:t>
            </a:r>
            <a:r>
              <a:rPr lang="en">
                <a:solidFill>
                  <a:srgbClr val="212121"/>
                </a:solidFill>
              </a:rPr>
              <a:t>” by Navyatha123 is licensed under </a:t>
            </a:r>
            <a:r>
              <a:rPr lang="en" u="sng">
                <a:solidFill>
                  <a:schemeClr val="hlink"/>
                </a:solidFill>
                <a:hlinkClick r:id="rId4"/>
              </a:rPr>
              <a:t>CC BY-SA 4.0</a:t>
            </a:r>
            <a:endParaRPr/>
          </a:p>
          <a:p>
            <a:pPr marL="457200" lvl="0" indent="-298450" algn="l" rtl="0">
              <a:spcBef>
                <a:spcPts val="0"/>
              </a:spcBef>
              <a:spcAft>
                <a:spcPts val="0"/>
              </a:spcAft>
              <a:buClr>
                <a:schemeClr val="dk1"/>
              </a:buClr>
              <a:buSzPts val="1100"/>
              <a:buAutoNum type="arabicPeriod"/>
            </a:pPr>
            <a:r>
              <a:rPr lang="en"/>
              <a:t>“</a:t>
            </a:r>
            <a:r>
              <a:rPr lang="en" u="sng">
                <a:solidFill>
                  <a:schemeClr val="hlink"/>
                </a:solidFill>
                <a:hlinkClick r:id="rId6"/>
              </a:rPr>
              <a:t>New ACLU Logo 2017</a:t>
            </a:r>
            <a:r>
              <a:rPr lang="en"/>
              <a:t>” is under the Public Domain</a:t>
            </a:r>
            <a:endParaRPr/>
          </a:p>
          <a:p>
            <a:pPr marL="457200" lvl="0" indent="-298450" algn="l" rtl="0">
              <a:spcBef>
                <a:spcPts val="0"/>
              </a:spcBef>
              <a:spcAft>
                <a:spcPts val="0"/>
              </a:spcAft>
              <a:buClr>
                <a:schemeClr val="dk1"/>
              </a:buClr>
              <a:buSzPts val="1100"/>
              <a:buAutoNum type="arabicPeriod"/>
            </a:pPr>
            <a:r>
              <a:rPr lang="en"/>
              <a:t>“</a:t>
            </a:r>
            <a:r>
              <a:rPr lang="en" u="sng">
                <a:solidFill>
                  <a:schemeClr val="hlink"/>
                </a:solidFill>
                <a:hlinkClick r:id="rId7"/>
              </a:rPr>
              <a:t>Political campaign posters at the Hine Junior High School, 8th St. near intersection with D St., SE, Washington, D.C.</a:t>
            </a:r>
            <a:r>
              <a:rPr lang="en"/>
              <a:t>” from the Library of Congress has no known copyright restrictions</a:t>
            </a:r>
            <a:endParaRPr/>
          </a:p>
          <a:p>
            <a:pPr marL="457200" lvl="0" indent="-298450" algn="l" rtl="0">
              <a:spcBef>
                <a:spcPts val="0"/>
              </a:spcBef>
              <a:spcAft>
                <a:spcPts val="0"/>
              </a:spcAft>
              <a:buClr>
                <a:schemeClr val="dk1"/>
              </a:buClr>
              <a:buSzPts val="1100"/>
              <a:buAutoNum type="arabicPeriod"/>
            </a:pPr>
            <a:r>
              <a:rPr lang="en"/>
              <a:t>“</a:t>
            </a:r>
            <a:r>
              <a:rPr lang="en" u="sng">
                <a:solidFill>
                  <a:schemeClr val="hlink"/>
                </a:solidFill>
                <a:hlinkClick r:id="rId8"/>
              </a:rPr>
              <a:t>Money in hands</a:t>
            </a:r>
            <a:r>
              <a:rPr lang="en"/>
              <a:t>” from Flickr is licensed under </a:t>
            </a:r>
            <a:r>
              <a:rPr lang="en" u="sng">
                <a:solidFill>
                  <a:schemeClr val="hlink"/>
                </a:solidFill>
                <a:hlinkClick r:id="rId9"/>
              </a:rPr>
              <a:t>CC BY-SA 2.0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264952" y="1456058"/>
            <a:ext cx="7242600" cy="4014000"/>
          </a:xfrm>
          <a:prstGeom prst="rect">
            <a:avLst/>
          </a:prstGeom>
        </p:spPr>
        <p:txBody>
          <a:bodyPr spcFirstLastPara="1" wrap="square" lIns="91425" tIns="91425" rIns="91425" bIns="91425" anchor="b" anchorCtr="0">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264945" y="5542289"/>
            <a:ext cx="7242600" cy="15501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7201589" y="9119180"/>
            <a:ext cx="466500" cy="7698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264945" y="2163089"/>
            <a:ext cx="7242600" cy="38397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264945" y="6164351"/>
            <a:ext cx="7242600" cy="2543700"/>
          </a:xfrm>
          <a:prstGeom prst="rect">
            <a:avLst/>
          </a:prstGeom>
        </p:spPr>
        <p:txBody>
          <a:bodyPr spcFirstLastPara="1" wrap="square" lIns="91425" tIns="91425" rIns="91425" bIns="91425" anchor="t" anchorCtr="0">
            <a:normAutofit/>
          </a:bodyPr>
          <a:lstStyle>
            <a:lvl1pPr marL="457200" lvl="0" indent="-342900" algn="ctr">
              <a:spcBef>
                <a:spcPts val="0"/>
              </a:spcBef>
              <a:spcAft>
                <a:spcPts val="0"/>
              </a:spcAft>
              <a:buSzPts val="1800"/>
              <a:buChar char="●"/>
              <a:defRPr/>
            </a:lvl1pPr>
            <a:lvl2pPr marL="914400" lvl="1" indent="-317500" algn="ctr">
              <a:spcBef>
                <a:spcPts val="0"/>
              </a:spcBef>
              <a:spcAft>
                <a:spcPts val="0"/>
              </a:spcAft>
              <a:buSzPts val="1400"/>
              <a:buChar char="○"/>
              <a:defRPr/>
            </a:lvl2pPr>
            <a:lvl3pPr marL="1371600" lvl="2" indent="-317500" algn="ctr">
              <a:spcBef>
                <a:spcPts val="0"/>
              </a:spcBef>
              <a:spcAft>
                <a:spcPts val="0"/>
              </a:spcAft>
              <a:buSzPts val="1400"/>
              <a:buChar char="■"/>
              <a:defRPr/>
            </a:lvl3pPr>
            <a:lvl4pPr marL="1828800" lvl="3" indent="-317500" algn="ctr">
              <a:spcBef>
                <a:spcPts val="0"/>
              </a:spcBef>
              <a:spcAft>
                <a:spcPts val="0"/>
              </a:spcAft>
              <a:buSzPts val="1400"/>
              <a:buChar char="●"/>
              <a:defRPr/>
            </a:lvl4pPr>
            <a:lvl5pPr marL="2286000" lvl="4" indent="-317500" algn="ctr">
              <a:spcBef>
                <a:spcPts val="0"/>
              </a:spcBef>
              <a:spcAft>
                <a:spcPts val="0"/>
              </a:spcAft>
              <a:buSzPts val="1400"/>
              <a:buChar char="○"/>
              <a:defRPr/>
            </a:lvl5pPr>
            <a:lvl6pPr marL="2743200" lvl="5" indent="-317500" algn="ctr">
              <a:spcBef>
                <a:spcPts val="0"/>
              </a:spcBef>
              <a:spcAft>
                <a:spcPts val="0"/>
              </a:spcAft>
              <a:buSzPts val="1400"/>
              <a:buChar char="■"/>
              <a:defRPr/>
            </a:lvl6pPr>
            <a:lvl7pPr marL="3200400" lvl="6" indent="-317500" algn="ctr">
              <a:spcBef>
                <a:spcPts val="0"/>
              </a:spcBef>
              <a:spcAft>
                <a:spcPts val="0"/>
              </a:spcAft>
              <a:buSzPts val="1400"/>
              <a:buChar char="●"/>
              <a:defRPr/>
            </a:lvl7pPr>
            <a:lvl8pPr marL="3657600" lvl="7" indent="-317500" algn="ctr">
              <a:spcBef>
                <a:spcPts val="0"/>
              </a:spcBef>
              <a:spcAft>
                <a:spcPts val="0"/>
              </a:spcAft>
              <a:buSzPts val="1400"/>
              <a:buChar char="○"/>
              <a:defRPr/>
            </a:lvl8pPr>
            <a:lvl9pPr marL="4114800" lvl="8" indent="-317500" algn="ctr">
              <a:spcBef>
                <a:spcPts val="0"/>
              </a:spcBef>
              <a:spcAft>
                <a:spcPts val="0"/>
              </a:spcAft>
              <a:buSzPts val="1400"/>
              <a:buChar char="■"/>
              <a:defRPr/>
            </a:lvl9pPr>
          </a:lstStyle>
          <a:p>
            <a:endParaRPr/>
          </a:p>
        </p:txBody>
      </p:sp>
      <p:sp>
        <p:nvSpPr>
          <p:cNvPr id="47" name="Google Shape;47;p11"/>
          <p:cNvSpPr txBox="1">
            <a:spLocks noGrp="1"/>
          </p:cNvSpPr>
          <p:nvPr>
            <p:ph type="sldNum" idx="12"/>
          </p:nvPr>
        </p:nvSpPr>
        <p:spPr>
          <a:xfrm>
            <a:off x="7201589" y="9119180"/>
            <a:ext cx="466500" cy="7698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7201589" y="9119180"/>
            <a:ext cx="466500" cy="7698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264945" y="4206107"/>
            <a:ext cx="7242600" cy="16461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7201589" y="9119180"/>
            <a:ext cx="466500" cy="7698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264945" y="870271"/>
            <a:ext cx="7242600" cy="11199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264945" y="2253729"/>
            <a:ext cx="7242600" cy="6681000"/>
          </a:xfrm>
          <a:prstGeom prst="rect">
            <a:avLst/>
          </a:prstGeom>
        </p:spPr>
        <p:txBody>
          <a:bodyPr spcFirstLastPara="1" wrap="square" lIns="91425" tIns="91425" rIns="91425" bIns="91425" anchor="t" anchorCtr="0">
            <a:normAutofit/>
          </a:bodyPr>
          <a:lstStyle>
            <a:lvl1pPr marL="457200" lvl="0" indent="-342900">
              <a:spcBef>
                <a:spcPts val="0"/>
              </a:spcBef>
              <a:spcAft>
                <a:spcPts val="0"/>
              </a:spcAft>
              <a:buSzPts val="18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a:p>
        </p:txBody>
      </p:sp>
      <p:sp>
        <p:nvSpPr>
          <p:cNvPr id="19" name="Google Shape;19;p4"/>
          <p:cNvSpPr txBox="1">
            <a:spLocks noGrp="1"/>
          </p:cNvSpPr>
          <p:nvPr>
            <p:ph type="sldNum" idx="12"/>
          </p:nvPr>
        </p:nvSpPr>
        <p:spPr>
          <a:xfrm>
            <a:off x="7201589" y="9119180"/>
            <a:ext cx="466500" cy="7698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264945" y="870271"/>
            <a:ext cx="7242600" cy="11199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264945" y="2253729"/>
            <a:ext cx="3399900" cy="66810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23" name="Google Shape;23;p5"/>
          <p:cNvSpPr txBox="1">
            <a:spLocks noGrp="1"/>
          </p:cNvSpPr>
          <p:nvPr>
            <p:ph type="body" idx="2"/>
          </p:nvPr>
        </p:nvSpPr>
        <p:spPr>
          <a:xfrm>
            <a:off x="4107540" y="2253729"/>
            <a:ext cx="3399900" cy="66810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24" name="Google Shape;24;p5"/>
          <p:cNvSpPr txBox="1">
            <a:spLocks noGrp="1"/>
          </p:cNvSpPr>
          <p:nvPr>
            <p:ph type="sldNum" idx="12"/>
          </p:nvPr>
        </p:nvSpPr>
        <p:spPr>
          <a:xfrm>
            <a:off x="7201589" y="9119180"/>
            <a:ext cx="466500" cy="7698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264945" y="870271"/>
            <a:ext cx="7242600" cy="11199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7201589" y="9119180"/>
            <a:ext cx="466500" cy="7698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264945" y="1086507"/>
            <a:ext cx="2386800" cy="14778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264945" y="2717440"/>
            <a:ext cx="2386800" cy="6217500"/>
          </a:xfrm>
          <a:prstGeom prst="rect">
            <a:avLst/>
          </a:prstGeom>
        </p:spPr>
        <p:txBody>
          <a:bodyPr spcFirstLastPara="1" wrap="square" lIns="91425" tIns="91425" rIns="91425" bIns="91425" anchor="t" anchorCtr="0">
            <a:normAutofit/>
          </a:bodyPr>
          <a:lstStyle>
            <a:lvl1pPr marL="457200" lvl="0" indent="-304800">
              <a:spcBef>
                <a:spcPts val="0"/>
              </a:spcBef>
              <a:spcAft>
                <a:spcPts val="0"/>
              </a:spcAft>
              <a:buSzPts val="1200"/>
              <a:buChar char="●"/>
              <a:defRPr sz="12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31" name="Google Shape;31;p7"/>
          <p:cNvSpPr txBox="1">
            <a:spLocks noGrp="1"/>
          </p:cNvSpPr>
          <p:nvPr>
            <p:ph type="sldNum" idx="12"/>
          </p:nvPr>
        </p:nvSpPr>
        <p:spPr>
          <a:xfrm>
            <a:off x="7201589" y="9119180"/>
            <a:ext cx="466500" cy="7698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16713" y="880293"/>
            <a:ext cx="5412600" cy="79998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7201589" y="9119180"/>
            <a:ext cx="466500" cy="7698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3886200" y="-244"/>
            <a:ext cx="3886200" cy="100584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25675" y="2411542"/>
            <a:ext cx="3438300" cy="28986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25675" y="5481569"/>
            <a:ext cx="3438300" cy="24153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198575" y="1415969"/>
            <a:ext cx="3261600" cy="7226100"/>
          </a:xfrm>
          <a:prstGeom prst="rect">
            <a:avLst/>
          </a:prstGeom>
        </p:spPr>
        <p:txBody>
          <a:bodyPr spcFirstLastPara="1" wrap="square" lIns="91425" tIns="91425" rIns="91425" bIns="91425" anchor="ctr" anchorCtr="0">
            <a:normAutofit/>
          </a:bodyPr>
          <a:lstStyle>
            <a:lvl1pPr marL="457200" lvl="0" indent="-342900">
              <a:spcBef>
                <a:spcPts val="0"/>
              </a:spcBef>
              <a:spcAft>
                <a:spcPts val="0"/>
              </a:spcAft>
              <a:buSzPts val="18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a:p>
        </p:txBody>
      </p:sp>
      <p:sp>
        <p:nvSpPr>
          <p:cNvPr id="40" name="Google Shape;40;p9"/>
          <p:cNvSpPr txBox="1">
            <a:spLocks noGrp="1"/>
          </p:cNvSpPr>
          <p:nvPr>
            <p:ph type="sldNum" idx="12"/>
          </p:nvPr>
        </p:nvSpPr>
        <p:spPr>
          <a:xfrm>
            <a:off x="7201589" y="9119180"/>
            <a:ext cx="466500" cy="7698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264945" y="8273124"/>
            <a:ext cx="5099100" cy="1183200"/>
          </a:xfrm>
          <a:prstGeom prst="rect">
            <a:avLst/>
          </a:prstGeom>
        </p:spPr>
        <p:txBody>
          <a:bodyPr spcFirstLastPara="1" wrap="square" lIns="91425" tIns="91425" rIns="91425" bIns="91425" anchor="ctr" anchorCtr="0">
            <a:normAutofit/>
          </a:bodyPr>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7201589" y="9119180"/>
            <a:ext cx="466500" cy="7698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264945" y="870271"/>
            <a:ext cx="7242600" cy="1119900"/>
          </a:xfrm>
          <a:prstGeom prst="rect">
            <a:avLst/>
          </a:prstGeom>
          <a:noFill/>
          <a:ln>
            <a:noFill/>
          </a:ln>
        </p:spPr>
        <p:txBody>
          <a:bodyPr spcFirstLastPara="1" wrap="square" lIns="91425" tIns="91425" rIns="91425" bIns="91425" anchor="t" anchorCtr="0">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264945" y="2253729"/>
            <a:ext cx="7242600" cy="6681000"/>
          </a:xfrm>
          <a:prstGeom prst="rect">
            <a:avLst/>
          </a:prstGeom>
          <a:noFill/>
          <a:ln>
            <a:noFill/>
          </a:ln>
        </p:spPr>
        <p:txBody>
          <a:bodyPr spcFirstLastPara="1" wrap="square" lIns="91425" tIns="91425" rIns="91425" bIns="91425" anchor="t" anchorCtr="0">
            <a:normAutofit/>
          </a:bodyPr>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0"/>
              </a:spcBef>
              <a:spcAft>
                <a:spcPts val="0"/>
              </a:spcAft>
              <a:buClr>
                <a:schemeClr val="dk2"/>
              </a:buClr>
              <a:buSzPts val="1400"/>
              <a:buChar char="○"/>
              <a:defRPr>
                <a:solidFill>
                  <a:schemeClr val="dk2"/>
                </a:solidFill>
              </a:defRPr>
            </a:lvl2pPr>
            <a:lvl3pPr marL="1371600" lvl="2" indent="-317500">
              <a:lnSpc>
                <a:spcPct val="115000"/>
              </a:lnSpc>
              <a:spcBef>
                <a:spcPts val="0"/>
              </a:spcBef>
              <a:spcAft>
                <a:spcPts val="0"/>
              </a:spcAft>
              <a:buClr>
                <a:schemeClr val="dk2"/>
              </a:buClr>
              <a:buSzPts val="1400"/>
              <a:buChar char="■"/>
              <a:defRPr>
                <a:solidFill>
                  <a:schemeClr val="dk2"/>
                </a:solidFill>
              </a:defRPr>
            </a:lvl3pPr>
            <a:lvl4pPr marL="1828800" lvl="3" indent="-317500">
              <a:lnSpc>
                <a:spcPct val="115000"/>
              </a:lnSpc>
              <a:spcBef>
                <a:spcPts val="0"/>
              </a:spcBef>
              <a:spcAft>
                <a:spcPts val="0"/>
              </a:spcAft>
              <a:buClr>
                <a:schemeClr val="dk2"/>
              </a:buClr>
              <a:buSzPts val="1400"/>
              <a:buChar char="●"/>
              <a:defRPr>
                <a:solidFill>
                  <a:schemeClr val="dk2"/>
                </a:solidFill>
              </a:defRPr>
            </a:lvl4pPr>
            <a:lvl5pPr marL="2286000" lvl="4" indent="-317500">
              <a:lnSpc>
                <a:spcPct val="115000"/>
              </a:lnSpc>
              <a:spcBef>
                <a:spcPts val="0"/>
              </a:spcBef>
              <a:spcAft>
                <a:spcPts val="0"/>
              </a:spcAft>
              <a:buClr>
                <a:schemeClr val="dk2"/>
              </a:buClr>
              <a:buSzPts val="1400"/>
              <a:buChar char="○"/>
              <a:defRPr>
                <a:solidFill>
                  <a:schemeClr val="dk2"/>
                </a:solidFill>
              </a:defRPr>
            </a:lvl5pPr>
            <a:lvl6pPr marL="2743200" lvl="5" indent="-317500">
              <a:lnSpc>
                <a:spcPct val="115000"/>
              </a:lnSpc>
              <a:spcBef>
                <a:spcPts val="0"/>
              </a:spcBef>
              <a:spcAft>
                <a:spcPts val="0"/>
              </a:spcAft>
              <a:buClr>
                <a:schemeClr val="dk2"/>
              </a:buClr>
              <a:buSzPts val="1400"/>
              <a:buChar char="■"/>
              <a:defRPr>
                <a:solidFill>
                  <a:schemeClr val="dk2"/>
                </a:solidFill>
              </a:defRPr>
            </a:lvl6pPr>
            <a:lvl7pPr marL="3200400" lvl="6" indent="-317500">
              <a:lnSpc>
                <a:spcPct val="115000"/>
              </a:lnSpc>
              <a:spcBef>
                <a:spcPts val="0"/>
              </a:spcBef>
              <a:spcAft>
                <a:spcPts val="0"/>
              </a:spcAft>
              <a:buClr>
                <a:schemeClr val="dk2"/>
              </a:buClr>
              <a:buSzPts val="1400"/>
              <a:buChar char="●"/>
              <a:defRPr>
                <a:solidFill>
                  <a:schemeClr val="dk2"/>
                </a:solidFill>
              </a:defRPr>
            </a:lvl7pPr>
            <a:lvl8pPr marL="3657600" lvl="7" indent="-317500">
              <a:lnSpc>
                <a:spcPct val="115000"/>
              </a:lnSpc>
              <a:spcBef>
                <a:spcPts val="0"/>
              </a:spcBef>
              <a:spcAft>
                <a:spcPts val="0"/>
              </a:spcAft>
              <a:buClr>
                <a:schemeClr val="dk2"/>
              </a:buClr>
              <a:buSzPts val="1400"/>
              <a:buChar char="○"/>
              <a:defRPr>
                <a:solidFill>
                  <a:schemeClr val="dk2"/>
                </a:solidFill>
              </a:defRPr>
            </a:lvl8pPr>
            <a:lvl9pPr marL="4114800" lvl="8" indent="-317500">
              <a:lnSpc>
                <a:spcPct val="115000"/>
              </a:lnSpc>
              <a:spcBef>
                <a:spcPts val="0"/>
              </a:spcBef>
              <a:spcAft>
                <a:spcPts val="0"/>
              </a:spcAft>
              <a:buClr>
                <a:schemeClr val="dk2"/>
              </a:buClr>
              <a:buSzPts val="1400"/>
              <a:buChar char="■"/>
              <a:defRPr>
                <a:solidFill>
                  <a:schemeClr val="dk2"/>
                </a:solidFill>
              </a:defRPr>
            </a:lvl9pPr>
          </a:lstStyle>
          <a:p>
            <a:endParaRPr/>
          </a:p>
        </p:txBody>
      </p:sp>
      <p:sp>
        <p:nvSpPr>
          <p:cNvPr id="8" name="Google Shape;8;p1"/>
          <p:cNvSpPr txBox="1">
            <a:spLocks noGrp="1"/>
          </p:cNvSpPr>
          <p:nvPr>
            <p:ph type="sldNum" idx="12"/>
          </p:nvPr>
        </p:nvSpPr>
        <p:spPr>
          <a:xfrm>
            <a:off x="7201589" y="9119180"/>
            <a:ext cx="466500" cy="769800"/>
          </a:xfrm>
          <a:prstGeom prst="rect">
            <a:avLst/>
          </a:prstGeom>
          <a:noFill/>
          <a:ln>
            <a:noFill/>
          </a:ln>
        </p:spPr>
        <p:txBody>
          <a:bodyPr spcFirstLastPara="1" wrap="square" lIns="91425" tIns="91425" rIns="91425" bIns="91425" anchor="ctr" anchorCtr="0">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11.xml"/><Relationship Id="rId5" Type="http://schemas.openxmlformats.org/officeDocument/2006/relationships/image" Target="../media/image6.png"/><Relationship Id="rId4"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sp>
        <p:nvSpPr>
          <p:cNvPr id="54" name="Google Shape;54;p13"/>
          <p:cNvSpPr txBox="1"/>
          <p:nvPr/>
        </p:nvSpPr>
        <p:spPr>
          <a:xfrm>
            <a:off x="1400100" y="228600"/>
            <a:ext cx="5410200" cy="431100"/>
          </a:xfrm>
          <a:prstGeom prst="rect">
            <a:avLst/>
          </a:prstGeom>
          <a:noFill/>
          <a:ln>
            <a:noFill/>
          </a:ln>
        </p:spPr>
        <p:txBody>
          <a:bodyPr spcFirstLastPara="1" wrap="square" lIns="91425" tIns="91425" rIns="91425" bIns="91425" anchor="t" anchorCtr="0">
            <a:spAutoFit/>
          </a:bodyPr>
          <a:lstStyle/>
          <a:p>
            <a:pPr marL="0" lvl="0" indent="0" algn="ctr" rtl="0">
              <a:lnSpc>
                <a:spcPct val="115000"/>
              </a:lnSpc>
              <a:spcBef>
                <a:spcPts val="0"/>
              </a:spcBef>
              <a:spcAft>
                <a:spcPts val="0"/>
              </a:spcAft>
              <a:buNone/>
            </a:pPr>
            <a:r>
              <a:rPr lang="en" sz="1600" b="1"/>
              <a:t>Interest Groups-</a:t>
            </a:r>
            <a:r>
              <a:rPr lang="en" sz="1600" b="1">
                <a:solidFill>
                  <a:srgbClr val="FF0000"/>
                </a:solidFill>
              </a:rPr>
              <a:t>Sample Answers</a:t>
            </a:r>
            <a:endParaRPr sz="1600" b="1">
              <a:solidFill>
                <a:srgbClr val="FF0000"/>
              </a:solidFill>
            </a:endParaRPr>
          </a:p>
        </p:txBody>
      </p:sp>
      <p:sp>
        <p:nvSpPr>
          <p:cNvPr id="55" name="Google Shape;55;p13"/>
          <p:cNvSpPr txBox="1"/>
          <p:nvPr/>
        </p:nvSpPr>
        <p:spPr>
          <a:xfrm>
            <a:off x="189775" y="310550"/>
            <a:ext cx="1621800" cy="3387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1000"/>
              <a:t>Name:_______________</a:t>
            </a:r>
            <a:endParaRPr sz="1000"/>
          </a:p>
        </p:txBody>
      </p:sp>
      <p:sp>
        <p:nvSpPr>
          <p:cNvPr id="56" name="Google Shape;56;p13"/>
          <p:cNvSpPr txBox="1"/>
          <p:nvPr/>
        </p:nvSpPr>
        <p:spPr>
          <a:xfrm>
            <a:off x="277950" y="764650"/>
            <a:ext cx="7216500" cy="9381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n" sz="1100">
                <a:solidFill>
                  <a:schemeClr val="dk1"/>
                </a:solidFill>
              </a:rPr>
              <a:t>Have you ever heard someone say, “There is power in numbers''? What does that phrase mean? Sometimes, individuals are passionate about an issue or concern but it can be difficult to have the time or resources necessary to effect change. In addition, it can be difficult to be seen or heard when it’s just one individual rallying for change. That is where interest groups come in.</a:t>
            </a:r>
            <a:endParaRPr sz="1100">
              <a:solidFill>
                <a:schemeClr val="dk1"/>
              </a:solidFill>
            </a:endParaRPr>
          </a:p>
        </p:txBody>
      </p:sp>
      <p:sp>
        <p:nvSpPr>
          <p:cNvPr id="57" name="Google Shape;57;p13"/>
          <p:cNvSpPr txBox="1"/>
          <p:nvPr/>
        </p:nvSpPr>
        <p:spPr>
          <a:xfrm>
            <a:off x="5204250" y="1928825"/>
            <a:ext cx="2290200" cy="22119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lvl="0" indent="0" algn="ctr" rtl="0">
              <a:spcBef>
                <a:spcPts val="0"/>
              </a:spcBef>
              <a:spcAft>
                <a:spcPts val="0"/>
              </a:spcAft>
              <a:buNone/>
            </a:pPr>
            <a:r>
              <a:rPr lang="en" sz="1100" b="1"/>
              <a:t>Using context clues, define public policy.</a:t>
            </a:r>
            <a:endParaRPr sz="1100" b="1"/>
          </a:p>
          <a:p>
            <a:pPr marL="0" lvl="0" indent="0" algn="l" rtl="0">
              <a:spcBef>
                <a:spcPts val="0"/>
              </a:spcBef>
              <a:spcAft>
                <a:spcPts val="0"/>
              </a:spcAft>
              <a:buNone/>
            </a:pPr>
            <a:endParaRPr sz="1100"/>
          </a:p>
          <a:p>
            <a:pPr marL="0" lvl="0" indent="0" algn="l" rtl="0">
              <a:spcBef>
                <a:spcPts val="0"/>
              </a:spcBef>
              <a:spcAft>
                <a:spcPts val="0"/>
              </a:spcAft>
              <a:buClr>
                <a:schemeClr val="dk1"/>
              </a:buClr>
              <a:buSzPts val="1100"/>
              <a:buFont typeface="Arial"/>
              <a:buNone/>
            </a:pPr>
            <a:r>
              <a:rPr lang="en" sz="1200">
                <a:solidFill>
                  <a:srgbClr val="FF0000"/>
                </a:solidFill>
                <a:latin typeface="Times New Roman"/>
                <a:ea typeface="Times New Roman"/>
                <a:cs typeface="Times New Roman"/>
                <a:sym typeface="Times New Roman"/>
              </a:rPr>
              <a:t>the stand the government takes about a problem or an idea</a:t>
            </a:r>
            <a:endParaRPr sz="1100">
              <a:solidFill>
                <a:srgbClr val="FF0000"/>
              </a:solidFill>
            </a:endParaRPr>
          </a:p>
        </p:txBody>
      </p:sp>
      <p:graphicFrame>
        <p:nvGraphicFramePr>
          <p:cNvPr id="58" name="Google Shape;58;p13"/>
          <p:cNvGraphicFramePr/>
          <p:nvPr/>
        </p:nvGraphicFramePr>
        <p:xfrm>
          <a:off x="381000" y="5818163"/>
          <a:ext cx="7113450" cy="3398520"/>
        </p:xfrm>
        <a:graphic>
          <a:graphicData uri="http://schemas.openxmlformats.org/drawingml/2006/table">
            <a:tbl>
              <a:tblPr>
                <a:noFill/>
                <a:tableStyleId>{DB2D30B5-89C1-4008-ACD7-36DC7A9DD6C3}</a:tableStyleId>
              </a:tblPr>
              <a:tblGrid>
                <a:gridCol w="952900">
                  <a:extLst>
                    <a:ext uri="{9D8B030D-6E8A-4147-A177-3AD203B41FA5}">
                      <a16:colId xmlns:a16="http://schemas.microsoft.com/office/drawing/2014/main" val="20000"/>
                    </a:ext>
                  </a:extLst>
                </a:gridCol>
                <a:gridCol w="1263125">
                  <a:extLst>
                    <a:ext uri="{9D8B030D-6E8A-4147-A177-3AD203B41FA5}">
                      <a16:colId xmlns:a16="http://schemas.microsoft.com/office/drawing/2014/main" val="20001"/>
                    </a:ext>
                  </a:extLst>
                </a:gridCol>
                <a:gridCol w="1240975">
                  <a:extLst>
                    <a:ext uri="{9D8B030D-6E8A-4147-A177-3AD203B41FA5}">
                      <a16:colId xmlns:a16="http://schemas.microsoft.com/office/drawing/2014/main" val="20002"/>
                    </a:ext>
                  </a:extLst>
                </a:gridCol>
                <a:gridCol w="1218825">
                  <a:extLst>
                    <a:ext uri="{9D8B030D-6E8A-4147-A177-3AD203B41FA5}">
                      <a16:colId xmlns:a16="http://schemas.microsoft.com/office/drawing/2014/main" val="20003"/>
                    </a:ext>
                  </a:extLst>
                </a:gridCol>
                <a:gridCol w="1240975">
                  <a:extLst>
                    <a:ext uri="{9D8B030D-6E8A-4147-A177-3AD203B41FA5}">
                      <a16:colId xmlns:a16="http://schemas.microsoft.com/office/drawing/2014/main" val="20004"/>
                    </a:ext>
                  </a:extLst>
                </a:gridCol>
                <a:gridCol w="1196650">
                  <a:extLst>
                    <a:ext uri="{9D8B030D-6E8A-4147-A177-3AD203B41FA5}">
                      <a16:colId xmlns:a16="http://schemas.microsoft.com/office/drawing/2014/main" val="20005"/>
                    </a:ext>
                  </a:extLst>
                </a:gridCol>
              </a:tblGrid>
              <a:tr h="279400">
                <a:tc rowSpan="2">
                  <a:txBody>
                    <a:bodyPr/>
                    <a:lstStyle/>
                    <a:p>
                      <a:pPr marL="0" lvl="0" indent="0" algn="ctr" rtl="0">
                        <a:spcBef>
                          <a:spcPts val="0"/>
                        </a:spcBef>
                        <a:spcAft>
                          <a:spcPts val="0"/>
                        </a:spcAft>
                        <a:buNone/>
                      </a:pPr>
                      <a:r>
                        <a:rPr lang="en" sz="1100" b="1"/>
                        <a:t>Interest Groups</a:t>
                      </a:r>
                      <a:endParaRPr sz="1100" b="1"/>
                    </a:p>
                  </a:txBody>
                  <a:tcPr marL="63500" marR="63500" marT="63500" marB="63500"/>
                </a:tc>
                <a:tc>
                  <a:txBody>
                    <a:bodyPr/>
                    <a:lstStyle/>
                    <a:p>
                      <a:pPr marL="0" lvl="0" indent="0" algn="ctr" rtl="0">
                        <a:spcBef>
                          <a:spcPts val="0"/>
                        </a:spcBef>
                        <a:spcAft>
                          <a:spcPts val="0"/>
                        </a:spcAft>
                        <a:buNone/>
                      </a:pPr>
                      <a:r>
                        <a:rPr lang="en" sz="1100" b="1"/>
                        <a:t>Public Interest</a:t>
                      </a:r>
                      <a:endParaRPr sz="1100" b="1"/>
                    </a:p>
                  </a:txBody>
                  <a:tcPr marL="63500" marR="63500" marT="63500" marB="63500"/>
                </a:tc>
                <a:tc>
                  <a:txBody>
                    <a:bodyPr/>
                    <a:lstStyle/>
                    <a:p>
                      <a:pPr marL="0" lvl="0" indent="0" algn="ctr" rtl="0">
                        <a:spcBef>
                          <a:spcPts val="0"/>
                        </a:spcBef>
                        <a:spcAft>
                          <a:spcPts val="0"/>
                        </a:spcAft>
                        <a:buNone/>
                      </a:pPr>
                      <a:r>
                        <a:rPr lang="en" sz="1100" b="1"/>
                        <a:t>Economic Interests</a:t>
                      </a:r>
                      <a:endParaRPr sz="1100" b="1"/>
                    </a:p>
                  </a:txBody>
                  <a:tcPr marL="63500" marR="63500" marT="63500" marB="63500"/>
                </a:tc>
                <a:tc>
                  <a:txBody>
                    <a:bodyPr/>
                    <a:lstStyle/>
                    <a:p>
                      <a:pPr marL="0" lvl="0" indent="0" algn="ctr" rtl="0">
                        <a:spcBef>
                          <a:spcPts val="0"/>
                        </a:spcBef>
                        <a:spcAft>
                          <a:spcPts val="0"/>
                        </a:spcAft>
                        <a:buNone/>
                      </a:pPr>
                      <a:r>
                        <a:rPr lang="en" sz="1100" b="1"/>
                        <a:t>Progressional Groups</a:t>
                      </a:r>
                      <a:endParaRPr sz="1100" b="1"/>
                    </a:p>
                  </a:txBody>
                  <a:tcPr marL="63500" marR="63500" marT="63500" marB="63500"/>
                </a:tc>
                <a:tc>
                  <a:txBody>
                    <a:bodyPr/>
                    <a:lstStyle/>
                    <a:p>
                      <a:pPr marL="0" lvl="0" indent="0" algn="ctr" rtl="0">
                        <a:spcBef>
                          <a:spcPts val="0"/>
                        </a:spcBef>
                        <a:spcAft>
                          <a:spcPts val="0"/>
                        </a:spcAft>
                        <a:buNone/>
                      </a:pPr>
                      <a:r>
                        <a:rPr lang="en" sz="1100" b="1"/>
                        <a:t>Ideological Groups</a:t>
                      </a:r>
                      <a:endParaRPr sz="1100" b="1"/>
                    </a:p>
                  </a:txBody>
                  <a:tcPr marL="63500" marR="63500" marT="63500" marB="63500"/>
                </a:tc>
                <a:tc>
                  <a:txBody>
                    <a:bodyPr/>
                    <a:lstStyle/>
                    <a:p>
                      <a:pPr marL="0" lvl="0" indent="0" algn="ctr" rtl="0">
                        <a:spcBef>
                          <a:spcPts val="0"/>
                        </a:spcBef>
                        <a:spcAft>
                          <a:spcPts val="0"/>
                        </a:spcAft>
                        <a:buNone/>
                      </a:pPr>
                      <a:r>
                        <a:rPr lang="en" sz="1100" b="1"/>
                        <a:t>Single-Issue Groups</a:t>
                      </a:r>
                      <a:endParaRPr sz="1100" b="1"/>
                    </a:p>
                  </a:txBody>
                  <a:tcPr marL="63500" marR="63500" marT="63500" marB="63500"/>
                </a:tc>
                <a:extLst>
                  <a:ext uri="{0D108BD9-81ED-4DB2-BD59-A6C34878D82A}">
                    <a16:rowId xmlns:a16="http://schemas.microsoft.com/office/drawing/2014/main" val="10000"/>
                  </a:ext>
                </a:extLst>
              </a:tr>
              <a:tr h="266700">
                <a:tc vMerge="1">
                  <a:txBody>
                    <a:bodyPr/>
                    <a:lstStyle/>
                    <a:p>
                      <a:endParaRPr lang="en-US"/>
                    </a:p>
                  </a:txBody>
                  <a:tcPr/>
                </a:tc>
                <a:tc>
                  <a:txBody>
                    <a:bodyPr/>
                    <a:lstStyle/>
                    <a:p>
                      <a:pPr marL="0" lvl="0" indent="0" algn="ctr" rtl="0">
                        <a:spcBef>
                          <a:spcPts val="0"/>
                        </a:spcBef>
                        <a:spcAft>
                          <a:spcPts val="0"/>
                        </a:spcAft>
                        <a:buNone/>
                      </a:pPr>
                      <a:r>
                        <a:rPr lang="en" sz="1100"/>
                        <a:t>Focuses on topics that affect the general public</a:t>
                      </a:r>
                      <a:endParaRPr sz="1100"/>
                    </a:p>
                  </a:txBody>
                  <a:tcPr marL="63500" marR="63500" marT="63500" marB="63500"/>
                </a:tc>
                <a:tc>
                  <a:txBody>
                    <a:bodyPr/>
                    <a:lstStyle/>
                    <a:p>
                      <a:pPr marL="0" lvl="0" indent="0" algn="ctr" rtl="0">
                        <a:spcBef>
                          <a:spcPts val="0"/>
                        </a:spcBef>
                        <a:spcAft>
                          <a:spcPts val="0"/>
                        </a:spcAft>
                        <a:buNone/>
                      </a:pPr>
                      <a:r>
                        <a:rPr lang="en" sz="1100"/>
                        <a:t>Promotes the economic interests of their members in business, labor, and trade organizations</a:t>
                      </a:r>
                      <a:endParaRPr sz="1100"/>
                    </a:p>
                  </a:txBody>
                  <a:tcPr marL="63500" marR="63500" marT="63500" marB="63500"/>
                </a:tc>
                <a:tc>
                  <a:txBody>
                    <a:bodyPr/>
                    <a:lstStyle/>
                    <a:p>
                      <a:pPr marL="0" lvl="0" indent="0" algn="ctr" rtl="0">
                        <a:spcBef>
                          <a:spcPts val="0"/>
                        </a:spcBef>
                        <a:spcAft>
                          <a:spcPts val="0"/>
                        </a:spcAft>
                        <a:buNone/>
                      </a:pPr>
                      <a:r>
                        <a:rPr lang="en" sz="1100"/>
                        <a:t>Advocates for people in a particular profession</a:t>
                      </a:r>
                      <a:endParaRPr sz="1100"/>
                    </a:p>
                  </a:txBody>
                  <a:tcPr marL="63500" marR="63500" marT="63500" marB="63500"/>
                </a:tc>
                <a:tc>
                  <a:txBody>
                    <a:bodyPr/>
                    <a:lstStyle/>
                    <a:p>
                      <a:pPr marL="0" lvl="0" indent="0" algn="ctr" rtl="0">
                        <a:spcBef>
                          <a:spcPts val="0"/>
                        </a:spcBef>
                        <a:spcAft>
                          <a:spcPts val="0"/>
                        </a:spcAft>
                        <a:buNone/>
                      </a:pPr>
                      <a:r>
                        <a:rPr lang="en" sz="1100"/>
                        <a:t>Promotes policies based on a set of core political or religious beliefs</a:t>
                      </a:r>
                      <a:endParaRPr sz="1100"/>
                    </a:p>
                  </a:txBody>
                  <a:tcPr marL="63500" marR="63500" marT="63500" marB="63500"/>
                </a:tc>
                <a:tc>
                  <a:txBody>
                    <a:bodyPr/>
                    <a:lstStyle/>
                    <a:p>
                      <a:pPr marL="0" lvl="0" indent="0" algn="ctr" rtl="0">
                        <a:spcBef>
                          <a:spcPts val="0"/>
                        </a:spcBef>
                        <a:spcAft>
                          <a:spcPts val="0"/>
                        </a:spcAft>
                        <a:buNone/>
                      </a:pPr>
                      <a:r>
                        <a:rPr lang="en" sz="1100"/>
                        <a:t>Focuses on one narrow topic</a:t>
                      </a:r>
                      <a:endParaRPr sz="1100"/>
                    </a:p>
                  </a:txBody>
                  <a:tcPr marL="63500" marR="63500" marT="63500" marB="63500"/>
                </a:tc>
                <a:extLst>
                  <a:ext uri="{0D108BD9-81ED-4DB2-BD59-A6C34878D82A}">
                    <a16:rowId xmlns:a16="http://schemas.microsoft.com/office/drawing/2014/main" val="10001"/>
                  </a:ext>
                </a:extLst>
              </a:tr>
              <a:tr h="0">
                <a:tc>
                  <a:txBody>
                    <a:bodyPr/>
                    <a:lstStyle/>
                    <a:p>
                      <a:pPr marL="0" lvl="0" indent="0" algn="ctr" rtl="0">
                        <a:spcBef>
                          <a:spcPts val="0"/>
                        </a:spcBef>
                        <a:spcAft>
                          <a:spcPts val="0"/>
                        </a:spcAft>
                        <a:buNone/>
                      </a:pPr>
                      <a:r>
                        <a:rPr lang="en" sz="1100" b="1"/>
                        <a:t>Examples</a:t>
                      </a:r>
                      <a:endParaRPr sz="1100" b="1"/>
                    </a:p>
                  </a:txBody>
                  <a:tcPr marL="63500" marR="63500" marT="63500" marB="63500"/>
                </a:tc>
                <a:tc>
                  <a:txBody>
                    <a:bodyPr/>
                    <a:lstStyle/>
                    <a:p>
                      <a:pPr marL="0" lvl="0" indent="0" algn="ctr" rtl="0">
                        <a:spcBef>
                          <a:spcPts val="0"/>
                        </a:spcBef>
                        <a:spcAft>
                          <a:spcPts val="0"/>
                        </a:spcAft>
                        <a:buNone/>
                      </a:pPr>
                      <a:r>
                        <a:rPr lang="en" sz="1100"/>
                        <a:t>Environmental Defense Fund, League of Women Voters</a:t>
                      </a:r>
                      <a:endParaRPr sz="1100"/>
                    </a:p>
                  </a:txBody>
                  <a:tcPr marL="63500" marR="63500" marT="63500" marB="63500"/>
                </a:tc>
                <a:tc>
                  <a:txBody>
                    <a:bodyPr/>
                    <a:lstStyle/>
                    <a:p>
                      <a:pPr marL="0" lvl="0" indent="0" algn="ctr" rtl="0">
                        <a:spcBef>
                          <a:spcPts val="0"/>
                        </a:spcBef>
                        <a:spcAft>
                          <a:spcPts val="0"/>
                        </a:spcAft>
                        <a:buNone/>
                      </a:pPr>
                      <a:r>
                        <a:rPr lang="en" sz="1100"/>
                        <a:t>The Screen Actors Guild,</a:t>
                      </a:r>
                      <a:endParaRPr sz="1100"/>
                    </a:p>
                    <a:p>
                      <a:pPr marL="0" lvl="0" indent="0" algn="ctr" rtl="0">
                        <a:spcBef>
                          <a:spcPts val="0"/>
                        </a:spcBef>
                        <a:spcAft>
                          <a:spcPts val="0"/>
                        </a:spcAft>
                        <a:buNone/>
                      </a:pPr>
                      <a:r>
                        <a:rPr lang="en" sz="1100"/>
                        <a:t>American Federation of Labor </a:t>
                      </a:r>
                      <a:endParaRPr sz="1100"/>
                    </a:p>
                  </a:txBody>
                  <a:tcPr marL="63500" marR="63500" marT="63500" marB="63500"/>
                </a:tc>
                <a:tc>
                  <a:txBody>
                    <a:bodyPr/>
                    <a:lstStyle/>
                    <a:p>
                      <a:pPr marL="0" lvl="0" indent="0" algn="ctr" rtl="0">
                        <a:spcBef>
                          <a:spcPts val="0"/>
                        </a:spcBef>
                        <a:spcAft>
                          <a:spcPts val="0"/>
                        </a:spcAft>
                        <a:buNone/>
                      </a:pPr>
                      <a:r>
                        <a:rPr lang="en" sz="1100"/>
                        <a:t>National Education Association,</a:t>
                      </a:r>
                      <a:endParaRPr sz="1100"/>
                    </a:p>
                    <a:p>
                      <a:pPr marL="0" lvl="0" indent="0" algn="ctr" rtl="0">
                        <a:spcBef>
                          <a:spcPts val="0"/>
                        </a:spcBef>
                        <a:spcAft>
                          <a:spcPts val="0"/>
                        </a:spcAft>
                        <a:buNone/>
                      </a:pPr>
                      <a:r>
                        <a:rPr lang="en" sz="1100"/>
                        <a:t>National Union of Healthcare Workers</a:t>
                      </a:r>
                      <a:endParaRPr sz="1100"/>
                    </a:p>
                  </a:txBody>
                  <a:tcPr marL="63500" marR="63500" marT="63500" marB="63500"/>
                </a:tc>
                <a:tc>
                  <a:txBody>
                    <a:bodyPr/>
                    <a:lstStyle/>
                    <a:p>
                      <a:pPr marL="0" lvl="0" indent="0" algn="ctr" rtl="0">
                        <a:spcBef>
                          <a:spcPts val="0"/>
                        </a:spcBef>
                        <a:spcAft>
                          <a:spcPts val="0"/>
                        </a:spcAft>
                        <a:buNone/>
                      </a:pPr>
                      <a:r>
                        <a:rPr lang="en" sz="1100"/>
                        <a:t>The Christian Coalition of America,</a:t>
                      </a:r>
                      <a:endParaRPr sz="1100"/>
                    </a:p>
                    <a:p>
                      <a:pPr marL="0" lvl="0" indent="0" algn="ctr" rtl="0">
                        <a:spcBef>
                          <a:spcPts val="0"/>
                        </a:spcBef>
                        <a:spcAft>
                          <a:spcPts val="0"/>
                        </a:spcAft>
                        <a:buNone/>
                      </a:pPr>
                      <a:r>
                        <a:rPr lang="en" sz="1100"/>
                        <a:t>American Conservative Union,</a:t>
                      </a:r>
                      <a:endParaRPr sz="1100"/>
                    </a:p>
                    <a:p>
                      <a:pPr marL="0" lvl="0" indent="0" algn="ctr" rtl="0">
                        <a:spcBef>
                          <a:spcPts val="0"/>
                        </a:spcBef>
                        <a:spcAft>
                          <a:spcPts val="0"/>
                        </a:spcAft>
                        <a:buNone/>
                      </a:pPr>
                      <a:r>
                        <a:rPr lang="en" sz="1100"/>
                        <a:t>Americans for Democratic Action</a:t>
                      </a:r>
                      <a:endParaRPr sz="1100"/>
                    </a:p>
                  </a:txBody>
                  <a:tcPr marL="63500" marR="63500" marT="63500" marB="63500"/>
                </a:tc>
                <a:tc>
                  <a:txBody>
                    <a:bodyPr/>
                    <a:lstStyle/>
                    <a:p>
                      <a:pPr marL="0" lvl="0" indent="0" algn="ctr" rtl="0">
                        <a:spcBef>
                          <a:spcPts val="0"/>
                        </a:spcBef>
                        <a:spcAft>
                          <a:spcPts val="0"/>
                        </a:spcAft>
                        <a:buNone/>
                      </a:pPr>
                      <a:r>
                        <a:rPr lang="en" sz="1100"/>
                        <a:t>The Humane Society,</a:t>
                      </a:r>
                      <a:endParaRPr sz="1100"/>
                    </a:p>
                    <a:p>
                      <a:pPr marL="0" lvl="0" indent="0" algn="ctr" rtl="0">
                        <a:spcBef>
                          <a:spcPts val="0"/>
                        </a:spcBef>
                        <a:spcAft>
                          <a:spcPts val="0"/>
                        </a:spcAft>
                        <a:buNone/>
                      </a:pPr>
                      <a:r>
                        <a:rPr lang="en" sz="1100"/>
                        <a:t>Mothers Against Drunk Driving</a:t>
                      </a:r>
                      <a:endParaRPr sz="1100"/>
                    </a:p>
                  </a:txBody>
                  <a:tcPr marL="63500" marR="63500" marT="63500" marB="63500"/>
                </a:tc>
                <a:extLst>
                  <a:ext uri="{0D108BD9-81ED-4DB2-BD59-A6C34878D82A}">
                    <a16:rowId xmlns:a16="http://schemas.microsoft.com/office/drawing/2014/main" val="10002"/>
                  </a:ext>
                </a:extLst>
              </a:tr>
            </a:tbl>
          </a:graphicData>
        </a:graphic>
      </p:graphicFrame>
      <p:sp>
        <p:nvSpPr>
          <p:cNvPr id="59" name="Google Shape;59;p13"/>
          <p:cNvSpPr txBox="1"/>
          <p:nvPr/>
        </p:nvSpPr>
        <p:spPr>
          <a:xfrm>
            <a:off x="277950" y="5363425"/>
            <a:ext cx="7216500" cy="431100"/>
          </a:xfrm>
          <a:prstGeom prst="rect">
            <a:avLst/>
          </a:prstGeom>
          <a:noFill/>
          <a:ln>
            <a:noFill/>
          </a:ln>
        </p:spPr>
        <p:txBody>
          <a:bodyPr spcFirstLastPara="1" wrap="square" lIns="91425" tIns="91425" rIns="91425" bIns="91425" anchor="ctr" anchorCtr="0">
            <a:noAutofit/>
          </a:bodyPr>
          <a:lstStyle/>
          <a:p>
            <a:pPr marL="0" lvl="0" indent="0" algn="l" rtl="0">
              <a:lnSpc>
                <a:spcPct val="115000"/>
              </a:lnSpc>
              <a:spcBef>
                <a:spcPts val="0"/>
              </a:spcBef>
              <a:spcAft>
                <a:spcPts val="0"/>
              </a:spcAft>
              <a:buNone/>
            </a:pPr>
            <a:r>
              <a:rPr lang="en" sz="1100" b="1"/>
              <a:t>Types of Interest Groups</a:t>
            </a:r>
            <a:endParaRPr sz="1100"/>
          </a:p>
        </p:txBody>
      </p:sp>
      <p:sp>
        <p:nvSpPr>
          <p:cNvPr id="60" name="Google Shape;60;p13"/>
          <p:cNvSpPr txBox="1"/>
          <p:nvPr/>
        </p:nvSpPr>
        <p:spPr>
          <a:xfrm>
            <a:off x="329475" y="9274025"/>
            <a:ext cx="5676000" cy="3078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n" sz="800" i="1">
                <a:solidFill>
                  <a:schemeClr val="dk1"/>
                </a:solidFill>
              </a:rPr>
              <a:t>Figure above adapted from iCivics: Interest Groups</a:t>
            </a:r>
            <a:endParaRPr sz="800" i="1">
              <a:solidFill>
                <a:schemeClr val="dk1"/>
              </a:solidFill>
            </a:endParaRPr>
          </a:p>
        </p:txBody>
      </p:sp>
      <p:sp>
        <p:nvSpPr>
          <p:cNvPr id="61" name="Google Shape;61;p13"/>
          <p:cNvSpPr txBox="1"/>
          <p:nvPr/>
        </p:nvSpPr>
        <p:spPr>
          <a:xfrm>
            <a:off x="329475" y="4359225"/>
            <a:ext cx="7216500" cy="7233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spAutoFit/>
          </a:bodyPr>
          <a:lstStyle/>
          <a:p>
            <a:pPr marL="0" lvl="0" indent="0" algn="ctr" rtl="0">
              <a:spcBef>
                <a:spcPts val="0"/>
              </a:spcBef>
              <a:spcAft>
                <a:spcPts val="0"/>
              </a:spcAft>
              <a:buNone/>
            </a:pPr>
            <a:r>
              <a:rPr lang="en" sz="1100" b="1"/>
              <a:t> What is the purpose of an interest group?</a:t>
            </a:r>
            <a:endParaRPr sz="1100" b="1"/>
          </a:p>
          <a:p>
            <a:pPr marL="0" lvl="0" indent="0" algn="l" rtl="0">
              <a:spcBef>
                <a:spcPts val="0"/>
              </a:spcBef>
              <a:spcAft>
                <a:spcPts val="0"/>
              </a:spcAft>
              <a:buNone/>
            </a:pPr>
            <a:r>
              <a:rPr lang="en" sz="1200">
                <a:solidFill>
                  <a:srgbClr val="FF0000"/>
                </a:solidFill>
                <a:latin typeface="Times New Roman"/>
                <a:ea typeface="Times New Roman"/>
                <a:cs typeface="Times New Roman"/>
                <a:sym typeface="Times New Roman"/>
              </a:rPr>
              <a:t>To be a way for a group of people who are all concerned with a particular issue to join together and try to influence legislators to act in their favor.</a:t>
            </a:r>
            <a:endParaRPr sz="1100"/>
          </a:p>
        </p:txBody>
      </p:sp>
      <p:pic>
        <p:nvPicPr>
          <p:cNvPr id="62" name="Google Shape;62;p13"/>
          <p:cNvPicPr preferRelativeResize="0"/>
          <p:nvPr/>
        </p:nvPicPr>
        <p:blipFill>
          <a:blip r:embed="rId3">
            <a:alphaModFix/>
          </a:blip>
          <a:stretch>
            <a:fillRect/>
          </a:stretch>
        </p:blipFill>
        <p:spPr>
          <a:xfrm>
            <a:off x="6810300" y="9623217"/>
            <a:ext cx="771300" cy="295658"/>
          </a:xfrm>
          <a:prstGeom prst="rect">
            <a:avLst/>
          </a:prstGeom>
          <a:noFill/>
          <a:ln>
            <a:noFill/>
          </a:ln>
        </p:spPr>
      </p:pic>
      <p:sp>
        <p:nvSpPr>
          <p:cNvPr id="63" name="Google Shape;63;p13"/>
          <p:cNvSpPr txBox="1"/>
          <p:nvPr/>
        </p:nvSpPr>
        <p:spPr>
          <a:xfrm>
            <a:off x="329550" y="1712050"/>
            <a:ext cx="4874700" cy="24957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n" sz="1100" b="1">
                <a:solidFill>
                  <a:schemeClr val="dk1"/>
                </a:solidFill>
              </a:rPr>
              <a:t>Finding Common Interests </a:t>
            </a:r>
            <a:endParaRPr sz="1100" b="1">
              <a:solidFill>
                <a:schemeClr val="dk1"/>
              </a:solidFill>
            </a:endParaRPr>
          </a:p>
          <a:p>
            <a:pPr marL="0" lvl="0" indent="0" algn="l" rtl="0">
              <a:lnSpc>
                <a:spcPct val="115000"/>
              </a:lnSpc>
              <a:spcBef>
                <a:spcPts val="0"/>
              </a:spcBef>
              <a:spcAft>
                <a:spcPts val="0"/>
              </a:spcAft>
              <a:buNone/>
            </a:pPr>
            <a:r>
              <a:rPr lang="en" sz="1100">
                <a:solidFill>
                  <a:schemeClr val="dk1"/>
                </a:solidFill>
              </a:rPr>
              <a:t>Connecting with others that share similar opinions is the starting point of interest groups. </a:t>
            </a:r>
            <a:r>
              <a:rPr lang="en" sz="1100" b="1">
                <a:solidFill>
                  <a:schemeClr val="dk1"/>
                </a:solidFill>
              </a:rPr>
              <a:t>Interest groups</a:t>
            </a:r>
            <a:r>
              <a:rPr lang="en" sz="1100">
                <a:solidFill>
                  <a:schemeClr val="dk1"/>
                </a:solidFill>
              </a:rPr>
              <a:t> are a group of people who are concerned with a particular issue and who try to influence legislators to act in their favor. They are also sometimes referred to as special interest groups. There are multiple ways an interest group can use their size and resources to achieve their goals. They may work to influence elected government officials to either support or oppose </a:t>
            </a:r>
            <a:r>
              <a:rPr lang="en" sz="1100" b="1">
                <a:solidFill>
                  <a:schemeClr val="dk1"/>
                </a:solidFill>
              </a:rPr>
              <a:t>public policy</a:t>
            </a:r>
            <a:r>
              <a:rPr lang="en" sz="1100">
                <a:solidFill>
                  <a:schemeClr val="dk1"/>
                </a:solidFill>
              </a:rPr>
              <a:t> decisions. They may also attempt to sway </a:t>
            </a:r>
            <a:r>
              <a:rPr lang="en" sz="1100" b="1">
                <a:solidFill>
                  <a:schemeClr val="dk1"/>
                </a:solidFill>
              </a:rPr>
              <a:t>public opinion</a:t>
            </a:r>
            <a:r>
              <a:rPr lang="en" sz="1100">
                <a:solidFill>
                  <a:schemeClr val="dk1"/>
                </a:solidFill>
              </a:rPr>
              <a:t> to promote and advocate for their ideas. There are thousands of interest groups in the United States, all representing different interests. However, most interest groups can be divided into five different categories.</a:t>
            </a:r>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67"/>
        <p:cNvGrpSpPr/>
        <p:nvPr/>
      </p:nvGrpSpPr>
      <p:grpSpPr>
        <a:xfrm>
          <a:off x="0" y="0"/>
          <a:ext cx="0" cy="0"/>
          <a:chOff x="0" y="0"/>
          <a:chExt cx="0" cy="0"/>
        </a:xfrm>
      </p:grpSpPr>
      <p:sp>
        <p:nvSpPr>
          <p:cNvPr id="68" name="Google Shape;68;p14"/>
          <p:cNvSpPr txBox="1"/>
          <p:nvPr/>
        </p:nvSpPr>
        <p:spPr>
          <a:xfrm>
            <a:off x="277950" y="1843525"/>
            <a:ext cx="7216500" cy="11328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n" sz="1100" b="1">
                <a:solidFill>
                  <a:schemeClr val="dk1"/>
                </a:solidFill>
              </a:rPr>
              <a:t>Influencing the Government </a:t>
            </a:r>
            <a:endParaRPr sz="1100" b="1">
              <a:solidFill>
                <a:schemeClr val="dk1"/>
              </a:solidFill>
            </a:endParaRPr>
          </a:p>
          <a:p>
            <a:pPr marL="0" lvl="0" indent="0" algn="l" rtl="0">
              <a:lnSpc>
                <a:spcPct val="115000"/>
              </a:lnSpc>
              <a:spcBef>
                <a:spcPts val="0"/>
              </a:spcBef>
              <a:spcAft>
                <a:spcPts val="0"/>
              </a:spcAft>
              <a:buNone/>
            </a:pPr>
            <a:r>
              <a:rPr lang="en" sz="1100">
                <a:solidFill>
                  <a:schemeClr val="dk1"/>
                </a:solidFill>
              </a:rPr>
              <a:t>Interest groups have several ways that they can influence public policy. There are both pros and cons to interest groups playing this role. On one hand, interest groups are an effective way for individual citizens to have their voices heard. However, concerns are often raised regarding elected officials listening more to interest groups than their constituents.   </a:t>
            </a:r>
            <a:endParaRPr sz="1100">
              <a:solidFill>
                <a:schemeClr val="dk1"/>
              </a:solidFill>
            </a:endParaRPr>
          </a:p>
        </p:txBody>
      </p:sp>
      <p:sp>
        <p:nvSpPr>
          <p:cNvPr id="69" name="Google Shape;69;p14"/>
          <p:cNvSpPr txBox="1"/>
          <p:nvPr/>
        </p:nvSpPr>
        <p:spPr>
          <a:xfrm>
            <a:off x="278100" y="3124200"/>
            <a:ext cx="5646300" cy="15222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n" sz="1100" b="1">
                <a:solidFill>
                  <a:schemeClr val="dk1"/>
                </a:solidFill>
              </a:rPr>
              <a:t>Influencing Methods</a:t>
            </a:r>
            <a:endParaRPr sz="1100" b="1">
              <a:solidFill>
                <a:schemeClr val="dk1"/>
              </a:solidFill>
            </a:endParaRPr>
          </a:p>
          <a:p>
            <a:pPr marL="0" lvl="0" indent="0" algn="l" rtl="0">
              <a:lnSpc>
                <a:spcPct val="115000"/>
              </a:lnSpc>
              <a:spcBef>
                <a:spcPts val="0"/>
              </a:spcBef>
              <a:spcAft>
                <a:spcPts val="0"/>
              </a:spcAft>
              <a:buNone/>
            </a:pPr>
            <a:r>
              <a:rPr lang="en" sz="1100">
                <a:solidFill>
                  <a:schemeClr val="dk1"/>
                </a:solidFill>
              </a:rPr>
              <a:t>One way interest groups ensure that elected officials know about their cause is by hiring </a:t>
            </a:r>
            <a:r>
              <a:rPr lang="en" sz="1100" b="1">
                <a:solidFill>
                  <a:schemeClr val="dk1"/>
                </a:solidFill>
              </a:rPr>
              <a:t>lobbyists</a:t>
            </a:r>
            <a:r>
              <a:rPr lang="en" sz="1100">
                <a:solidFill>
                  <a:schemeClr val="dk1"/>
                </a:solidFill>
              </a:rPr>
              <a:t>. Lobbyists meet with elected officials and attend legislative meetings to share information with the individuals who will be making important decisions. The goal of a lobbyist is to convince those in office to support or oppose particular legislative actions. Since a lobbyist only represents one side of an issue, elected officials must be aware of the bias that comes with their information and always conduct additional research. </a:t>
            </a:r>
            <a:endParaRPr sz="1100">
              <a:solidFill>
                <a:schemeClr val="dk1"/>
              </a:solidFill>
            </a:endParaRPr>
          </a:p>
        </p:txBody>
      </p:sp>
      <p:pic>
        <p:nvPicPr>
          <p:cNvPr id="70" name="Google Shape;70;p14"/>
          <p:cNvPicPr preferRelativeResize="0"/>
          <p:nvPr/>
        </p:nvPicPr>
        <p:blipFill>
          <a:blip r:embed="rId3">
            <a:alphaModFix/>
          </a:blip>
          <a:stretch>
            <a:fillRect/>
          </a:stretch>
        </p:blipFill>
        <p:spPr>
          <a:xfrm>
            <a:off x="6810300" y="9623217"/>
            <a:ext cx="771300" cy="295658"/>
          </a:xfrm>
          <a:prstGeom prst="rect">
            <a:avLst/>
          </a:prstGeom>
          <a:noFill/>
          <a:ln>
            <a:noFill/>
          </a:ln>
        </p:spPr>
      </p:pic>
      <p:sp>
        <p:nvSpPr>
          <p:cNvPr id="71" name="Google Shape;71;p14"/>
          <p:cNvSpPr txBox="1"/>
          <p:nvPr/>
        </p:nvSpPr>
        <p:spPr>
          <a:xfrm>
            <a:off x="2190750" y="4904375"/>
            <a:ext cx="5304000" cy="11328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n" sz="1100">
                <a:solidFill>
                  <a:schemeClr val="dk1"/>
                </a:solidFill>
              </a:rPr>
              <a:t>Another way interest groups can influence government is by supporting, or </a:t>
            </a:r>
            <a:r>
              <a:rPr lang="en" sz="1100" b="1">
                <a:solidFill>
                  <a:schemeClr val="dk1"/>
                </a:solidFill>
              </a:rPr>
              <a:t>endorsing</a:t>
            </a:r>
            <a:r>
              <a:rPr lang="en" sz="1100">
                <a:solidFill>
                  <a:schemeClr val="dk1"/>
                </a:solidFill>
              </a:rPr>
              <a:t>, a candidate during an election. Typically, the interest group will issue their support for a candidate who also believes in their cause. Interest groups may help pass out campaign signs, produce a commercial in support of a candidate, and encourage their members to vote for that individual. </a:t>
            </a:r>
            <a:endParaRPr sz="1100">
              <a:solidFill>
                <a:schemeClr val="dk1"/>
              </a:solidFill>
            </a:endParaRPr>
          </a:p>
        </p:txBody>
      </p:sp>
      <p:sp>
        <p:nvSpPr>
          <p:cNvPr id="72" name="Google Shape;72;p14"/>
          <p:cNvSpPr txBox="1"/>
          <p:nvPr/>
        </p:nvSpPr>
        <p:spPr>
          <a:xfrm>
            <a:off x="277950" y="6371350"/>
            <a:ext cx="5598900" cy="17169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n" sz="1100">
                <a:solidFill>
                  <a:schemeClr val="dk1"/>
                </a:solidFill>
              </a:rPr>
              <a:t>In addition to candidate endorsements, interest groups also use money to influence the government. To do this, an interest group will form a </a:t>
            </a:r>
            <a:r>
              <a:rPr lang="en" sz="1100" b="1">
                <a:solidFill>
                  <a:schemeClr val="dk1"/>
                </a:solidFill>
              </a:rPr>
              <a:t>political action committee</a:t>
            </a:r>
            <a:r>
              <a:rPr lang="en" sz="1100">
                <a:solidFill>
                  <a:schemeClr val="dk1"/>
                </a:solidFill>
              </a:rPr>
              <a:t>, also known as a </a:t>
            </a:r>
            <a:r>
              <a:rPr lang="en" sz="1100" b="1">
                <a:solidFill>
                  <a:schemeClr val="dk1"/>
                </a:solidFill>
              </a:rPr>
              <a:t>PAC</a:t>
            </a:r>
            <a:r>
              <a:rPr lang="en" sz="1100">
                <a:solidFill>
                  <a:schemeClr val="dk1"/>
                </a:solidFill>
              </a:rPr>
              <a:t>. PACs collect and donate money either directly to a candidate’s election campaign or use it to try and influence an election outcome on their behalf. To try and avoid the problem of interest groups being able to “buy” a candidate, PACs are regulated by the government. There are rules that interest groups must follow when providing money to a political campaign. These campaign financing laws, however, are not always perfect, and often a source of debate.  </a:t>
            </a:r>
            <a:endParaRPr sz="1100">
              <a:solidFill>
                <a:schemeClr val="dk1"/>
              </a:solidFill>
            </a:endParaRPr>
          </a:p>
        </p:txBody>
      </p:sp>
      <p:sp>
        <p:nvSpPr>
          <p:cNvPr id="73" name="Google Shape;73;p14"/>
          <p:cNvSpPr txBox="1"/>
          <p:nvPr/>
        </p:nvSpPr>
        <p:spPr>
          <a:xfrm>
            <a:off x="278100" y="8237025"/>
            <a:ext cx="7216500" cy="9381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n" sz="1100">
                <a:solidFill>
                  <a:schemeClr val="dk1"/>
                </a:solidFill>
              </a:rPr>
              <a:t>Whether offering an official endorsement or making a large donation, interest groups hope that by helping a candidate get elected to office will in return help their cause. Once a lawmaker, that candidate can write and vote on legislation that aligns with the views of the interest group. They may also be able to influence other lawmakers during their work.</a:t>
            </a:r>
            <a:endParaRPr sz="1100">
              <a:solidFill>
                <a:schemeClr val="dk1"/>
              </a:solidFill>
            </a:endParaRPr>
          </a:p>
        </p:txBody>
      </p:sp>
      <p:sp>
        <p:nvSpPr>
          <p:cNvPr id="74" name="Google Shape;74;p14"/>
          <p:cNvSpPr txBox="1"/>
          <p:nvPr/>
        </p:nvSpPr>
        <p:spPr>
          <a:xfrm>
            <a:off x="278100" y="531625"/>
            <a:ext cx="7216500" cy="12210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spAutoFit/>
          </a:bodyPr>
          <a:lstStyle/>
          <a:p>
            <a:pPr marL="0" lvl="0" indent="0" algn="ctr" rtl="0">
              <a:spcBef>
                <a:spcPts val="0"/>
              </a:spcBef>
              <a:spcAft>
                <a:spcPts val="0"/>
              </a:spcAft>
              <a:buNone/>
            </a:pPr>
            <a:r>
              <a:rPr lang="en" sz="1100" b="1"/>
              <a:t>Place the following interest groups into their respective categories: </a:t>
            </a:r>
            <a:endParaRPr sz="1100" b="1"/>
          </a:p>
          <a:p>
            <a:pPr marL="0" lvl="0" indent="0" algn="l" rtl="0">
              <a:lnSpc>
                <a:spcPct val="150000"/>
              </a:lnSpc>
              <a:spcBef>
                <a:spcPts val="1000"/>
              </a:spcBef>
              <a:spcAft>
                <a:spcPts val="0"/>
              </a:spcAft>
              <a:buNone/>
            </a:pPr>
            <a:r>
              <a:rPr lang="en" sz="1100"/>
              <a:t>National Association of Manufacturers - </a:t>
            </a:r>
            <a:r>
              <a:rPr lang="en" sz="1200">
                <a:solidFill>
                  <a:srgbClr val="FF0000"/>
                </a:solidFill>
                <a:latin typeface="Times New Roman"/>
                <a:ea typeface="Times New Roman"/>
                <a:cs typeface="Times New Roman"/>
                <a:sym typeface="Times New Roman"/>
              </a:rPr>
              <a:t>Economic</a:t>
            </a:r>
            <a:endParaRPr sz="1200">
              <a:solidFill>
                <a:srgbClr val="FF0000"/>
              </a:solidFill>
              <a:latin typeface="Times New Roman"/>
              <a:ea typeface="Times New Roman"/>
              <a:cs typeface="Times New Roman"/>
              <a:sym typeface="Times New Roman"/>
            </a:endParaRPr>
          </a:p>
          <a:p>
            <a:pPr marL="0" lvl="0" indent="0" algn="l" rtl="0">
              <a:lnSpc>
                <a:spcPct val="150000"/>
              </a:lnSpc>
              <a:spcBef>
                <a:spcPts val="0"/>
              </a:spcBef>
              <a:spcAft>
                <a:spcPts val="0"/>
              </a:spcAft>
              <a:buNone/>
            </a:pPr>
            <a:r>
              <a:rPr lang="en" sz="1100"/>
              <a:t>American Medical Association </a:t>
            </a:r>
            <a:r>
              <a:rPr lang="en" sz="1100">
                <a:solidFill>
                  <a:schemeClr val="dk1"/>
                </a:solidFill>
              </a:rPr>
              <a:t>- </a:t>
            </a:r>
            <a:r>
              <a:rPr lang="en" sz="1200">
                <a:solidFill>
                  <a:srgbClr val="FF0000"/>
                </a:solidFill>
                <a:latin typeface="Times New Roman"/>
                <a:ea typeface="Times New Roman"/>
                <a:cs typeface="Times New Roman"/>
                <a:sym typeface="Times New Roman"/>
              </a:rPr>
              <a:t>Professional</a:t>
            </a:r>
            <a:endParaRPr sz="1200">
              <a:solidFill>
                <a:srgbClr val="FF0000"/>
              </a:solidFill>
              <a:latin typeface="Times New Roman"/>
              <a:ea typeface="Times New Roman"/>
              <a:cs typeface="Times New Roman"/>
              <a:sym typeface="Times New Roman"/>
            </a:endParaRPr>
          </a:p>
          <a:p>
            <a:pPr marL="0" lvl="0" indent="0" algn="l" rtl="0">
              <a:lnSpc>
                <a:spcPct val="150000"/>
              </a:lnSpc>
              <a:spcBef>
                <a:spcPts val="0"/>
              </a:spcBef>
              <a:spcAft>
                <a:spcPts val="0"/>
              </a:spcAft>
              <a:buNone/>
            </a:pPr>
            <a:r>
              <a:rPr lang="en" sz="1100"/>
              <a:t>The National Rifle Association </a:t>
            </a:r>
            <a:r>
              <a:rPr lang="en" sz="1100">
                <a:solidFill>
                  <a:schemeClr val="dk1"/>
                </a:solidFill>
              </a:rPr>
              <a:t>- </a:t>
            </a:r>
            <a:r>
              <a:rPr lang="en" sz="1200">
                <a:solidFill>
                  <a:srgbClr val="FF0000"/>
                </a:solidFill>
                <a:latin typeface="Times New Roman"/>
                <a:ea typeface="Times New Roman"/>
                <a:cs typeface="Times New Roman"/>
                <a:sym typeface="Times New Roman"/>
              </a:rPr>
              <a:t>Single-Issue</a:t>
            </a:r>
            <a:endParaRPr sz="1200">
              <a:solidFill>
                <a:srgbClr val="FF0000"/>
              </a:solidFill>
              <a:latin typeface="Times New Roman"/>
              <a:ea typeface="Times New Roman"/>
              <a:cs typeface="Times New Roman"/>
              <a:sym typeface="Times New Roman"/>
            </a:endParaRPr>
          </a:p>
        </p:txBody>
      </p:sp>
      <p:pic>
        <p:nvPicPr>
          <p:cNvPr id="75" name="Google Shape;75;p14"/>
          <p:cNvPicPr preferRelativeResize="0"/>
          <p:nvPr/>
        </p:nvPicPr>
        <p:blipFill>
          <a:blip r:embed="rId4">
            <a:alphaModFix/>
          </a:blip>
          <a:stretch>
            <a:fillRect/>
          </a:stretch>
        </p:blipFill>
        <p:spPr>
          <a:xfrm>
            <a:off x="5943600" y="3124202"/>
            <a:ext cx="1551002" cy="1163240"/>
          </a:xfrm>
          <a:prstGeom prst="rect">
            <a:avLst/>
          </a:prstGeom>
          <a:noFill/>
          <a:ln w="9525" cap="flat" cmpd="sng">
            <a:solidFill>
              <a:srgbClr val="000000"/>
            </a:solidFill>
            <a:prstDash val="solid"/>
            <a:round/>
            <a:headEnd type="none" w="sm" len="sm"/>
            <a:tailEnd type="none" w="sm" len="sm"/>
          </a:ln>
        </p:spPr>
      </p:pic>
      <p:sp>
        <p:nvSpPr>
          <p:cNvPr id="76" name="Google Shape;76;p14"/>
          <p:cNvSpPr txBox="1"/>
          <p:nvPr/>
        </p:nvSpPr>
        <p:spPr>
          <a:xfrm>
            <a:off x="5848200" y="4287450"/>
            <a:ext cx="1733700" cy="5403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n" sz="700" i="1">
                <a:solidFill>
                  <a:schemeClr val="dk1"/>
                </a:solidFill>
              </a:rPr>
              <a:t>Lobbyists often meet outside the U.S Congress building to raise awareness about specific issues</a:t>
            </a:r>
            <a:endParaRPr sz="700" i="1">
              <a:solidFill>
                <a:schemeClr val="dk1"/>
              </a:solidFill>
            </a:endParaRPr>
          </a:p>
        </p:txBody>
      </p:sp>
      <p:pic>
        <p:nvPicPr>
          <p:cNvPr id="77" name="Google Shape;77;p14"/>
          <p:cNvPicPr preferRelativeResize="0"/>
          <p:nvPr/>
        </p:nvPicPr>
        <p:blipFill>
          <a:blip r:embed="rId5">
            <a:alphaModFix/>
          </a:blip>
          <a:stretch>
            <a:fillRect/>
          </a:stretch>
        </p:blipFill>
        <p:spPr>
          <a:xfrm>
            <a:off x="392400" y="4828175"/>
            <a:ext cx="1699200" cy="1132800"/>
          </a:xfrm>
          <a:prstGeom prst="rect">
            <a:avLst/>
          </a:prstGeom>
          <a:noFill/>
          <a:ln>
            <a:noFill/>
          </a:ln>
        </p:spPr>
      </p:pic>
      <p:sp>
        <p:nvSpPr>
          <p:cNvPr id="78" name="Google Shape;78;p14"/>
          <p:cNvSpPr txBox="1"/>
          <p:nvPr/>
        </p:nvSpPr>
        <p:spPr>
          <a:xfrm>
            <a:off x="298950" y="5916225"/>
            <a:ext cx="1863300" cy="4164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n" sz="700" i="1">
                <a:solidFill>
                  <a:schemeClr val="dk1"/>
                </a:solidFill>
              </a:rPr>
              <a:t>Interest groups support candidates with campaign signs and other advertising</a:t>
            </a:r>
            <a:endParaRPr sz="700" i="1">
              <a:solidFill>
                <a:schemeClr val="dk1"/>
              </a:solidFill>
            </a:endParaRPr>
          </a:p>
        </p:txBody>
      </p:sp>
      <p:pic>
        <p:nvPicPr>
          <p:cNvPr id="79" name="Google Shape;79;p14"/>
          <p:cNvPicPr preferRelativeResize="0"/>
          <p:nvPr/>
        </p:nvPicPr>
        <p:blipFill>
          <a:blip r:embed="rId6">
            <a:alphaModFix/>
          </a:blip>
          <a:stretch>
            <a:fillRect/>
          </a:stretch>
        </p:blipFill>
        <p:spPr>
          <a:xfrm>
            <a:off x="5939551" y="6371345"/>
            <a:ext cx="1550999" cy="1189030"/>
          </a:xfrm>
          <a:prstGeom prst="rect">
            <a:avLst/>
          </a:prstGeom>
          <a:noFill/>
          <a:ln>
            <a:noFill/>
          </a:ln>
        </p:spPr>
      </p:pic>
      <p:sp>
        <p:nvSpPr>
          <p:cNvPr id="80" name="Google Shape;80;p14"/>
          <p:cNvSpPr txBox="1"/>
          <p:nvPr/>
        </p:nvSpPr>
        <p:spPr>
          <a:xfrm>
            <a:off x="5852250" y="7712775"/>
            <a:ext cx="1733700" cy="4164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n" sz="700" i="1">
                <a:solidFill>
                  <a:schemeClr val="dk1"/>
                </a:solidFill>
              </a:rPr>
              <a:t>Interest groups collect and donate money to candidates during campaigns</a:t>
            </a:r>
            <a:endParaRPr sz="700" i="1">
              <a:solidFill>
                <a:schemeClr val="dk1"/>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84"/>
        <p:cNvGrpSpPr/>
        <p:nvPr/>
      </p:nvGrpSpPr>
      <p:grpSpPr>
        <a:xfrm>
          <a:off x="0" y="0"/>
          <a:ext cx="0" cy="0"/>
          <a:chOff x="0" y="0"/>
          <a:chExt cx="0" cy="0"/>
        </a:xfrm>
      </p:grpSpPr>
      <p:sp>
        <p:nvSpPr>
          <p:cNvPr id="85" name="Google Shape;85;p15"/>
          <p:cNvSpPr txBox="1"/>
          <p:nvPr/>
        </p:nvSpPr>
        <p:spPr>
          <a:xfrm>
            <a:off x="258000" y="2714625"/>
            <a:ext cx="5522700" cy="21063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n" sz="1100" b="1" dirty="0">
                <a:solidFill>
                  <a:schemeClr val="dk1"/>
                </a:solidFill>
              </a:rPr>
              <a:t>Monitoring the Government</a:t>
            </a:r>
            <a:endParaRPr sz="1100" b="1" dirty="0">
              <a:solidFill>
                <a:schemeClr val="dk1"/>
              </a:solidFill>
            </a:endParaRPr>
          </a:p>
          <a:p>
            <a:pPr marL="0" lvl="0" indent="0" algn="l" rtl="0">
              <a:lnSpc>
                <a:spcPct val="115000"/>
              </a:lnSpc>
              <a:spcBef>
                <a:spcPts val="0"/>
              </a:spcBef>
              <a:spcAft>
                <a:spcPts val="0"/>
              </a:spcAft>
              <a:buNone/>
            </a:pPr>
            <a:r>
              <a:rPr lang="en" sz="1100" dirty="0">
                <a:solidFill>
                  <a:schemeClr val="dk1"/>
                </a:solidFill>
              </a:rPr>
              <a:t>Not all interest groups focus their time and efforts on influencing the government. </a:t>
            </a:r>
            <a:r>
              <a:rPr lang="en" sz="1100">
                <a:solidFill>
                  <a:schemeClr val="dk1"/>
                </a:solidFill>
              </a:rPr>
              <a:t>There are many interest groups that exist to monitor the government and use their collective power to take action if deemed necessary. </a:t>
            </a:r>
            <a:r>
              <a:rPr lang="en" sz="1100" dirty="0">
                <a:solidFill>
                  <a:schemeClr val="dk1"/>
                </a:solidFill>
              </a:rPr>
              <a:t>Two examples of these types of interest groups would be the National Association for the Advancement of Colored People (NAACP) and the American Civil Liberties Union (ACLU). Both groups pay particular attention to ensuring that the government does not violate any civil rights and liberties of American citizens. They work to educate and raise awareness on the topics of rights and liberties. They also raise money to support their legal teams who will bring any perceived rights violations to court.</a:t>
            </a:r>
            <a:endParaRPr sz="1100" dirty="0"/>
          </a:p>
        </p:txBody>
      </p:sp>
      <p:sp>
        <p:nvSpPr>
          <p:cNvPr id="86" name="Google Shape;86;p15"/>
          <p:cNvSpPr txBox="1"/>
          <p:nvPr/>
        </p:nvSpPr>
        <p:spPr>
          <a:xfrm>
            <a:off x="258000" y="5069800"/>
            <a:ext cx="7216500" cy="10929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spAutoFit/>
          </a:bodyPr>
          <a:lstStyle/>
          <a:p>
            <a:pPr marL="0" lvl="0" indent="0" algn="ctr" rtl="0">
              <a:spcBef>
                <a:spcPts val="0"/>
              </a:spcBef>
              <a:spcAft>
                <a:spcPts val="0"/>
              </a:spcAft>
              <a:buClr>
                <a:schemeClr val="dk1"/>
              </a:buClr>
              <a:buSzPts val="1100"/>
              <a:buFont typeface="Arial"/>
              <a:buNone/>
            </a:pPr>
            <a:r>
              <a:rPr lang="en" sz="1100" b="1"/>
              <a:t>How do interest groups act as a watchdog?</a:t>
            </a:r>
            <a:endParaRPr sz="1100" b="1"/>
          </a:p>
          <a:p>
            <a:pPr marL="0" lvl="0" indent="0" algn="l" rtl="0">
              <a:lnSpc>
                <a:spcPct val="150000"/>
              </a:lnSpc>
              <a:spcBef>
                <a:spcPts val="0"/>
              </a:spcBef>
              <a:spcAft>
                <a:spcPts val="0"/>
              </a:spcAft>
              <a:buNone/>
            </a:pPr>
            <a:r>
              <a:rPr lang="en" sz="1200">
                <a:solidFill>
                  <a:srgbClr val="FF0000"/>
                </a:solidFill>
                <a:latin typeface="Times New Roman"/>
                <a:ea typeface="Times New Roman"/>
                <a:cs typeface="Times New Roman"/>
                <a:sym typeface="Times New Roman"/>
              </a:rPr>
              <a:t>Groups that care deeply about a particular issue can monitor the government to ensure those issues are protected. If the government does not act in the best interest of citizens, interest groups can use methods for influencing change and/or bring their concerns to the public’s attention.</a:t>
            </a:r>
            <a:endParaRPr sz="1100" b="1"/>
          </a:p>
        </p:txBody>
      </p:sp>
      <p:pic>
        <p:nvPicPr>
          <p:cNvPr id="87" name="Google Shape;87;p15"/>
          <p:cNvPicPr preferRelativeResize="0"/>
          <p:nvPr/>
        </p:nvPicPr>
        <p:blipFill>
          <a:blip r:embed="rId3">
            <a:alphaModFix/>
          </a:blip>
          <a:stretch>
            <a:fillRect/>
          </a:stretch>
        </p:blipFill>
        <p:spPr>
          <a:xfrm>
            <a:off x="6810300" y="9623217"/>
            <a:ext cx="771300" cy="295658"/>
          </a:xfrm>
          <a:prstGeom prst="rect">
            <a:avLst/>
          </a:prstGeom>
          <a:noFill/>
          <a:ln>
            <a:noFill/>
          </a:ln>
        </p:spPr>
      </p:pic>
      <p:pic>
        <p:nvPicPr>
          <p:cNvPr id="88" name="Google Shape;88;p15"/>
          <p:cNvPicPr preferRelativeResize="0"/>
          <p:nvPr/>
        </p:nvPicPr>
        <p:blipFill>
          <a:blip r:embed="rId4">
            <a:alphaModFix/>
          </a:blip>
          <a:stretch>
            <a:fillRect/>
          </a:stretch>
        </p:blipFill>
        <p:spPr>
          <a:xfrm>
            <a:off x="5911837" y="3400798"/>
            <a:ext cx="1460325" cy="966525"/>
          </a:xfrm>
          <a:prstGeom prst="rect">
            <a:avLst/>
          </a:prstGeom>
          <a:noFill/>
          <a:ln>
            <a:noFill/>
          </a:ln>
        </p:spPr>
      </p:pic>
      <p:pic>
        <p:nvPicPr>
          <p:cNvPr id="89" name="Google Shape;89;p15"/>
          <p:cNvPicPr preferRelativeResize="0"/>
          <p:nvPr/>
        </p:nvPicPr>
        <p:blipFill>
          <a:blip r:embed="rId5">
            <a:alphaModFix/>
          </a:blip>
          <a:stretch>
            <a:fillRect/>
          </a:stretch>
        </p:blipFill>
        <p:spPr>
          <a:xfrm>
            <a:off x="6053438" y="2883025"/>
            <a:ext cx="1177124" cy="414975"/>
          </a:xfrm>
          <a:prstGeom prst="rect">
            <a:avLst/>
          </a:prstGeom>
          <a:noFill/>
          <a:ln>
            <a:noFill/>
          </a:ln>
        </p:spPr>
      </p:pic>
      <p:sp>
        <p:nvSpPr>
          <p:cNvPr id="90" name="Google Shape;90;p15"/>
          <p:cNvSpPr txBox="1"/>
          <p:nvPr/>
        </p:nvSpPr>
        <p:spPr>
          <a:xfrm>
            <a:off x="5780700" y="4336075"/>
            <a:ext cx="1733700" cy="5910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n" sz="800" i="1">
                <a:solidFill>
                  <a:schemeClr val="dk1"/>
                </a:solidFill>
              </a:rPr>
              <a:t>ACLU is an interest group that seeks to protect civil liberties and rights outlined in the Constitution</a:t>
            </a:r>
            <a:endParaRPr sz="800" i="1">
              <a:solidFill>
                <a:schemeClr val="dk1"/>
              </a:solidFill>
            </a:endParaRPr>
          </a:p>
        </p:txBody>
      </p:sp>
      <p:sp>
        <p:nvSpPr>
          <p:cNvPr id="91" name="Google Shape;91;p15"/>
          <p:cNvSpPr txBox="1"/>
          <p:nvPr/>
        </p:nvSpPr>
        <p:spPr>
          <a:xfrm>
            <a:off x="277950" y="646325"/>
            <a:ext cx="7216500" cy="19338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lvl="0" indent="0" algn="ctr" rtl="0">
              <a:spcBef>
                <a:spcPts val="0"/>
              </a:spcBef>
              <a:spcAft>
                <a:spcPts val="0"/>
              </a:spcAft>
              <a:buNone/>
            </a:pPr>
            <a:r>
              <a:rPr lang="en" sz="1100" b="1" dirty="0"/>
              <a:t>What are the positive and negative impacts of interests groups influencing the government?</a:t>
            </a:r>
            <a:endParaRPr sz="1100" b="1" dirty="0"/>
          </a:p>
          <a:p>
            <a:pPr marL="0" lvl="0" indent="0" algn="l" rtl="0">
              <a:lnSpc>
                <a:spcPct val="150000"/>
              </a:lnSpc>
              <a:spcBef>
                <a:spcPts val="1000"/>
              </a:spcBef>
              <a:spcAft>
                <a:spcPts val="0"/>
              </a:spcAft>
              <a:buNone/>
            </a:pPr>
            <a:r>
              <a:rPr lang="en" sz="1100" dirty="0"/>
              <a:t>Positive:				Negative:</a:t>
            </a:r>
            <a:endParaRPr sz="1100" dirty="0"/>
          </a:p>
          <a:p>
            <a:pPr marL="0" lvl="0" indent="0" algn="l" rtl="0">
              <a:lnSpc>
                <a:spcPct val="150000"/>
              </a:lnSpc>
              <a:spcBef>
                <a:spcPts val="0"/>
              </a:spcBef>
              <a:spcAft>
                <a:spcPts val="0"/>
              </a:spcAft>
              <a:buNone/>
            </a:pPr>
            <a:r>
              <a:rPr lang="en" sz="1200" dirty="0">
                <a:solidFill>
                  <a:srgbClr val="FF0000"/>
                </a:solidFill>
                <a:latin typeface="Times New Roman"/>
                <a:ea typeface="Times New Roman"/>
                <a:cs typeface="Times New Roman"/>
                <a:sym typeface="Times New Roman"/>
              </a:rPr>
              <a:t>Way for individuals to have their voices heard	Candidates may become “bought”</a:t>
            </a:r>
            <a:endParaRPr sz="1200" dirty="0">
              <a:solidFill>
                <a:srgbClr val="FF0000"/>
              </a:solidFill>
              <a:latin typeface="Times New Roman"/>
              <a:ea typeface="Times New Roman"/>
              <a:cs typeface="Times New Roman"/>
              <a:sym typeface="Times New Roman"/>
            </a:endParaRPr>
          </a:p>
          <a:p>
            <a:pPr marL="0" lvl="0" indent="0" algn="l" rtl="0">
              <a:lnSpc>
                <a:spcPct val="100000"/>
              </a:lnSpc>
              <a:spcBef>
                <a:spcPts val="0"/>
              </a:spcBef>
              <a:spcAft>
                <a:spcPts val="0"/>
              </a:spcAft>
              <a:buNone/>
            </a:pPr>
            <a:r>
              <a:rPr lang="en" sz="1200" dirty="0">
                <a:solidFill>
                  <a:srgbClr val="FF0000"/>
                </a:solidFill>
                <a:latin typeface="Times New Roman"/>
                <a:ea typeface="Times New Roman"/>
                <a:cs typeface="Times New Roman"/>
                <a:sym typeface="Times New Roman"/>
              </a:rPr>
              <a:t>Way for lawmakers/elected officials to know how large 	Groups that donate the most money may </a:t>
            </a:r>
            <a:endParaRPr sz="1200" dirty="0">
              <a:solidFill>
                <a:srgbClr val="FF0000"/>
              </a:solidFill>
              <a:latin typeface="Times New Roman"/>
              <a:ea typeface="Times New Roman"/>
              <a:cs typeface="Times New Roman"/>
              <a:sym typeface="Times New Roman"/>
            </a:endParaRPr>
          </a:p>
          <a:p>
            <a:pPr marL="0" lvl="0" indent="0" algn="l" rtl="0">
              <a:lnSpc>
                <a:spcPct val="100000"/>
              </a:lnSpc>
              <a:spcBef>
                <a:spcPts val="0"/>
              </a:spcBef>
              <a:spcAft>
                <a:spcPts val="0"/>
              </a:spcAft>
              <a:buNone/>
            </a:pPr>
            <a:r>
              <a:rPr lang="en" sz="1200" dirty="0">
                <a:solidFill>
                  <a:srgbClr val="FF0000"/>
                </a:solidFill>
                <a:latin typeface="Times New Roman"/>
                <a:ea typeface="Times New Roman"/>
                <a:cs typeface="Times New Roman"/>
                <a:sym typeface="Times New Roman"/>
              </a:rPr>
              <a:t>				become more influential regardless their size/view </a:t>
            </a:r>
            <a:endParaRPr sz="1200" dirty="0">
              <a:solidFill>
                <a:srgbClr val="FF0000"/>
              </a:solidFill>
              <a:latin typeface="Times New Roman"/>
              <a:ea typeface="Times New Roman"/>
              <a:cs typeface="Times New Roman"/>
              <a:sym typeface="Times New Roman"/>
            </a:endParaRPr>
          </a:p>
          <a:p>
            <a:pPr marL="0" lvl="0" indent="0" algn="l" rtl="0">
              <a:lnSpc>
                <a:spcPct val="100000"/>
              </a:lnSpc>
              <a:spcBef>
                <a:spcPts val="0"/>
              </a:spcBef>
              <a:spcAft>
                <a:spcPts val="0"/>
              </a:spcAft>
              <a:buNone/>
            </a:pPr>
            <a:r>
              <a:rPr lang="en" sz="1200" dirty="0">
                <a:solidFill>
                  <a:srgbClr val="FF0000"/>
                </a:solidFill>
                <a:latin typeface="Times New Roman"/>
                <a:ea typeface="Times New Roman"/>
                <a:cs typeface="Times New Roman"/>
                <a:sym typeface="Times New Roman"/>
              </a:rPr>
              <a:t>Groups of people feel about an issue		</a:t>
            </a:r>
          </a:p>
          <a:p>
            <a:pPr marL="0" lvl="0" indent="0" algn="l" rtl="0">
              <a:lnSpc>
                <a:spcPct val="100000"/>
              </a:lnSpc>
              <a:spcBef>
                <a:spcPts val="0"/>
              </a:spcBef>
              <a:spcAft>
                <a:spcPts val="0"/>
              </a:spcAft>
              <a:buNone/>
            </a:pPr>
            <a:r>
              <a:rPr lang="en" sz="1200" dirty="0">
                <a:solidFill>
                  <a:srgbClr val="FF0000"/>
                </a:solidFill>
                <a:latin typeface="Times New Roman"/>
                <a:ea typeface="Times New Roman"/>
                <a:cs typeface="Times New Roman"/>
                <a:sym typeface="Times New Roman"/>
              </a:rPr>
              <a:t>				Information presented to lawmakers may be bias</a:t>
            </a:r>
            <a:endParaRPr sz="1200" dirty="0">
              <a:solidFill>
                <a:srgbClr val="FF0000"/>
              </a:solidFill>
              <a:latin typeface="Times New Roman"/>
              <a:ea typeface="Times New Roman"/>
              <a:cs typeface="Times New Roman"/>
              <a:sym typeface="Times New Roman"/>
            </a:endParaRPr>
          </a:p>
          <a:p>
            <a:pPr marL="0" lvl="0" indent="0" algn="l" rtl="0">
              <a:lnSpc>
                <a:spcPct val="100000"/>
              </a:lnSpc>
              <a:spcBef>
                <a:spcPts val="0"/>
              </a:spcBef>
              <a:spcAft>
                <a:spcPts val="0"/>
              </a:spcAft>
              <a:buNone/>
            </a:pPr>
            <a:r>
              <a:rPr lang="en" sz="1200" dirty="0">
                <a:solidFill>
                  <a:srgbClr val="FF0000"/>
                </a:solidFill>
                <a:latin typeface="Times New Roman"/>
                <a:ea typeface="Times New Roman"/>
                <a:cs typeface="Times New Roman"/>
                <a:sym typeface="Times New Roman"/>
              </a:rPr>
              <a:t>Information passed along to lawmakers</a:t>
            </a:r>
            <a:endParaRPr sz="1200" dirty="0">
              <a:solidFill>
                <a:srgbClr val="FF0000"/>
              </a:solidFill>
              <a:latin typeface="Times New Roman"/>
              <a:ea typeface="Times New Roman"/>
              <a:cs typeface="Times New Roman"/>
              <a:sym typeface="Times New Roman"/>
            </a:endParaRPr>
          </a:p>
          <a:p>
            <a:pPr marL="0" lvl="0" indent="0" algn="l" rtl="0">
              <a:lnSpc>
                <a:spcPct val="150000"/>
              </a:lnSpc>
              <a:spcBef>
                <a:spcPts val="0"/>
              </a:spcBef>
              <a:spcAft>
                <a:spcPts val="0"/>
              </a:spcAft>
              <a:buNone/>
            </a:pPr>
            <a:endParaRPr sz="1100" dirty="0"/>
          </a:p>
          <a:p>
            <a:pPr marL="0" lvl="0" indent="0" algn="l" rtl="0">
              <a:lnSpc>
                <a:spcPct val="150000"/>
              </a:lnSpc>
              <a:spcBef>
                <a:spcPts val="0"/>
              </a:spcBef>
              <a:spcAft>
                <a:spcPts val="0"/>
              </a:spcAft>
              <a:buNone/>
            </a:pPr>
            <a:endParaRPr sz="1100" dirty="0"/>
          </a:p>
        </p:txBody>
      </p:sp>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1261</Words>
  <Application>Microsoft Macintosh PowerPoint</Application>
  <PresentationFormat>Custom</PresentationFormat>
  <Paragraphs>67</Paragraphs>
  <Slides>3</Slides>
  <Notes>3</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3</vt:i4>
      </vt:variant>
    </vt:vector>
  </HeadingPairs>
  <TitlesOfParts>
    <vt:vector size="6" baseType="lpstr">
      <vt:lpstr>Arial</vt:lpstr>
      <vt:lpstr>Times New Roman</vt:lpstr>
      <vt:lpstr>Simple Light</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Alison Cavicchi</cp:lastModifiedBy>
  <cp:revision>1</cp:revision>
  <dcterms:modified xsi:type="dcterms:W3CDTF">2023-08-10T12:15:51Z</dcterms:modified>
</cp:coreProperties>
</file>