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Amatic SC" pitchFamily="2" charset="-79"/>
      <p:regular r:id="rId13"/>
      <p:bold r:id="rId14"/>
    </p:embeddedFont>
    <p:embeddedFont>
      <p:font typeface="Source Code Pro" panose="020B0509030403020204" pitchFamily="49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9"/>
  </p:normalViewPr>
  <p:slideViewPr>
    <p:cSldViewPr snapToGrid="0">
      <p:cViewPr varScale="1">
        <p:scale>
          <a:sx n="138" d="100"/>
          <a:sy n="138" d="100"/>
        </p:scale>
        <p:origin x="880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1/1a/Seal_of_the_United_States_House_of_Representatives.svg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thumb/f/f0/Seal_of_the_United_States_Senate.svg/1200px-Seal_of_the_United_States_Senate.svg.png?20170605225622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thumb/3/36/Seal_of_the_President_of_the_United_States.svg/1198px-Seal_of_the_President_of_the_United_States.svg.png?20190310093241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thumb/2/2b/Seal_of_Florida.svg/1000px-Seal_of_Florida.svg.png?20090616024628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b5eeb8e623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b5eeb8e623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b5eeb8e623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b5eeb8e623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b5eeb8e623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b5eeb8e623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</a:t>
            </a:r>
            <a:r>
              <a:rPr lang="en" u="sng">
                <a:solidFill>
                  <a:schemeClr val="hlink"/>
                </a:solidFill>
                <a:hlinkClick r:id="rId3"/>
              </a:rPr>
              <a:t>Seal of the United States House of Representatives</a:t>
            </a:r>
            <a:r>
              <a:rPr lang="en"/>
              <a:t>” is under the Public Domain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b5eeb8e623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b5eeb8e623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</a:t>
            </a:r>
            <a:r>
              <a:rPr lang="en" u="sng">
                <a:solidFill>
                  <a:schemeClr val="hlink"/>
                </a:solidFill>
                <a:hlinkClick r:id="rId3"/>
              </a:rPr>
              <a:t>Seal of the United States Senate</a:t>
            </a:r>
            <a:r>
              <a:rPr lang="en"/>
              <a:t>” is under the Public Domain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b5eeb8e623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b5eeb8e623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</a:t>
            </a:r>
            <a:r>
              <a:rPr lang="en" u="sng">
                <a:solidFill>
                  <a:schemeClr val="hlink"/>
                </a:solidFill>
                <a:hlinkClick r:id="rId3"/>
              </a:rPr>
              <a:t>Seal of the President of the United States</a:t>
            </a:r>
            <a:r>
              <a:rPr lang="en"/>
              <a:t>” is under the Public Domain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b5eeb8e623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b5eeb8e623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</a:t>
            </a:r>
            <a:r>
              <a:rPr lang="en" u="sng">
                <a:solidFill>
                  <a:schemeClr val="hlink"/>
                </a:solidFill>
                <a:hlinkClick r:id="rId3"/>
              </a:rPr>
              <a:t>Seal of Florida</a:t>
            </a:r>
            <a:r>
              <a:rPr lang="en"/>
              <a:t>” is under the Public Domain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b5eeb8e623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b5eeb8e623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cdb25db63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cdb25db63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b5eeb8e623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b5eeb8e623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Card Sort</a:t>
            </a:r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Constitutional Qualifications for Political Office</a:t>
            </a:r>
            <a:endParaRPr sz="64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6900" y="4670975"/>
            <a:ext cx="1217100" cy="47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oogle Shape;157;p22"/>
          <p:cNvGrpSpPr/>
          <p:nvPr/>
        </p:nvGrpSpPr>
        <p:grpSpPr>
          <a:xfrm>
            <a:off x="190500" y="285750"/>
            <a:ext cx="1886100" cy="1752600"/>
            <a:chOff x="533400" y="1219200"/>
            <a:chExt cx="1886100" cy="1752600"/>
          </a:xfrm>
        </p:grpSpPr>
        <p:sp>
          <p:nvSpPr>
            <p:cNvPr id="158" name="Google Shape;158;p22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2"/>
            <p:cNvSpPr txBox="1"/>
            <p:nvPr/>
          </p:nvSpPr>
          <p:spPr>
            <a:xfrm>
              <a:off x="533400" y="1264350"/>
              <a:ext cx="1752600" cy="16623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21 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years 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old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grpSp>
        <p:nvGrpSpPr>
          <p:cNvPr id="160" name="Google Shape;160;p22"/>
          <p:cNvGrpSpPr/>
          <p:nvPr/>
        </p:nvGrpSpPr>
        <p:grpSpPr>
          <a:xfrm>
            <a:off x="2381250" y="285750"/>
            <a:ext cx="1886100" cy="1768950"/>
            <a:chOff x="533400" y="1219200"/>
            <a:chExt cx="1886100" cy="1768950"/>
          </a:xfrm>
        </p:grpSpPr>
        <p:sp>
          <p:nvSpPr>
            <p:cNvPr id="161" name="Google Shape;161;p22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2"/>
            <p:cNvSpPr txBox="1"/>
            <p:nvPr/>
          </p:nvSpPr>
          <p:spPr>
            <a:xfrm>
              <a:off x="533400" y="1264350"/>
              <a:ext cx="1752600" cy="17238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latin typeface="Source Code Pro"/>
                  <a:ea typeface="Source Code Pro"/>
                  <a:cs typeface="Source Code Pro"/>
                  <a:sym typeface="Source Code Pro"/>
                </a:rPr>
                <a:t>Live in the State for at least 2 years</a:t>
              </a:r>
              <a:endParaRPr sz="2000" b="1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sp>
        <p:nvSpPr>
          <p:cNvPr id="163" name="Google Shape;163;p22"/>
          <p:cNvSpPr/>
          <p:nvPr/>
        </p:nvSpPr>
        <p:spPr>
          <a:xfrm>
            <a:off x="4572000" y="285750"/>
            <a:ext cx="1886100" cy="17526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Source Code Pro"/>
                <a:ea typeface="Source Code Pro"/>
                <a:cs typeface="Source Code Pro"/>
                <a:sym typeface="Source Code Pro"/>
              </a:rPr>
              <a:t>30 </a:t>
            </a:r>
            <a:endParaRPr sz="32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Source Code Pro"/>
                <a:ea typeface="Source Code Pro"/>
                <a:cs typeface="Source Code Pro"/>
                <a:sym typeface="Source Code Pro"/>
              </a:rPr>
              <a:t>years </a:t>
            </a:r>
            <a:endParaRPr sz="32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latin typeface="Source Code Pro"/>
                <a:ea typeface="Source Code Pro"/>
                <a:cs typeface="Source Code Pro"/>
                <a:sym typeface="Source Code Pro"/>
              </a:rPr>
              <a:t>old</a:t>
            </a:r>
            <a:endParaRPr/>
          </a:p>
        </p:txBody>
      </p:sp>
      <p:grpSp>
        <p:nvGrpSpPr>
          <p:cNvPr id="164" name="Google Shape;164;p22"/>
          <p:cNvGrpSpPr/>
          <p:nvPr/>
        </p:nvGrpSpPr>
        <p:grpSpPr>
          <a:xfrm>
            <a:off x="6858000" y="285750"/>
            <a:ext cx="1886100" cy="1752600"/>
            <a:chOff x="533400" y="1219200"/>
            <a:chExt cx="1886100" cy="1752600"/>
          </a:xfrm>
        </p:grpSpPr>
        <p:sp>
          <p:nvSpPr>
            <p:cNvPr id="165" name="Google Shape;165;p22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2"/>
            <p:cNvSpPr txBox="1"/>
            <p:nvPr/>
          </p:nvSpPr>
          <p:spPr>
            <a:xfrm>
              <a:off x="533400" y="1264350"/>
              <a:ext cx="1752600" cy="15699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latin typeface="Source Code Pro"/>
                  <a:ea typeface="Source Code Pro"/>
                  <a:cs typeface="Source Code Pro"/>
                  <a:sym typeface="Source Code Pro"/>
                </a:rPr>
                <a:t>Live in the district you are running to represent</a:t>
              </a:r>
              <a:endParaRPr sz="1800" b="1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sp>
        <p:nvSpPr>
          <p:cNvPr id="167" name="Google Shape;167;p22"/>
          <p:cNvSpPr/>
          <p:nvPr/>
        </p:nvSpPr>
        <p:spPr>
          <a:xfrm>
            <a:off x="2346900" y="2634300"/>
            <a:ext cx="1886100" cy="17526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2"/>
          <p:cNvSpPr txBox="1"/>
          <p:nvPr/>
        </p:nvSpPr>
        <p:spPr>
          <a:xfrm>
            <a:off x="2346900" y="2634300"/>
            <a:ext cx="1886100" cy="18777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latin typeface="Source Code Pro"/>
                <a:ea typeface="Source Code Pro"/>
                <a:cs typeface="Source Code Pro"/>
                <a:sym typeface="Source Code Pro"/>
              </a:rPr>
              <a:t>Resident of the US for at least 14 years</a:t>
            </a:r>
            <a:endParaRPr sz="2200" b="1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grpSp>
        <p:nvGrpSpPr>
          <p:cNvPr id="169" name="Google Shape;169;p22"/>
          <p:cNvGrpSpPr/>
          <p:nvPr/>
        </p:nvGrpSpPr>
        <p:grpSpPr>
          <a:xfrm>
            <a:off x="257250" y="2634300"/>
            <a:ext cx="1886100" cy="1752600"/>
            <a:chOff x="-383775" y="1173000"/>
            <a:chExt cx="1886100" cy="1752600"/>
          </a:xfrm>
        </p:grpSpPr>
        <p:sp>
          <p:nvSpPr>
            <p:cNvPr id="170" name="Google Shape;170;p22"/>
            <p:cNvSpPr/>
            <p:nvPr/>
          </p:nvSpPr>
          <p:spPr>
            <a:xfrm>
              <a:off x="-383775" y="11730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2"/>
            <p:cNvSpPr txBox="1"/>
            <p:nvPr/>
          </p:nvSpPr>
          <p:spPr>
            <a:xfrm>
              <a:off x="-383775" y="1187400"/>
              <a:ext cx="1752600" cy="17238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latin typeface="Source Code Pro"/>
                  <a:ea typeface="Source Code Pro"/>
                  <a:cs typeface="Source Code Pro"/>
                  <a:sym typeface="Source Code Pro"/>
                </a:rPr>
                <a:t>Live in the State for at least 7 years</a:t>
              </a:r>
              <a:endParaRPr sz="2000" b="1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grpSp>
        <p:nvGrpSpPr>
          <p:cNvPr id="172" name="Google Shape;172;p22"/>
          <p:cNvGrpSpPr/>
          <p:nvPr/>
        </p:nvGrpSpPr>
        <p:grpSpPr>
          <a:xfrm>
            <a:off x="4613625" y="2626125"/>
            <a:ext cx="1886100" cy="1752600"/>
            <a:chOff x="533400" y="1219200"/>
            <a:chExt cx="1886100" cy="1752600"/>
          </a:xfrm>
        </p:grpSpPr>
        <p:sp>
          <p:nvSpPr>
            <p:cNvPr id="173" name="Google Shape;173;p22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2"/>
            <p:cNvSpPr txBox="1"/>
            <p:nvPr/>
          </p:nvSpPr>
          <p:spPr>
            <a:xfrm>
              <a:off x="533400" y="1264350"/>
              <a:ext cx="1752600" cy="168697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lvl="0" indent="0" algn="l" rtl="0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en" sz="1350" b="1" dirty="0">
                  <a:latin typeface="Source Code Pro"/>
                  <a:ea typeface="Source Code Pro"/>
                  <a:cs typeface="Source Code Pro"/>
                  <a:sym typeface="Source Code Pro"/>
                </a:rPr>
                <a:t>Requirements to hold offices are outlined in county and city charters </a:t>
              </a:r>
              <a:endParaRPr sz="2200" b="1" dirty="0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grpSp>
        <p:nvGrpSpPr>
          <p:cNvPr id="175" name="Google Shape;175;p22"/>
          <p:cNvGrpSpPr/>
          <p:nvPr/>
        </p:nvGrpSpPr>
        <p:grpSpPr>
          <a:xfrm>
            <a:off x="6880350" y="2626125"/>
            <a:ext cx="1886100" cy="1848975"/>
            <a:chOff x="533400" y="1219200"/>
            <a:chExt cx="1886100" cy="1848975"/>
          </a:xfrm>
        </p:grpSpPr>
        <p:sp>
          <p:nvSpPr>
            <p:cNvPr id="176" name="Google Shape;176;p22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2"/>
            <p:cNvSpPr txBox="1"/>
            <p:nvPr/>
          </p:nvSpPr>
          <p:spPr>
            <a:xfrm>
              <a:off x="533400" y="1241775"/>
              <a:ext cx="1886100" cy="18264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22860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en" sz="1350" b="1" dirty="0">
                  <a:latin typeface="Source Code Pro"/>
                  <a:ea typeface="Source Code Pro"/>
                  <a:cs typeface="Source Code Pro"/>
                  <a:sym typeface="Source Code Pro"/>
                </a:rPr>
                <a:t>Florida elector (eligible to vote in Florida including at least age 18)</a:t>
              </a:r>
              <a:endParaRPr sz="2200" b="1" dirty="0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pic>
        <p:nvPicPr>
          <p:cNvPr id="178" name="Google Shape;17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6900" y="4670975"/>
            <a:ext cx="1217100" cy="47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Directions for teachers</a:t>
            </a:r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Print out the following five base cards for each group. Place them in each in a page protector or laminate.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For the last two cards, print and cut out, then shuffle. Put them into an envelope or plastic zip bag.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Clip the bag/envelope to the five base cards.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6900" y="4670975"/>
            <a:ext cx="1217100" cy="47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U.S. House of Representatives Base Card</a:t>
            </a:r>
            <a:endParaRPr/>
          </a:p>
        </p:txBody>
      </p:sp>
      <p:sp>
        <p:nvSpPr>
          <p:cNvPr id="71" name="Google Shape;71;p15"/>
          <p:cNvSpPr/>
          <p:nvPr/>
        </p:nvSpPr>
        <p:spPr>
          <a:xfrm>
            <a:off x="5524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5"/>
          <p:cNvSpPr/>
          <p:nvPr/>
        </p:nvSpPr>
        <p:spPr>
          <a:xfrm>
            <a:off x="29781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5"/>
          <p:cNvSpPr/>
          <p:nvPr/>
        </p:nvSpPr>
        <p:spPr>
          <a:xfrm>
            <a:off x="1790700" y="332575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6900" y="4670975"/>
            <a:ext cx="1217100" cy="47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35375" y="1333500"/>
            <a:ext cx="2812974" cy="2737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U.S. Senate Base Card</a:t>
            </a:r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 rotWithShape="1">
          <a:blip r:embed="rId3">
            <a:alphaModFix/>
          </a:blip>
          <a:srcRect l="-5520" r="-7371"/>
          <a:stretch/>
        </p:blipFill>
        <p:spPr>
          <a:xfrm>
            <a:off x="5502925" y="1333500"/>
            <a:ext cx="3272000" cy="289822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/>
          <p:nvPr/>
        </p:nvSpPr>
        <p:spPr>
          <a:xfrm>
            <a:off x="5524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6"/>
          <p:cNvSpPr/>
          <p:nvPr/>
        </p:nvSpPr>
        <p:spPr>
          <a:xfrm>
            <a:off x="29781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6"/>
          <p:cNvSpPr/>
          <p:nvPr/>
        </p:nvSpPr>
        <p:spPr>
          <a:xfrm>
            <a:off x="1790700" y="332575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26900" y="4670975"/>
            <a:ext cx="1217100" cy="47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President Base Card</a:t>
            </a:r>
            <a:endParaRPr/>
          </a:p>
        </p:txBody>
      </p:sp>
      <p:pic>
        <p:nvPicPr>
          <p:cNvPr id="91" name="Google Shape;91;p17"/>
          <p:cNvPicPr preferRelativeResize="0"/>
          <p:nvPr/>
        </p:nvPicPr>
        <p:blipFill rotWithShape="1">
          <a:blip r:embed="rId3">
            <a:alphaModFix/>
          </a:blip>
          <a:srcRect l="-6397" r="-5259"/>
          <a:stretch/>
        </p:blipFill>
        <p:spPr>
          <a:xfrm>
            <a:off x="5478125" y="1333500"/>
            <a:ext cx="3234852" cy="2898227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/>
          <p:nvPr/>
        </p:nvSpPr>
        <p:spPr>
          <a:xfrm>
            <a:off x="5524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7"/>
          <p:cNvSpPr/>
          <p:nvPr/>
        </p:nvSpPr>
        <p:spPr>
          <a:xfrm>
            <a:off x="29781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7"/>
          <p:cNvSpPr/>
          <p:nvPr/>
        </p:nvSpPr>
        <p:spPr>
          <a:xfrm>
            <a:off x="1790700" y="332575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5" name="Google Shape;9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26900" y="4670975"/>
            <a:ext cx="1217100" cy="47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Florida Senate and House Base Card</a:t>
            </a:r>
            <a:endParaRPr/>
          </a:p>
        </p:txBody>
      </p:sp>
      <p:sp>
        <p:nvSpPr>
          <p:cNvPr id="101" name="Google Shape;101;p18"/>
          <p:cNvSpPr/>
          <p:nvPr/>
        </p:nvSpPr>
        <p:spPr>
          <a:xfrm>
            <a:off x="5524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8"/>
          <p:cNvSpPr/>
          <p:nvPr/>
        </p:nvSpPr>
        <p:spPr>
          <a:xfrm>
            <a:off x="29781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8"/>
          <p:cNvSpPr/>
          <p:nvPr/>
        </p:nvSpPr>
        <p:spPr>
          <a:xfrm>
            <a:off x="1790700" y="332575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4" name="Google Shape;104;p18"/>
          <p:cNvPicPr preferRelativeResize="0"/>
          <p:nvPr/>
        </p:nvPicPr>
        <p:blipFill rotWithShape="1">
          <a:blip r:embed="rId3">
            <a:alphaModFix/>
          </a:blip>
          <a:srcRect l="-4656" r="-4134"/>
          <a:stretch/>
        </p:blipFill>
        <p:spPr>
          <a:xfrm>
            <a:off x="5384800" y="986475"/>
            <a:ext cx="3447500" cy="306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26900" y="4670975"/>
            <a:ext cx="1217100" cy="47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Governor Base Card</a:t>
            </a:r>
            <a:endParaRPr/>
          </a:p>
        </p:txBody>
      </p:sp>
      <p:pic>
        <p:nvPicPr>
          <p:cNvPr id="111" name="Google Shape;111;p19"/>
          <p:cNvPicPr preferRelativeResize="0"/>
          <p:nvPr/>
        </p:nvPicPr>
        <p:blipFill rotWithShape="1">
          <a:blip r:embed="rId3">
            <a:alphaModFix/>
          </a:blip>
          <a:srcRect l="-4656" r="-4134"/>
          <a:stretch/>
        </p:blipFill>
        <p:spPr>
          <a:xfrm>
            <a:off x="5384800" y="986475"/>
            <a:ext cx="3447500" cy="3061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/>
          <p:nvPr/>
        </p:nvSpPr>
        <p:spPr>
          <a:xfrm>
            <a:off x="5524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9"/>
          <p:cNvSpPr/>
          <p:nvPr/>
        </p:nvSpPr>
        <p:spPr>
          <a:xfrm>
            <a:off x="29781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19"/>
          <p:cNvSpPr txBox="1"/>
          <p:nvPr/>
        </p:nvSpPr>
        <p:spPr>
          <a:xfrm>
            <a:off x="571500" y="1390650"/>
            <a:ext cx="188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115" name="Google Shape;11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26900" y="4670975"/>
            <a:ext cx="1217100" cy="47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Local Government Base Card</a:t>
            </a:r>
            <a:endParaRPr/>
          </a:p>
        </p:txBody>
      </p:sp>
      <p:sp>
        <p:nvSpPr>
          <p:cNvPr id="121" name="Google Shape;121;p20"/>
          <p:cNvSpPr/>
          <p:nvPr/>
        </p:nvSpPr>
        <p:spPr>
          <a:xfrm>
            <a:off x="5524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0"/>
          <p:cNvSpPr/>
          <p:nvPr/>
        </p:nvSpPr>
        <p:spPr>
          <a:xfrm>
            <a:off x="2978150" y="1333500"/>
            <a:ext cx="1886100" cy="175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20"/>
          <p:cNvSpPr txBox="1"/>
          <p:nvPr/>
        </p:nvSpPr>
        <p:spPr>
          <a:xfrm>
            <a:off x="571500" y="1390650"/>
            <a:ext cx="188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124" name="Google Shape;124;p20"/>
          <p:cNvPicPr preferRelativeResize="0"/>
          <p:nvPr/>
        </p:nvPicPr>
        <p:blipFill rotWithShape="1">
          <a:blip r:embed="rId3">
            <a:alphaModFix/>
          </a:blip>
          <a:srcRect l="-4656" r="-4134"/>
          <a:stretch/>
        </p:blipFill>
        <p:spPr>
          <a:xfrm>
            <a:off x="5384800" y="986475"/>
            <a:ext cx="3447500" cy="306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26900" y="4670975"/>
            <a:ext cx="1217100" cy="47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oogle Shape;130;p21"/>
          <p:cNvGrpSpPr/>
          <p:nvPr/>
        </p:nvGrpSpPr>
        <p:grpSpPr>
          <a:xfrm>
            <a:off x="190500" y="285750"/>
            <a:ext cx="1886100" cy="1752600"/>
            <a:chOff x="533400" y="1219200"/>
            <a:chExt cx="1886100" cy="1752600"/>
          </a:xfrm>
        </p:grpSpPr>
        <p:sp>
          <p:nvSpPr>
            <p:cNvPr id="131" name="Google Shape;131;p21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1"/>
            <p:cNvSpPr txBox="1"/>
            <p:nvPr/>
          </p:nvSpPr>
          <p:spPr>
            <a:xfrm>
              <a:off x="533400" y="1264350"/>
              <a:ext cx="1752600" cy="16623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25 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years 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old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grpSp>
        <p:nvGrpSpPr>
          <p:cNvPr id="133" name="Google Shape;133;p21"/>
          <p:cNvGrpSpPr/>
          <p:nvPr/>
        </p:nvGrpSpPr>
        <p:grpSpPr>
          <a:xfrm>
            <a:off x="2381250" y="285750"/>
            <a:ext cx="1886100" cy="1752600"/>
            <a:chOff x="533400" y="1219200"/>
            <a:chExt cx="1886100" cy="1752600"/>
          </a:xfrm>
        </p:grpSpPr>
        <p:sp>
          <p:nvSpPr>
            <p:cNvPr id="134" name="Google Shape;134;p21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1"/>
            <p:cNvSpPr txBox="1"/>
            <p:nvPr/>
          </p:nvSpPr>
          <p:spPr>
            <a:xfrm>
              <a:off x="533400" y="1264350"/>
              <a:ext cx="1752600" cy="15237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900" b="1">
                  <a:latin typeface="Source Code Pro"/>
                  <a:ea typeface="Source Code Pro"/>
                  <a:cs typeface="Source Code Pro"/>
                  <a:sym typeface="Source Code Pro"/>
                </a:rPr>
                <a:t>Citizen for 7 Years</a:t>
              </a:r>
              <a:endParaRPr sz="2900" b="1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sp>
        <p:nvSpPr>
          <p:cNvPr id="136" name="Google Shape;136;p21"/>
          <p:cNvSpPr/>
          <p:nvPr/>
        </p:nvSpPr>
        <p:spPr>
          <a:xfrm>
            <a:off x="4572000" y="285750"/>
            <a:ext cx="1886100" cy="17526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1"/>
          <p:cNvSpPr txBox="1"/>
          <p:nvPr/>
        </p:nvSpPr>
        <p:spPr>
          <a:xfrm>
            <a:off x="4572000" y="561750"/>
            <a:ext cx="1752600" cy="12006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latin typeface="Source Code Pro"/>
                <a:ea typeface="Source Code Pro"/>
                <a:cs typeface="Source Code Pro"/>
                <a:sym typeface="Source Code Pro"/>
              </a:rPr>
              <a:t>Live in State You Represent</a:t>
            </a:r>
            <a:endParaRPr sz="2200" b="1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grpSp>
        <p:nvGrpSpPr>
          <p:cNvPr id="138" name="Google Shape;138;p21"/>
          <p:cNvGrpSpPr/>
          <p:nvPr/>
        </p:nvGrpSpPr>
        <p:grpSpPr>
          <a:xfrm>
            <a:off x="6858000" y="285750"/>
            <a:ext cx="1886100" cy="1752600"/>
            <a:chOff x="533400" y="1219200"/>
            <a:chExt cx="1886100" cy="1752600"/>
          </a:xfrm>
        </p:grpSpPr>
        <p:sp>
          <p:nvSpPr>
            <p:cNvPr id="139" name="Google Shape;139;p21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1"/>
            <p:cNvSpPr txBox="1"/>
            <p:nvPr/>
          </p:nvSpPr>
          <p:spPr>
            <a:xfrm>
              <a:off x="533400" y="1264350"/>
              <a:ext cx="1752600" cy="16623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30 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years 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old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grpSp>
        <p:nvGrpSpPr>
          <p:cNvPr id="141" name="Google Shape;141;p21"/>
          <p:cNvGrpSpPr/>
          <p:nvPr/>
        </p:nvGrpSpPr>
        <p:grpSpPr>
          <a:xfrm>
            <a:off x="295200" y="2800350"/>
            <a:ext cx="1886100" cy="1752600"/>
            <a:chOff x="533400" y="1219200"/>
            <a:chExt cx="1886100" cy="1752600"/>
          </a:xfrm>
        </p:grpSpPr>
        <p:sp>
          <p:nvSpPr>
            <p:cNvPr id="142" name="Google Shape;142;p21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1"/>
            <p:cNvSpPr txBox="1"/>
            <p:nvPr/>
          </p:nvSpPr>
          <p:spPr>
            <a:xfrm>
              <a:off x="533400" y="1264350"/>
              <a:ext cx="1752600" cy="15237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900" b="1">
                  <a:latin typeface="Source Code Pro"/>
                  <a:ea typeface="Source Code Pro"/>
                  <a:cs typeface="Source Code Pro"/>
                  <a:sym typeface="Source Code Pro"/>
                </a:rPr>
                <a:t>Citizen for 9 Years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sp>
        <p:nvSpPr>
          <p:cNvPr id="144" name="Google Shape;144;p21"/>
          <p:cNvSpPr/>
          <p:nvPr/>
        </p:nvSpPr>
        <p:spPr>
          <a:xfrm>
            <a:off x="2485950" y="2800350"/>
            <a:ext cx="1886100" cy="17526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1"/>
          <p:cNvSpPr txBox="1"/>
          <p:nvPr/>
        </p:nvSpPr>
        <p:spPr>
          <a:xfrm>
            <a:off x="2552700" y="3076350"/>
            <a:ext cx="1752600" cy="12006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latin typeface="Source Code Pro"/>
                <a:ea typeface="Source Code Pro"/>
                <a:cs typeface="Source Code Pro"/>
                <a:sym typeface="Source Code Pro"/>
              </a:rPr>
              <a:t>Live in State You Represent</a:t>
            </a:r>
            <a:endParaRPr sz="3200" b="1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grpSp>
        <p:nvGrpSpPr>
          <p:cNvPr id="146" name="Google Shape;146;p21"/>
          <p:cNvGrpSpPr/>
          <p:nvPr/>
        </p:nvGrpSpPr>
        <p:grpSpPr>
          <a:xfrm>
            <a:off x="4676700" y="2800350"/>
            <a:ext cx="1886100" cy="1752600"/>
            <a:chOff x="533400" y="1219200"/>
            <a:chExt cx="1886100" cy="1752600"/>
          </a:xfrm>
        </p:grpSpPr>
        <p:sp>
          <p:nvSpPr>
            <p:cNvPr id="147" name="Google Shape;147;p21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1"/>
            <p:cNvSpPr txBox="1"/>
            <p:nvPr/>
          </p:nvSpPr>
          <p:spPr>
            <a:xfrm>
              <a:off x="533400" y="1264350"/>
              <a:ext cx="1752600" cy="16623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35 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years 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200" b="1">
                  <a:latin typeface="Source Code Pro"/>
                  <a:ea typeface="Source Code Pro"/>
                  <a:cs typeface="Source Code Pro"/>
                  <a:sym typeface="Source Code Pro"/>
                </a:rPr>
                <a:t>old</a:t>
              </a:r>
              <a:endParaRPr sz="3200" b="1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grpSp>
        <p:nvGrpSpPr>
          <p:cNvPr id="149" name="Google Shape;149;p21"/>
          <p:cNvGrpSpPr/>
          <p:nvPr/>
        </p:nvGrpSpPr>
        <p:grpSpPr>
          <a:xfrm>
            <a:off x="6962700" y="2800350"/>
            <a:ext cx="1886100" cy="1752600"/>
            <a:chOff x="533400" y="1219200"/>
            <a:chExt cx="1886100" cy="1752600"/>
          </a:xfrm>
        </p:grpSpPr>
        <p:sp>
          <p:nvSpPr>
            <p:cNvPr id="150" name="Google Shape;150;p21"/>
            <p:cNvSpPr/>
            <p:nvPr/>
          </p:nvSpPr>
          <p:spPr>
            <a:xfrm>
              <a:off x="533400" y="1219200"/>
              <a:ext cx="1886100" cy="1752600"/>
            </a:xfrm>
            <a:prstGeom prst="rect">
              <a:avLst/>
            </a:prstGeom>
            <a:solidFill>
              <a:srgbClr val="6FA8DC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1"/>
            <p:cNvSpPr txBox="1"/>
            <p:nvPr/>
          </p:nvSpPr>
          <p:spPr>
            <a:xfrm>
              <a:off x="533400" y="1264350"/>
              <a:ext cx="1752600" cy="15237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900" b="1">
                  <a:latin typeface="Source Code Pro"/>
                  <a:ea typeface="Source Code Pro"/>
                  <a:cs typeface="Source Code Pro"/>
                  <a:sym typeface="Source Code Pro"/>
                </a:rPr>
                <a:t>Natural Born Citizen</a:t>
              </a:r>
              <a:endParaRPr sz="2900" b="1"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</p:grpSp>
      <p:pic>
        <p:nvPicPr>
          <p:cNvPr id="152" name="Google Shape;15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6900" y="4670975"/>
            <a:ext cx="1217100" cy="47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Macintosh PowerPoint</Application>
  <PresentationFormat>On-screen Show (16:9)</PresentationFormat>
  <Paragraphs>42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Amatic SC</vt:lpstr>
      <vt:lpstr>Arial</vt:lpstr>
      <vt:lpstr>Source Code Pro</vt:lpstr>
      <vt:lpstr>Beach Day</vt:lpstr>
      <vt:lpstr>Card Sort</vt:lpstr>
      <vt:lpstr>Directions for teachers</vt:lpstr>
      <vt:lpstr>U.S. House of Representatives Base Card</vt:lpstr>
      <vt:lpstr>U.S. Senate Base Card</vt:lpstr>
      <vt:lpstr>President Base Card</vt:lpstr>
      <vt:lpstr>Florida Senate and House Base Card</vt:lpstr>
      <vt:lpstr>Governor Base Card</vt:lpstr>
      <vt:lpstr>Local Government Base Card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 Sort</dc:title>
  <cp:lastModifiedBy>Alison Cavicchi</cp:lastModifiedBy>
  <cp:revision>1</cp:revision>
  <dcterms:modified xsi:type="dcterms:W3CDTF">2023-08-10T12:11:11Z</dcterms:modified>
</cp:coreProperties>
</file>