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Amatic SC"/>
      <p:regular r:id="rId13"/>
      <p:bold r:id="rId14"/>
    </p:embeddedFont>
    <p:embeddedFont>
      <p:font typeface="Source Code Pr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AmaticSC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SourceCodePro-regular.fntdata"/><Relationship Id="rId14" Type="http://schemas.openxmlformats.org/officeDocument/2006/relationships/font" Target="fonts/AmaticSC-bold.fntdata"/><Relationship Id="rId17" Type="http://schemas.openxmlformats.org/officeDocument/2006/relationships/font" Target="fonts/SourceCodePro-italic.fntdata"/><Relationship Id="rId16" Type="http://schemas.openxmlformats.org/officeDocument/2006/relationships/font" Target="fonts/SourceCodePr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SourceCodePr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b5eeb8e623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b5eeb8e623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b5eeb8e623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b5eeb8e623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b5eeb8e623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b5eeb8e623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b5eeb8e623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b5eeb8e623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b5eeb8e623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b5eeb8e623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cdb25db63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cdb25db63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Card Sort Key</a:t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Constitutional Qualifications for Political Office</a:t>
            </a:r>
            <a:endParaRPr sz="64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5874" y="4596599"/>
            <a:ext cx="1348126" cy="52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U.S. House of Representatives Base Card</a:t>
            </a:r>
            <a:endParaRPr/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5874" y="4596599"/>
            <a:ext cx="1348126" cy="52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35375" y="1333500"/>
            <a:ext cx="2812974" cy="2737974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" name="Google Shape;67;p14"/>
          <p:cNvGrpSpPr/>
          <p:nvPr/>
        </p:nvGrpSpPr>
        <p:grpSpPr>
          <a:xfrm>
            <a:off x="552450" y="1333500"/>
            <a:ext cx="1886100" cy="1752600"/>
            <a:chOff x="533400" y="1219200"/>
            <a:chExt cx="1886100" cy="1752600"/>
          </a:xfrm>
        </p:grpSpPr>
        <p:sp>
          <p:nvSpPr>
            <p:cNvPr id="68" name="Google Shape;68;p14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4"/>
            <p:cNvSpPr txBox="1"/>
            <p:nvPr/>
          </p:nvSpPr>
          <p:spPr>
            <a:xfrm>
              <a:off x="533400" y="1264350"/>
              <a:ext cx="1752600" cy="15237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900">
                  <a:latin typeface="Source Code Pro"/>
                  <a:ea typeface="Source Code Pro"/>
                  <a:cs typeface="Source Code Pro"/>
                  <a:sym typeface="Source Code Pro"/>
                </a:rPr>
                <a:t>Citizen for 7 Years</a:t>
              </a:r>
              <a:endParaRPr b="1" sz="2900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sp>
        <p:nvSpPr>
          <p:cNvPr id="70" name="Google Shape;70;p14"/>
          <p:cNvSpPr txBox="1"/>
          <p:nvPr/>
        </p:nvSpPr>
        <p:spPr>
          <a:xfrm>
            <a:off x="2978150" y="1609500"/>
            <a:ext cx="1886100" cy="12006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Source Code Pro"/>
                <a:ea typeface="Source Code Pro"/>
                <a:cs typeface="Source Code Pro"/>
                <a:sym typeface="Source Code Pro"/>
              </a:rPr>
              <a:t>Live in State You Represent</a:t>
            </a:r>
            <a:endParaRPr b="1" sz="22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1814100" y="3412475"/>
            <a:ext cx="1752600" cy="16623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25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years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old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U.S. Senate Base Card</a:t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 rotWithShape="1">
          <a:blip r:embed="rId3">
            <a:alphaModFix/>
          </a:blip>
          <a:srcRect b="0" l="-5948" r="-5236" t="0"/>
          <a:stretch/>
        </p:blipFill>
        <p:spPr>
          <a:xfrm>
            <a:off x="5490525" y="1333500"/>
            <a:ext cx="3222450" cy="289822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30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years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old</a:t>
            </a:r>
            <a:endParaRPr/>
          </a:p>
        </p:txBody>
      </p:sp>
      <p:sp>
        <p:nvSpPr>
          <p:cNvPr id="79" name="Google Shape;79;p15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1790700" y="332575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Source Code Pro"/>
                <a:ea typeface="Source Code Pro"/>
                <a:cs typeface="Source Code Pro"/>
                <a:sym typeface="Source Code Pro"/>
              </a:rPr>
              <a:t>Live in State You Represent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3046650" y="1552650"/>
            <a:ext cx="1752600" cy="15237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latin typeface="Source Code Pro"/>
                <a:ea typeface="Source Code Pro"/>
                <a:cs typeface="Source Code Pro"/>
                <a:sym typeface="Source Code Pro"/>
              </a:rPr>
              <a:t>Citizen for 9 Years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5874" y="4596599"/>
            <a:ext cx="1348126" cy="52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President </a:t>
            </a:r>
            <a:r>
              <a:rPr lang="en"/>
              <a:t>Base Card</a:t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 b="0" l="-5116" r="-3970" t="0"/>
          <a:stretch/>
        </p:blipFill>
        <p:spPr>
          <a:xfrm>
            <a:off x="5515325" y="1333500"/>
            <a:ext cx="3160448" cy="2898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5874" y="4596599"/>
            <a:ext cx="1348126" cy="5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/>
          <p:nvPr/>
        </p:nvSpPr>
        <p:spPr>
          <a:xfrm>
            <a:off x="493650" y="10200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35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years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old</a:t>
            </a: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2919350" y="10200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latin typeface="Source Code Pro"/>
                <a:ea typeface="Source Code Pro"/>
                <a:cs typeface="Source Code Pro"/>
                <a:sym typeface="Source Code Pro"/>
              </a:rPr>
              <a:t>Natural Born Citizen</a:t>
            </a:r>
            <a:endParaRPr/>
          </a:p>
        </p:txBody>
      </p:sp>
      <p:sp>
        <p:nvSpPr>
          <p:cNvPr id="92" name="Google Shape;92;p16"/>
          <p:cNvSpPr/>
          <p:nvPr/>
        </p:nvSpPr>
        <p:spPr>
          <a:xfrm>
            <a:off x="1731900" y="301225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Source Code Pro"/>
                <a:ea typeface="Source Code Pro"/>
                <a:cs typeface="Source Code Pro"/>
                <a:sym typeface="Source Code Pro"/>
              </a:rPr>
              <a:t>Resident of the US for at least 14 years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Florida Senate and House Base Card</a:t>
            </a:r>
            <a:endParaRPr/>
          </a:p>
        </p:txBody>
      </p:sp>
      <p:pic>
        <p:nvPicPr>
          <p:cNvPr id="98" name="Google Shape;98;p17"/>
          <p:cNvPicPr preferRelativeResize="0"/>
          <p:nvPr/>
        </p:nvPicPr>
        <p:blipFill rotWithShape="1">
          <a:blip r:embed="rId3">
            <a:alphaModFix/>
          </a:blip>
          <a:srcRect b="0" l="-8938" r="-6096" t="0"/>
          <a:stretch/>
        </p:blipFill>
        <p:spPr>
          <a:xfrm>
            <a:off x="5403850" y="1333500"/>
            <a:ext cx="3333900" cy="289822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21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years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old</a:t>
            </a:r>
            <a:endParaRPr/>
          </a:p>
        </p:txBody>
      </p:sp>
      <p:sp>
        <p:nvSpPr>
          <p:cNvPr id="100" name="Google Shape;100;p17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Source Code Pro"/>
                <a:ea typeface="Source Code Pro"/>
                <a:cs typeface="Source Code Pro"/>
                <a:sym typeface="Source Code Pro"/>
              </a:rPr>
              <a:t>Live in the State for at least 2 years</a:t>
            </a:r>
            <a:endParaRPr/>
          </a:p>
        </p:txBody>
      </p:sp>
      <p:sp>
        <p:nvSpPr>
          <p:cNvPr id="101" name="Google Shape;101;p17"/>
          <p:cNvSpPr/>
          <p:nvPr/>
        </p:nvSpPr>
        <p:spPr>
          <a:xfrm>
            <a:off x="1790700" y="332575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7"/>
          <p:cNvSpPr txBox="1"/>
          <p:nvPr/>
        </p:nvSpPr>
        <p:spPr>
          <a:xfrm>
            <a:off x="1790700" y="3325750"/>
            <a:ext cx="1886100" cy="12930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Source Code Pro"/>
                <a:ea typeface="Source Code Pro"/>
                <a:cs typeface="Source Code Pro"/>
                <a:sym typeface="Source Code Pro"/>
              </a:rPr>
              <a:t>Live in the district you are running to represent</a:t>
            </a:r>
            <a:endParaRPr b="1" sz="18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5874" y="4596599"/>
            <a:ext cx="1348126" cy="52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Governor</a:t>
            </a:r>
            <a:r>
              <a:rPr lang="en"/>
              <a:t> Base Card</a:t>
            </a:r>
            <a:endParaRPr/>
          </a:p>
        </p:txBody>
      </p:sp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 b="0" l="-4662" r="-3526" t="0"/>
          <a:stretch/>
        </p:blipFill>
        <p:spPr>
          <a:xfrm>
            <a:off x="5527725" y="1333500"/>
            <a:ext cx="3135675" cy="289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"/>
          <p:cNvSpPr txBox="1"/>
          <p:nvPr/>
        </p:nvSpPr>
        <p:spPr>
          <a:xfrm>
            <a:off x="571500" y="1390650"/>
            <a:ext cx="188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13" name="Google Shape;113;p18"/>
          <p:cNvSpPr/>
          <p:nvPr/>
        </p:nvSpPr>
        <p:spPr>
          <a:xfrm>
            <a:off x="571500" y="13335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30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years </a:t>
            </a:r>
            <a:endParaRPr b="1" sz="3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latin typeface="Source Code Pro"/>
                <a:ea typeface="Source Code Pro"/>
                <a:cs typeface="Source Code Pro"/>
                <a:sym typeface="Source Code Pro"/>
              </a:rPr>
              <a:t>old</a:t>
            </a:r>
            <a:endParaRPr/>
          </a:p>
        </p:txBody>
      </p:sp>
      <p:sp>
        <p:nvSpPr>
          <p:cNvPr id="114" name="Google Shape;114;p18"/>
          <p:cNvSpPr txBox="1"/>
          <p:nvPr/>
        </p:nvSpPr>
        <p:spPr>
          <a:xfrm>
            <a:off x="2978150" y="1347900"/>
            <a:ext cx="1886100" cy="14160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Source Code Pro"/>
                <a:ea typeface="Source Code Pro"/>
                <a:cs typeface="Source Code Pro"/>
                <a:sym typeface="Source Code Pro"/>
              </a:rPr>
              <a:t>Live in the State for at least 7 years</a:t>
            </a:r>
            <a:endParaRPr b="1" sz="20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115" name="Google Shape;11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5874" y="4596599"/>
            <a:ext cx="1348126" cy="52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 Government </a:t>
            </a:r>
            <a:r>
              <a:rPr lang="en"/>
              <a:t>Base Card</a:t>
            </a:r>
            <a:endParaRPr/>
          </a:p>
        </p:txBody>
      </p:sp>
      <p:pic>
        <p:nvPicPr>
          <p:cNvPr id="121" name="Google Shape;121;p19"/>
          <p:cNvPicPr preferRelativeResize="0"/>
          <p:nvPr/>
        </p:nvPicPr>
        <p:blipFill rotWithShape="1">
          <a:blip r:embed="rId3">
            <a:alphaModFix/>
          </a:blip>
          <a:srcRect b="0" l="-6802" r="-6950" t="0"/>
          <a:stretch/>
        </p:blipFill>
        <p:spPr>
          <a:xfrm>
            <a:off x="5465750" y="1333500"/>
            <a:ext cx="3296800" cy="289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9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9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228600" rtl="0" algn="l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b="1" lang="en" sz="1350">
                <a:latin typeface="Source Code Pro"/>
                <a:ea typeface="Source Code Pro"/>
                <a:cs typeface="Source Code Pro"/>
                <a:sym typeface="Source Code Pro"/>
              </a:rPr>
              <a:t>Florida elector (eligible to vote in Florida including at least age 18)</a:t>
            </a:r>
            <a:endParaRPr/>
          </a:p>
        </p:txBody>
      </p:sp>
      <p:sp>
        <p:nvSpPr>
          <p:cNvPr id="124" name="Google Shape;124;p19"/>
          <p:cNvSpPr txBox="1"/>
          <p:nvPr/>
        </p:nvSpPr>
        <p:spPr>
          <a:xfrm>
            <a:off x="571500" y="1390650"/>
            <a:ext cx="188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571500" y="1333500"/>
            <a:ext cx="1886100" cy="15873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2286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350">
                <a:latin typeface="Source Code Pro"/>
                <a:ea typeface="Source Code Pro"/>
                <a:cs typeface="Source Code Pro"/>
                <a:sym typeface="Source Code Pro"/>
              </a:rPr>
              <a:t>Requirements to hold offices are outlined in county and city charters </a:t>
            </a:r>
            <a:endParaRPr b="1" sz="22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5874" y="4596599"/>
            <a:ext cx="1348126" cy="52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