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58eb9e504a_2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58eb9e504a_2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58eb9e504a_3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158eb9e504a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3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>
            <a:off x="454200" y="308250"/>
            <a:ext cx="8235600" cy="4966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450850" lvl="0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imes New Roman"/>
              <a:buChar char="●"/>
            </a:pPr>
            <a:r>
              <a:rPr lang="en" sz="35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is the definition of a law? </a:t>
            </a:r>
            <a:endParaRPr sz="35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50850" lvl="0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imes New Roman"/>
              <a:buChar char="●"/>
            </a:pPr>
            <a:r>
              <a:rPr lang="en" sz="35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How do laws differ from rules? </a:t>
            </a:r>
            <a:endParaRPr sz="35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50850" lvl="0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imes New Roman"/>
              <a:buChar char="●"/>
            </a:pPr>
            <a:r>
              <a:rPr lang="en" sz="35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Who makes laws?</a:t>
            </a:r>
            <a:endParaRPr sz="35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50850" lvl="0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imes New Roman"/>
              <a:buChar char="●"/>
            </a:pPr>
            <a:r>
              <a:rPr lang="en" sz="35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Who makes rules? </a:t>
            </a:r>
            <a:endParaRPr sz="35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50850" lvl="0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imes New Roman"/>
              <a:buChar char="●"/>
            </a:pPr>
            <a:r>
              <a:rPr lang="en" sz="35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Where do laws and rules apply? </a:t>
            </a:r>
            <a:endParaRPr sz="35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50850" lvl="0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imes New Roman"/>
              <a:buChar char="●"/>
            </a:pPr>
            <a:r>
              <a:rPr lang="en" sz="35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are some laws you have encountered today?</a:t>
            </a:r>
            <a:endParaRPr sz="35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450850" lvl="0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Times New Roman"/>
              <a:buChar char="●"/>
            </a:pPr>
            <a:r>
              <a:rPr lang="en" sz="35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Why do we have laws?</a:t>
            </a:r>
            <a:endParaRPr sz="35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1075" y="4534925"/>
            <a:ext cx="1332500" cy="52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3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454200" y="308250"/>
            <a:ext cx="8235600" cy="4966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5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4"/>
          <p:cNvSpPr/>
          <p:nvPr/>
        </p:nvSpPr>
        <p:spPr>
          <a:xfrm>
            <a:off x="476250" y="2115665"/>
            <a:ext cx="8191672" cy="912512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chemeClr val="lt2"/>
                </a:solidFill>
                <a:latin typeface="Arial"/>
              </a:rPr>
              <a:t>RULE OF LAW</a:t>
            </a:r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03275" y="4476050"/>
            <a:ext cx="1332500" cy="52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3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454200" y="308250"/>
            <a:ext cx="8235600" cy="4966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5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5"/>
          <p:cNvSpPr/>
          <p:nvPr/>
        </p:nvSpPr>
        <p:spPr>
          <a:xfrm>
            <a:off x="476238" y="720415"/>
            <a:ext cx="8191672" cy="912512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chemeClr val="lt2"/>
                </a:solidFill>
                <a:latin typeface="Arial"/>
              </a:rPr>
              <a:t>RULE OF LAW</a:t>
            </a:r>
          </a:p>
        </p:txBody>
      </p:sp>
      <p:sp>
        <p:nvSpPr>
          <p:cNvPr id="69" name="Google Shape;69;p15"/>
          <p:cNvSpPr/>
          <p:nvPr/>
        </p:nvSpPr>
        <p:spPr>
          <a:xfrm>
            <a:off x="476275" y="3672759"/>
            <a:ext cx="8191612" cy="848949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chemeClr val="lt2"/>
                </a:solidFill>
                <a:latin typeface="Arial"/>
              </a:rPr>
              <a:t>DUE PROCESS</a:t>
            </a:r>
          </a:p>
        </p:txBody>
      </p:sp>
      <p:sp>
        <p:nvSpPr>
          <p:cNvPr id="70" name="Google Shape;70;p15"/>
          <p:cNvSpPr/>
          <p:nvPr/>
        </p:nvSpPr>
        <p:spPr>
          <a:xfrm>
            <a:off x="3334700" y="1809150"/>
            <a:ext cx="816000" cy="15252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5"/>
          <p:cNvSpPr/>
          <p:nvPr/>
        </p:nvSpPr>
        <p:spPr>
          <a:xfrm>
            <a:off x="4572000" y="1890225"/>
            <a:ext cx="816000" cy="15252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2" name="Google Shape;7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93800" y="4690375"/>
            <a:ext cx="1159800" cy="453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