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158eb9e504a_2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158eb9e504a_2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158eb9e504a_3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158eb9e504a_3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3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title"/>
          </p:nvPr>
        </p:nvSpPr>
        <p:spPr>
          <a:xfrm>
            <a:off x="454200" y="308250"/>
            <a:ext cx="8235600" cy="4966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450850" lvl="0" marL="91440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500"/>
              <a:buFont typeface="Times New Roman"/>
              <a:buChar char="●"/>
            </a:pPr>
            <a:r>
              <a:rPr lang="en" sz="35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What is the definition of a law? </a:t>
            </a:r>
            <a:endParaRPr sz="35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450850" lvl="0" marL="91440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500"/>
              <a:buFont typeface="Times New Roman"/>
              <a:buChar char="●"/>
            </a:pPr>
            <a:r>
              <a:rPr lang="en" sz="35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How do laws differ from rules? </a:t>
            </a:r>
            <a:endParaRPr sz="35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450850" lvl="0" marL="91440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500"/>
              <a:buFont typeface="Times New Roman"/>
              <a:buChar char="●"/>
            </a:pPr>
            <a:r>
              <a:rPr lang="en" sz="35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Who makes laws?</a:t>
            </a:r>
            <a:endParaRPr sz="35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450850" lvl="0" marL="91440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500"/>
              <a:buFont typeface="Times New Roman"/>
              <a:buChar char="●"/>
            </a:pPr>
            <a:r>
              <a:rPr lang="en" sz="35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Who makes rules? </a:t>
            </a:r>
            <a:endParaRPr sz="35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450850" lvl="0" marL="91440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500"/>
              <a:buFont typeface="Times New Roman"/>
              <a:buChar char="●"/>
            </a:pPr>
            <a:r>
              <a:rPr lang="en" sz="35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Where do laws and rules apply? </a:t>
            </a:r>
            <a:endParaRPr sz="35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450850" lvl="0" marL="91440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500"/>
              <a:buFont typeface="Times New Roman"/>
              <a:buChar char="●"/>
            </a:pPr>
            <a:r>
              <a:rPr lang="en" sz="35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What are some laws you have encountered today?</a:t>
            </a:r>
            <a:endParaRPr sz="35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-450850" lvl="0" marL="91440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500"/>
              <a:buFont typeface="Times New Roman"/>
              <a:buChar char="●"/>
            </a:pPr>
            <a:r>
              <a:rPr lang="en" sz="3500">
                <a:solidFill>
                  <a:schemeClr val="lt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Why do we have laws?</a:t>
            </a:r>
            <a:endParaRPr sz="35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55" name="Google Shape;55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7621075" y="4534925"/>
            <a:ext cx="1332500" cy="520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3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454200" y="308250"/>
            <a:ext cx="8235600" cy="4966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5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1" name="Google Shape;61;p14"/>
          <p:cNvSpPr/>
          <p:nvPr/>
        </p:nvSpPr>
        <p:spPr>
          <a:xfrm>
            <a:off x="476250" y="2115665"/>
            <a:ext cx="8191672" cy="912512"/>
          </a:xfrm>
          <a:prstGeom prst="rect">
            <a:avLst/>
          </a:prstGeom>
        </p:spPr>
        <p:txBody>
          <a:bodyPr>
            <a:prstTxWarp prst="textPlain"/>
          </a:bodyPr>
          <a:lstStyle/>
          <a:p>
            <a:pPr lvl="0" algn="ctr"/>
            <a:r>
              <a:rPr b="0" i="0"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  <a:solidFill>
                  <a:schemeClr val="lt2"/>
                </a:solidFill>
                <a:latin typeface="Arial"/>
              </a:rPr>
              <a:t>RULE OF LAW</a:t>
            </a:r>
          </a:p>
        </p:txBody>
      </p:sp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7503275" y="4476050"/>
            <a:ext cx="1332500" cy="5206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accent3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/>
          <p:nvPr>
            <p:ph type="title"/>
          </p:nvPr>
        </p:nvSpPr>
        <p:spPr>
          <a:xfrm>
            <a:off x="454200" y="308250"/>
            <a:ext cx="8235600" cy="4966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3500">
              <a:solidFill>
                <a:schemeClr val="lt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15"/>
          <p:cNvSpPr/>
          <p:nvPr/>
        </p:nvSpPr>
        <p:spPr>
          <a:xfrm>
            <a:off x="476238" y="720415"/>
            <a:ext cx="8191672" cy="912512"/>
          </a:xfrm>
          <a:prstGeom prst="rect">
            <a:avLst/>
          </a:prstGeom>
        </p:spPr>
        <p:txBody>
          <a:bodyPr>
            <a:prstTxWarp prst="textPlain"/>
          </a:bodyPr>
          <a:lstStyle/>
          <a:p>
            <a:pPr lvl="0" algn="ctr"/>
            <a:r>
              <a:rPr b="0" i="0"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  <a:solidFill>
                  <a:schemeClr val="lt2"/>
                </a:solidFill>
                <a:latin typeface="Arial"/>
              </a:rPr>
              <a:t>RULE OF LAW</a:t>
            </a:r>
          </a:p>
        </p:txBody>
      </p:sp>
      <p:sp>
        <p:nvSpPr>
          <p:cNvPr id="69" name="Google Shape;69;p15"/>
          <p:cNvSpPr/>
          <p:nvPr/>
        </p:nvSpPr>
        <p:spPr>
          <a:xfrm>
            <a:off x="476275" y="3672759"/>
            <a:ext cx="8191612" cy="848949"/>
          </a:xfrm>
          <a:prstGeom prst="rect">
            <a:avLst/>
          </a:prstGeom>
        </p:spPr>
        <p:txBody>
          <a:bodyPr>
            <a:prstTxWarp prst="textPlain"/>
          </a:bodyPr>
          <a:lstStyle/>
          <a:p>
            <a:pPr lvl="0" algn="ctr"/>
            <a:r>
              <a:rPr b="0" i="0">
                <a:ln cap="flat" cmpd="sng" w="9525">
                  <a:solidFill>
                    <a:schemeClr val="dk2"/>
                  </a:solidFill>
                  <a:prstDash val="solid"/>
                  <a:round/>
                  <a:headEnd len="sm" w="sm" type="none"/>
                  <a:tailEnd len="sm" w="sm" type="none"/>
                </a:ln>
                <a:solidFill>
                  <a:schemeClr val="lt2"/>
                </a:solidFill>
                <a:latin typeface="Arial"/>
              </a:rPr>
              <a:t>DUE PROCESS</a:t>
            </a:r>
          </a:p>
        </p:txBody>
      </p:sp>
      <p:sp>
        <p:nvSpPr>
          <p:cNvPr id="70" name="Google Shape;70;p15"/>
          <p:cNvSpPr/>
          <p:nvPr/>
        </p:nvSpPr>
        <p:spPr>
          <a:xfrm>
            <a:off x="3334700" y="1809150"/>
            <a:ext cx="816000" cy="1525200"/>
          </a:xfrm>
          <a:prstGeom prst="up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5"/>
          <p:cNvSpPr/>
          <p:nvPr/>
        </p:nvSpPr>
        <p:spPr>
          <a:xfrm>
            <a:off x="4572000" y="1890225"/>
            <a:ext cx="816000" cy="1525200"/>
          </a:xfrm>
          <a:prstGeom prst="down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72" name="Google Shape;72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7793800" y="4690375"/>
            <a:ext cx="1159800" cy="45312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