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c01f9bf4c7c7729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c01f9bf4c7c7729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54ef3ecf46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54ef3ecf46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hyperlink" Target="https://creativecommons.org/licenses/by-sa/3.0/deed.en" TargetMode="External"/><Relationship Id="rId10" Type="http://schemas.openxmlformats.org/officeDocument/2006/relationships/hyperlink" Target="https://commons.wikimedia.org/wiki/File:Florida_topographic_map-en.svg" TargetMode="External"/><Relationship Id="rId13" Type="http://schemas.openxmlformats.org/officeDocument/2006/relationships/hyperlink" Target="https://img.freepik.com/free-vector/illustration-business-people_53876-25454.jpg?w=1800&amp;t=st=1686845586~exp=1686846186~hmac=b3515d34c15580e549497f32a0769e70095365485ca33fdd2f2844e34a3cde40" TargetMode="External"/><Relationship Id="rId12" Type="http://schemas.openxmlformats.org/officeDocument/2006/relationships/hyperlink" Target="http://tile.loc.gov/storage-services/service/rbc/rbpe/rbpe24/rbpe242/24203100/001dr.jpg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commons.wikimedia.org/wiki/File:White_House_DC.JPG" TargetMode="External"/><Relationship Id="rId4" Type="http://schemas.openxmlformats.org/officeDocument/2006/relationships/hyperlink" Target="https://creativecommons.org/licenses/by-sa/3.0/deed.en" TargetMode="External"/><Relationship Id="rId9" Type="http://schemas.openxmlformats.org/officeDocument/2006/relationships/hyperlink" Target="https://www.archives.gov/founding-docs/downloads" TargetMode="External"/><Relationship Id="rId15" Type="http://schemas.openxmlformats.org/officeDocument/2006/relationships/hyperlink" Target="https://commons.wikimedia.org/wiki/File:Flag_of_the_United_States.svg" TargetMode="External"/><Relationship Id="rId14" Type="http://schemas.openxmlformats.org/officeDocument/2006/relationships/hyperlink" Target="https://www.freepikcompany.com/legal?_gl=1*8cexiu*fp_ga*NjI4NDc0NTUyLjE2ODIwMTA0NjU.*fp_ga_QWX66025LC*MTY4Njg0NTU3Ny4yNC4xLjE2ODY4NDYzMzUuNDguMC4w*_ga*NjI4NDc0NTUyLjE2ODIwMTA0NjU.*_ga_18B6QPTJPC*MTY4Njg0NTU3Ny4yNC4xLjE2ODY4NDYzMzUuNDguMC4w#nav-freepik-license" TargetMode="External"/><Relationship Id="rId16" Type="http://schemas.openxmlformats.org/officeDocument/2006/relationships/image" Target="../media/image1.png"/><Relationship Id="rId5" Type="http://schemas.openxmlformats.org/officeDocument/2006/relationships/hyperlink" Target="https://commons.wikimedia.org/wiki/File:The_U.S._Capitol_Building,_Washington,_D.C.jpg" TargetMode="External"/><Relationship Id="rId6" Type="http://schemas.openxmlformats.org/officeDocument/2006/relationships/hyperlink" Target="https://creativecommons.org/licenses/by-sa/4.0/deed.en" TargetMode="External"/><Relationship Id="rId7" Type="http://schemas.openxmlformats.org/officeDocument/2006/relationships/hyperlink" Target="https://commons.wikimedia.org/wiki/File:SCOTUSbuilding_1st_Street_SE.JPG" TargetMode="External"/><Relationship Id="rId8" Type="http://schemas.openxmlformats.org/officeDocument/2006/relationships/hyperlink" Target="https://creativecommons.org/licenses/by-sa/3.0/deed.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Interactive Foundation</a:t>
            </a: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78525" y="4492100"/>
            <a:ext cx="1143000" cy="43815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1356825" y="2935175"/>
            <a:ext cx="66597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*Please put presentation in Slideshow or Presentation mode for the activity*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52775" y="3480000"/>
            <a:ext cx="1528914" cy="1486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2" name="Google Shape;6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03913" y="1153552"/>
            <a:ext cx="2012764" cy="15095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19375" y="1153550"/>
            <a:ext cx="2371953" cy="150955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6425" y="1137328"/>
            <a:ext cx="1880348" cy="1509547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5" name="Google Shape;65;p14"/>
          <p:cNvPicPr preferRelativeResize="0"/>
          <p:nvPr/>
        </p:nvPicPr>
        <p:blipFill rotWithShape="1">
          <a:blip r:embed="rId8">
            <a:alphaModFix/>
          </a:blip>
          <a:srcRect b="41572" l="39198" r="3409" t="22680"/>
          <a:stretch/>
        </p:blipFill>
        <p:spPr>
          <a:xfrm>
            <a:off x="409200" y="4098350"/>
            <a:ext cx="4050225" cy="9344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6" name="Google Shape;66;p14"/>
          <p:cNvSpPr txBox="1"/>
          <p:nvPr/>
        </p:nvSpPr>
        <p:spPr>
          <a:xfrm>
            <a:off x="409200" y="4659900"/>
            <a:ext cx="4050300" cy="3729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FFFFFF"/>
                </a:solidFill>
              </a:rPr>
              <a:t>“We the People”</a:t>
            </a:r>
            <a:endParaRPr b="1" sz="2500">
              <a:solidFill>
                <a:srgbClr val="FFFFFF"/>
              </a:solidFill>
            </a:endParaRPr>
          </a:p>
        </p:txBody>
      </p:sp>
      <p:sp>
        <p:nvSpPr>
          <p:cNvPr id="67" name="Google Shape;67;p14"/>
          <p:cNvSpPr/>
          <p:nvPr/>
        </p:nvSpPr>
        <p:spPr>
          <a:xfrm>
            <a:off x="3724199" y="693750"/>
            <a:ext cx="327900" cy="381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2.</a:t>
            </a:r>
            <a:endParaRPr b="1" sz="1000"/>
          </a:p>
        </p:txBody>
      </p:sp>
      <p:sp>
        <p:nvSpPr>
          <p:cNvPr id="68" name="Google Shape;68;p14"/>
          <p:cNvSpPr/>
          <p:nvPr/>
        </p:nvSpPr>
        <p:spPr>
          <a:xfrm>
            <a:off x="6090400" y="711150"/>
            <a:ext cx="327900" cy="346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3. </a:t>
            </a:r>
            <a:endParaRPr b="1" sz="1000"/>
          </a:p>
        </p:txBody>
      </p:sp>
      <p:sp>
        <p:nvSpPr>
          <p:cNvPr id="69" name="Google Shape;69;p14"/>
          <p:cNvSpPr/>
          <p:nvPr/>
        </p:nvSpPr>
        <p:spPr>
          <a:xfrm>
            <a:off x="5313975" y="3480000"/>
            <a:ext cx="327900" cy="346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4. </a:t>
            </a:r>
            <a:endParaRPr b="1" sz="1000"/>
          </a:p>
        </p:txBody>
      </p:sp>
      <p:sp>
        <p:nvSpPr>
          <p:cNvPr id="70" name="Google Shape;70;p14"/>
          <p:cNvSpPr/>
          <p:nvPr/>
        </p:nvSpPr>
        <p:spPr>
          <a:xfrm>
            <a:off x="219075" y="3615125"/>
            <a:ext cx="327900" cy="346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5.</a:t>
            </a:r>
            <a:endParaRPr b="1" sz="1000"/>
          </a:p>
        </p:txBody>
      </p:sp>
      <p:sp>
        <p:nvSpPr>
          <p:cNvPr id="71" name="Google Shape;71;p14"/>
          <p:cNvSpPr/>
          <p:nvPr/>
        </p:nvSpPr>
        <p:spPr>
          <a:xfrm>
            <a:off x="1358000" y="685800"/>
            <a:ext cx="327900" cy="397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1.</a:t>
            </a:r>
            <a:endParaRPr b="1" sz="1000"/>
          </a:p>
        </p:txBody>
      </p:sp>
      <p:sp>
        <p:nvSpPr>
          <p:cNvPr id="72" name="Google Shape;72;p14"/>
          <p:cNvSpPr/>
          <p:nvPr/>
        </p:nvSpPr>
        <p:spPr>
          <a:xfrm>
            <a:off x="1358000" y="1137325"/>
            <a:ext cx="1695600" cy="1542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G</a:t>
            </a:r>
            <a:r>
              <a:rPr lang="en" sz="1000"/>
              <a:t>ives each branch the power to question or argue the decision made by another branch. This ensures multiple voices and perspectives are heard when making decisions.</a:t>
            </a:r>
            <a:endParaRPr sz="1000"/>
          </a:p>
        </p:txBody>
      </p:sp>
      <p:sp>
        <p:nvSpPr>
          <p:cNvPr id="73" name="Google Shape;73;p14"/>
          <p:cNvSpPr/>
          <p:nvPr/>
        </p:nvSpPr>
        <p:spPr>
          <a:xfrm>
            <a:off x="3724200" y="1137325"/>
            <a:ext cx="1695600" cy="1542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S</a:t>
            </a:r>
            <a:r>
              <a:rPr lang="en" sz="1000"/>
              <a:t>tates that everyone is required to follow the same laws, including those in power. This makes sure all citizens are held accountable.</a:t>
            </a:r>
            <a:endParaRPr sz="1000"/>
          </a:p>
        </p:txBody>
      </p:sp>
      <p:sp>
        <p:nvSpPr>
          <p:cNvPr id="74" name="Google Shape;74;p14"/>
          <p:cNvSpPr/>
          <p:nvPr/>
        </p:nvSpPr>
        <p:spPr>
          <a:xfrm>
            <a:off x="6090400" y="1137325"/>
            <a:ext cx="1695600" cy="1542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A</a:t>
            </a:r>
            <a:r>
              <a:rPr lang="en" sz="1000"/>
              <a:t>ssigns each branch specific powers, functions, and structures. This ensures no branch becomes too powerful.</a:t>
            </a:r>
            <a:endParaRPr sz="1000"/>
          </a:p>
        </p:txBody>
      </p:sp>
      <p:sp>
        <p:nvSpPr>
          <p:cNvPr id="75" name="Google Shape;75;p14"/>
          <p:cNvSpPr/>
          <p:nvPr/>
        </p:nvSpPr>
        <p:spPr>
          <a:xfrm>
            <a:off x="4819650" y="3905250"/>
            <a:ext cx="2190000" cy="1162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D</a:t>
            </a:r>
            <a:r>
              <a:rPr lang="en" sz="1000"/>
              <a:t>ivides power between the national and state governments. This system reserves all powers not outlined in the U.S. Constitution for the states.</a:t>
            </a:r>
            <a:endParaRPr sz="1000"/>
          </a:p>
        </p:txBody>
      </p:sp>
      <p:sp>
        <p:nvSpPr>
          <p:cNvPr id="76" name="Google Shape;76;p14"/>
          <p:cNvSpPr/>
          <p:nvPr/>
        </p:nvSpPr>
        <p:spPr>
          <a:xfrm>
            <a:off x="1466925" y="3212874"/>
            <a:ext cx="2992500" cy="825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S</a:t>
            </a:r>
            <a:r>
              <a:rPr lang="en" sz="1000"/>
              <a:t>tates that government is based on the “consent of the people.” Citizens have a voice in deciding who is elected into office to represent their interests.</a:t>
            </a:r>
            <a:endParaRPr sz="1000"/>
          </a:p>
        </p:txBody>
      </p:sp>
      <p:sp>
        <p:nvSpPr>
          <p:cNvPr id="77" name="Google Shape;77;p14"/>
          <p:cNvSpPr txBox="1"/>
          <p:nvPr/>
        </p:nvSpPr>
        <p:spPr>
          <a:xfrm>
            <a:off x="1685900" y="715050"/>
            <a:ext cx="1609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2200CC"/>
                </a:solidFill>
              </a:rPr>
              <a:t>Checks and balances</a:t>
            </a:r>
            <a:endParaRPr b="1" sz="1000">
              <a:solidFill>
                <a:srgbClr val="2200CC"/>
              </a:solidFill>
            </a:endParaRPr>
          </a:p>
        </p:txBody>
      </p:sp>
      <p:sp>
        <p:nvSpPr>
          <p:cNvPr id="78" name="Google Shape;78;p14"/>
          <p:cNvSpPr txBox="1"/>
          <p:nvPr/>
        </p:nvSpPr>
        <p:spPr>
          <a:xfrm>
            <a:off x="4105250" y="715050"/>
            <a:ext cx="1609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2200CC"/>
                </a:solidFill>
              </a:rPr>
              <a:t>Rule of law</a:t>
            </a:r>
            <a:endParaRPr b="1" sz="1000">
              <a:solidFill>
                <a:srgbClr val="2200CC"/>
              </a:solidFill>
            </a:endParaRPr>
          </a:p>
        </p:txBody>
      </p:sp>
      <p:sp>
        <p:nvSpPr>
          <p:cNvPr id="79" name="Google Shape;79;p14"/>
          <p:cNvSpPr txBox="1"/>
          <p:nvPr/>
        </p:nvSpPr>
        <p:spPr>
          <a:xfrm>
            <a:off x="6467450" y="715050"/>
            <a:ext cx="1609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2200CC"/>
                </a:solidFill>
              </a:rPr>
              <a:t>Separation of powers</a:t>
            </a:r>
            <a:endParaRPr b="1" sz="1000">
              <a:solidFill>
                <a:srgbClr val="2200CC"/>
              </a:solidFill>
            </a:endParaRPr>
          </a:p>
        </p:txBody>
      </p:sp>
      <p:sp>
        <p:nvSpPr>
          <p:cNvPr id="80" name="Google Shape;80;p14"/>
          <p:cNvSpPr txBox="1"/>
          <p:nvPr/>
        </p:nvSpPr>
        <p:spPr>
          <a:xfrm>
            <a:off x="5714750" y="3483900"/>
            <a:ext cx="889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2200CC"/>
                </a:solidFill>
              </a:rPr>
              <a:t>Federalism</a:t>
            </a:r>
            <a:endParaRPr b="1" sz="1000">
              <a:solidFill>
                <a:srgbClr val="2200CC"/>
              </a:solidFill>
            </a:endParaRPr>
          </a:p>
        </p:txBody>
      </p:sp>
      <p:sp>
        <p:nvSpPr>
          <p:cNvPr id="81" name="Google Shape;81;p14"/>
          <p:cNvSpPr txBox="1"/>
          <p:nvPr/>
        </p:nvSpPr>
        <p:spPr>
          <a:xfrm>
            <a:off x="546975" y="3494625"/>
            <a:ext cx="1076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2200CC"/>
                </a:solidFill>
              </a:rPr>
              <a:t>Popular sovereignty</a:t>
            </a:r>
            <a:endParaRPr b="1" sz="1000">
              <a:solidFill>
                <a:srgbClr val="2200CC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</a:t>
            </a:r>
            <a:endParaRPr/>
          </a:p>
        </p:txBody>
      </p:sp>
      <p:sp>
        <p:nvSpPr>
          <p:cNvPr id="87" name="Google Shape;8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White House DC</a:t>
            </a:r>
            <a:r>
              <a:rPr lang="en" sz="1200">
                <a:solidFill>
                  <a:schemeClr val="accent2"/>
                </a:solidFill>
              </a:rPr>
              <a:t>” is licensed under 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The U.S. Capitol Building, Washington D.C</a:t>
            </a:r>
            <a:r>
              <a:rPr lang="en" sz="1200">
                <a:solidFill>
                  <a:schemeClr val="accent2"/>
                </a:solidFill>
              </a:rPr>
              <a:t>” is licensed under 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4.0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SCOTUSbuilding 1st Street SE</a:t>
            </a:r>
            <a:r>
              <a:rPr lang="en" sz="1200">
                <a:solidFill>
                  <a:schemeClr val="accent2"/>
                </a:solidFill>
              </a:rPr>
              <a:t>”  is licensed under 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Constitution Page 1</a:t>
            </a:r>
            <a:r>
              <a:rPr lang="en" sz="1200">
                <a:solidFill>
                  <a:schemeClr val="accent2"/>
                </a:solidFill>
              </a:rPr>
              <a:t>” by National Archives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Florida topographic map</a:t>
            </a:r>
            <a:r>
              <a:rPr lang="en" sz="1200">
                <a:solidFill>
                  <a:schemeClr val="accent2"/>
                </a:solidFill>
              </a:rPr>
              <a:t>” by Eric Gaba is licensed under 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Bill of Rights</a:t>
            </a:r>
            <a:r>
              <a:rPr lang="en" sz="1200">
                <a:solidFill>
                  <a:schemeClr val="dk1"/>
                </a:solidFill>
              </a:rPr>
              <a:t>” from The Library of Congress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 vector illustration of business people</a:t>
            </a:r>
            <a:r>
              <a:rPr lang="en" sz="1200">
                <a:solidFill>
                  <a:schemeClr val="dk1"/>
                </a:solidFill>
              </a:rPr>
              <a:t>” by rawpixel.com is licensed under the </a:t>
            </a:r>
            <a:r>
              <a:rPr lang="en" sz="1200" u="sng">
                <a:solidFill>
                  <a:srgbClr val="2200CC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 license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Flag of the United States</a:t>
            </a:r>
            <a:r>
              <a:rPr lang="en" sz="1200">
                <a:solidFill>
                  <a:schemeClr val="accent2"/>
                </a:solidFill>
              </a:rPr>
              <a:t>” </a:t>
            </a:r>
            <a:r>
              <a:rPr lang="en" sz="1200">
                <a:solidFill>
                  <a:srgbClr val="30272E"/>
                </a:solidFill>
              </a:rPr>
              <a:t>is under the Public Domain</a:t>
            </a:r>
            <a:endParaRPr sz="1200">
              <a:solidFill>
                <a:srgbClr val="2200CC"/>
              </a:solidFill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accen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8" name="Google Shape;88;p15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7778525" y="4492100"/>
            <a:ext cx="1143000" cy="438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