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12" Type="http://schemas.openxmlformats.org/officeDocument/2006/relationships/slide" Target="slides/slide7.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54791b4a6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54791b4a6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Federalism:</a:t>
            </a:r>
            <a:endParaRPr/>
          </a:p>
          <a:p>
            <a:pPr indent="0" lvl="0" marL="0" rtl="0" algn="l">
              <a:spcBef>
                <a:spcPts val="0"/>
              </a:spcBef>
              <a:spcAft>
                <a:spcPts val="0"/>
              </a:spcAft>
              <a:buNone/>
            </a:pPr>
            <a:r>
              <a:rPr lang="en"/>
              <a:t>The national government has most of the power related to the military, but the governor of each state can call upon the national guard in times of emergency. Natural disasters are a great example of national government working with state government (i.e. states make evacuation decisions, states can call in National Guard, FEMA (federal) money can be given to states to help, etc.)</a:t>
            </a:r>
            <a:endParaRPr/>
          </a:p>
          <a:p>
            <a:pPr indent="0" lvl="0" marL="0" rtl="0" algn="l">
              <a:spcBef>
                <a:spcPts val="0"/>
              </a:spcBef>
              <a:spcAft>
                <a:spcPts val="0"/>
              </a:spcAft>
              <a:buNone/>
            </a:pPr>
            <a:r>
              <a:rPr lang="en"/>
              <a:t>Federalism is outlined in Article IV of the Constitution and supported by the 10th Amendment.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protects the citizens because it ensures a balance between state and national government. It gives states freedom to address their individual needs while still </a:t>
            </a:r>
            <a:r>
              <a:rPr lang="en"/>
              <a:t>remaining</a:t>
            </a:r>
            <a:r>
              <a:rPr lang="en"/>
              <a:t> in line with the national laws/government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54791b4a6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54791b4a6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Rule of Law:</a:t>
            </a:r>
            <a:endParaRPr/>
          </a:p>
          <a:p>
            <a:pPr indent="0" lvl="0" marL="0" rtl="0" algn="l">
              <a:spcBef>
                <a:spcPts val="0"/>
              </a:spcBef>
              <a:spcAft>
                <a:spcPts val="0"/>
              </a:spcAft>
              <a:buNone/>
            </a:pPr>
            <a:r>
              <a:rPr lang="en"/>
              <a:t>No one, no matter their position, is above the law. We all must abide the same rules/laws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protects the citizens </a:t>
            </a:r>
            <a:r>
              <a:rPr lang="en"/>
              <a:t>because</a:t>
            </a:r>
            <a:r>
              <a:rPr lang="en"/>
              <a:t> it ensures that all people are held to the same standard- no one is above the law and people in power cannot abuse that power</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4791b4a6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54791b4a6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Separation of Power:</a:t>
            </a:r>
            <a:endParaRPr/>
          </a:p>
          <a:p>
            <a:pPr indent="0" lvl="0" marL="0" rtl="0" algn="l">
              <a:spcBef>
                <a:spcPts val="0"/>
              </a:spcBef>
              <a:spcAft>
                <a:spcPts val="0"/>
              </a:spcAft>
              <a:buNone/>
            </a:pPr>
            <a:r>
              <a:rPr lang="en"/>
              <a:t>Power is separated among three distinct branches with different roles and responsibilities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protects the citizens because it ensures that one branch does not have all the power. We elect representatives into two of the branches to show our “consent of the governed”.</a:t>
            </a:r>
            <a:br>
              <a:rPr lang="en"/>
            </a:b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54791b4a6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54791b4a6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Checks and Balances:</a:t>
            </a:r>
            <a:endParaRPr/>
          </a:p>
          <a:p>
            <a:pPr indent="0" lvl="0" marL="0" rtl="0" algn="l">
              <a:spcBef>
                <a:spcPts val="0"/>
              </a:spcBef>
              <a:spcAft>
                <a:spcPts val="0"/>
              </a:spcAft>
              <a:buNone/>
            </a:pPr>
            <a:r>
              <a:rPr lang="en"/>
              <a:t>All three branches share an equitable balance of powers. No one branch is more powerful than the other.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protects the citizens because it allows all branches to have equitable powers- no one branch gets to make a decision without being checked/balanced by another.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e443875be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e443875b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Popular sovereignty:</a:t>
            </a:r>
            <a:endParaRPr/>
          </a:p>
          <a:p>
            <a:pPr indent="0" lvl="0" marL="0" rtl="0" algn="l">
              <a:spcBef>
                <a:spcPts val="0"/>
              </a:spcBef>
              <a:spcAft>
                <a:spcPts val="0"/>
              </a:spcAft>
              <a:buNone/>
            </a:pPr>
            <a:r>
              <a:rPr lang="en"/>
              <a:t>The people give the power to the government, and these Maryland counties are extending this right to more people.</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558ea1c425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558ea1c425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jpg"/><Relationship Id="rId4" Type="http://schemas.openxmlformats.org/officeDocument/2006/relationships/image" Target="../media/image6.jpg"/><Relationship Id="rId5"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jpg"/><Relationship Id="rId4" Type="http://schemas.openxmlformats.org/officeDocument/2006/relationships/image" Target="../media/image6.jpg"/><Relationship Id="rId5"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www.clker.com/cliparts/3/8/7/b/1516328012827304416voter-registration-clipart.med.png" TargetMode="External"/><Relationship Id="rId4" Type="http://schemas.openxmlformats.org/officeDocument/2006/relationships/hyperlink" Target="https://upload.wikimedia.org/wikipedia/commons/thumb/7/7a/Army_National_Guard_logo.svg/1200px-Army_National_Guard_logo.svg.png?20190522150346" TargetMode="External"/><Relationship Id="rId11" Type="http://schemas.openxmlformats.org/officeDocument/2006/relationships/hyperlink" Target="https://creativecommons.org/licenses/by/3.0/" TargetMode="External"/><Relationship Id="rId10" Type="http://schemas.openxmlformats.org/officeDocument/2006/relationships/hyperlink" Target="https://pics.freeicons.io/uploads/icons/png/16642644701540207008-512.png" TargetMode="External"/><Relationship Id="rId9" Type="http://schemas.openxmlformats.org/officeDocument/2006/relationships/hyperlink" Target="https://www.freepikcompany.com/legal?_gl=1*14u71pb*fp_ga*NjI4NDc0NTUyLjE2ODIwMTA0NjU.*fp_ga_QWX66025LC*MTY4NDQxMTUzMS4zLjEuMTY4NDQxMTgzNy42MC4wLjA.*_ga*NjI4NDc0NTUyLjE2ODIwMTA0NjU.*_ga_18B6QPTJPC*MTY4NDQxMTUzMi4zLjEuMTY4NDQxMTgzOC41OS4wLjA.#nav-freepik-license" TargetMode="External"/><Relationship Id="rId5" Type="http://schemas.openxmlformats.org/officeDocument/2006/relationships/hyperlink" Target="https://creativecommons.org/licenses/by-sa/4.0/deed.en" TargetMode="External"/><Relationship Id="rId6" Type="http://schemas.openxmlformats.org/officeDocument/2006/relationships/hyperlink" Target="https://upload.wikimedia.org/wikipedia/commons/thumb/6/62/Hurricane_Katrina_shortly_after_landfall_%2820471874261%29.jpg/1600px-Hurricane_Katrina_shortly_after_landfall_%2820471874261%29.jpg?20171013075553" TargetMode="External"/><Relationship Id="rId7" Type="http://schemas.openxmlformats.org/officeDocument/2006/relationships/hyperlink" Target="https://creativecommons.org/licenses/by/2.0/deed.en" TargetMode="External"/><Relationship Id="rId8" Type="http://schemas.openxmlformats.org/officeDocument/2006/relationships/hyperlink" Target="https://img.freepik.com/free-vector/speakers-orators-set-flat-style_1284-47590.jpg?w=1060&amp;t=st=1687857721~exp=1687858321~hmac=1c0842f75ac68cf56e860feaca2d9a0833e12b28a2d2026aa0e6bc4739557426"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Government Scenarios</a:t>
            </a:r>
            <a:endParaRPr/>
          </a:p>
        </p:txBody>
      </p:sp>
      <p:pic>
        <p:nvPicPr>
          <p:cNvPr id="55" name="Google Shape;55;p13"/>
          <p:cNvPicPr preferRelativeResize="0"/>
          <p:nvPr/>
        </p:nvPicPr>
        <p:blipFill>
          <a:blip r:embed="rId3">
            <a:alphaModFix/>
          </a:blip>
          <a:stretch>
            <a:fillRect/>
          </a:stretch>
        </p:blipFill>
        <p:spPr>
          <a:xfrm>
            <a:off x="7778525" y="4492100"/>
            <a:ext cx="1143000" cy="438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a:solidFill>
            <a:srgbClr val="CFE2F3"/>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Scenario 1</a:t>
            </a:r>
            <a:endParaRPr/>
          </a:p>
        </p:txBody>
      </p:sp>
      <p:sp>
        <p:nvSpPr>
          <p:cNvPr id="61" name="Google Shape;61;p14"/>
          <p:cNvSpPr txBox="1"/>
          <p:nvPr>
            <p:ph idx="1" type="body"/>
          </p:nvPr>
        </p:nvSpPr>
        <p:spPr>
          <a:xfrm>
            <a:off x="311700" y="1152475"/>
            <a:ext cx="8520600" cy="983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dk1"/>
                </a:solidFill>
              </a:rPr>
              <a:t>A hurricane causes a lot of damage in a state. The governor of that state has the power to call in the National Guard to help civilians during and after the disaster.</a:t>
            </a:r>
            <a:endParaRPr>
              <a:solidFill>
                <a:schemeClr val="dk1"/>
              </a:solidFill>
            </a:endParaRPr>
          </a:p>
        </p:txBody>
      </p:sp>
      <p:pic>
        <p:nvPicPr>
          <p:cNvPr id="62" name="Google Shape;62;p14"/>
          <p:cNvPicPr preferRelativeResize="0"/>
          <p:nvPr/>
        </p:nvPicPr>
        <p:blipFill>
          <a:blip r:embed="rId3">
            <a:alphaModFix/>
          </a:blip>
          <a:stretch>
            <a:fillRect/>
          </a:stretch>
        </p:blipFill>
        <p:spPr>
          <a:xfrm>
            <a:off x="5350525" y="2519638"/>
            <a:ext cx="2035051" cy="2035051"/>
          </a:xfrm>
          <a:prstGeom prst="rect">
            <a:avLst/>
          </a:prstGeom>
          <a:noFill/>
          <a:ln>
            <a:noFill/>
          </a:ln>
        </p:spPr>
      </p:pic>
      <p:pic>
        <p:nvPicPr>
          <p:cNvPr id="63" name="Google Shape;63;p14"/>
          <p:cNvPicPr preferRelativeResize="0"/>
          <p:nvPr/>
        </p:nvPicPr>
        <p:blipFill>
          <a:blip r:embed="rId4">
            <a:alphaModFix/>
          </a:blip>
          <a:stretch>
            <a:fillRect/>
          </a:stretch>
        </p:blipFill>
        <p:spPr>
          <a:xfrm>
            <a:off x="1160645" y="2519650"/>
            <a:ext cx="3256080" cy="2035050"/>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ph type="title"/>
          </p:nvPr>
        </p:nvSpPr>
        <p:spPr>
          <a:xfrm>
            <a:off x="311700" y="445025"/>
            <a:ext cx="8520600" cy="572700"/>
          </a:xfrm>
          <a:prstGeom prst="rect">
            <a:avLst/>
          </a:prstGeom>
          <a:solidFill>
            <a:srgbClr val="CFE2F3"/>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Scenario 2</a:t>
            </a:r>
            <a:endParaRPr/>
          </a:p>
        </p:txBody>
      </p:sp>
      <p:sp>
        <p:nvSpPr>
          <p:cNvPr id="69" name="Google Shape;69;p15"/>
          <p:cNvSpPr txBox="1"/>
          <p:nvPr>
            <p:ph idx="1" type="body"/>
          </p:nvPr>
        </p:nvSpPr>
        <p:spPr>
          <a:xfrm>
            <a:off x="311700" y="1152475"/>
            <a:ext cx="8520600" cy="994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dk1"/>
                </a:solidFill>
              </a:rPr>
              <a:t>A U.S. Senator breaks the law, but believes that because they are in a position of power they are excused from any/all consequences. </a:t>
            </a:r>
            <a:endParaRPr>
              <a:solidFill>
                <a:schemeClr val="dk1"/>
              </a:solidFill>
            </a:endParaRPr>
          </a:p>
        </p:txBody>
      </p:sp>
      <p:pic>
        <p:nvPicPr>
          <p:cNvPr id="70" name="Google Shape;70;p15"/>
          <p:cNvPicPr preferRelativeResize="0"/>
          <p:nvPr/>
        </p:nvPicPr>
        <p:blipFill>
          <a:blip r:embed="rId3">
            <a:alphaModFix/>
          </a:blip>
          <a:stretch>
            <a:fillRect/>
          </a:stretch>
        </p:blipFill>
        <p:spPr>
          <a:xfrm>
            <a:off x="1750550" y="2281425"/>
            <a:ext cx="2198450" cy="2415201"/>
          </a:xfrm>
          <a:prstGeom prst="rect">
            <a:avLst/>
          </a:prstGeom>
          <a:noFill/>
          <a:ln>
            <a:noFill/>
          </a:ln>
        </p:spPr>
      </p:pic>
      <p:pic>
        <p:nvPicPr>
          <p:cNvPr id="71" name="Google Shape;71;p15"/>
          <p:cNvPicPr preferRelativeResize="0"/>
          <p:nvPr/>
        </p:nvPicPr>
        <p:blipFill>
          <a:blip r:embed="rId4">
            <a:alphaModFix/>
          </a:blip>
          <a:stretch>
            <a:fillRect/>
          </a:stretch>
        </p:blipFill>
        <p:spPr>
          <a:xfrm>
            <a:off x="5264250" y="2842025"/>
            <a:ext cx="1757725" cy="1757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11700" y="445025"/>
            <a:ext cx="8520600" cy="572700"/>
          </a:xfrm>
          <a:prstGeom prst="rect">
            <a:avLst/>
          </a:prstGeom>
          <a:solidFill>
            <a:srgbClr val="CFE2F3"/>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Scenario 3</a:t>
            </a:r>
            <a:endParaRPr/>
          </a:p>
        </p:txBody>
      </p:sp>
      <p:sp>
        <p:nvSpPr>
          <p:cNvPr id="77" name="Google Shape;77;p16"/>
          <p:cNvSpPr txBox="1"/>
          <p:nvPr>
            <p:ph idx="1" type="body"/>
          </p:nvPr>
        </p:nvSpPr>
        <p:spPr>
          <a:xfrm>
            <a:off x="311700" y="1152475"/>
            <a:ext cx="8520600" cy="167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The U.S. government is made up of three branches:</a:t>
            </a:r>
            <a:endParaRPr>
              <a:solidFill>
                <a:schemeClr val="dk1"/>
              </a:solidFill>
            </a:endParaRPr>
          </a:p>
          <a:p>
            <a:pPr indent="-342900" lvl="0" marL="457200" rtl="0" algn="l">
              <a:spcBef>
                <a:spcPts val="1200"/>
              </a:spcBef>
              <a:spcAft>
                <a:spcPts val="0"/>
              </a:spcAft>
              <a:buClr>
                <a:schemeClr val="dk1"/>
              </a:buClr>
              <a:buSzPts val="1800"/>
              <a:buChar char="●"/>
            </a:pPr>
            <a:r>
              <a:rPr lang="en">
                <a:solidFill>
                  <a:schemeClr val="dk1"/>
                </a:solidFill>
              </a:rPr>
              <a:t>Executive Branch</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Legislative Branch</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Judicial Branch</a:t>
            </a:r>
            <a:endParaRPr>
              <a:solidFill>
                <a:schemeClr val="dk1"/>
              </a:solidFill>
            </a:endParaRPr>
          </a:p>
        </p:txBody>
      </p:sp>
      <p:pic>
        <p:nvPicPr>
          <p:cNvPr id="78" name="Google Shape;78;p16"/>
          <p:cNvPicPr preferRelativeResize="0"/>
          <p:nvPr/>
        </p:nvPicPr>
        <p:blipFill>
          <a:blip r:embed="rId3">
            <a:alphaModFix/>
          </a:blip>
          <a:stretch>
            <a:fillRect/>
          </a:stretch>
        </p:blipFill>
        <p:spPr>
          <a:xfrm>
            <a:off x="7125600" y="2661200"/>
            <a:ext cx="1530425" cy="1291210"/>
          </a:xfrm>
          <a:prstGeom prst="rect">
            <a:avLst/>
          </a:prstGeom>
          <a:noFill/>
          <a:ln cap="flat" cmpd="sng" w="9525">
            <a:solidFill>
              <a:schemeClr val="dk1"/>
            </a:solidFill>
            <a:prstDash val="solid"/>
            <a:round/>
            <a:headEnd len="sm" w="sm" type="none"/>
            <a:tailEnd len="sm" w="sm" type="none"/>
          </a:ln>
        </p:spPr>
      </p:pic>
      <p:pic>
        <p:nvPicPr>
          <p:cNvPr id="79" name="Google Shape;79;p16"/>
          <p:cNvPicPr preferRelativeResize="0"/>
          <p:nvPr/>
        </p:nvPicPr>
        <p:blipFill>
          <a:blip r:embed="rId4">
            <a:alphaModFix/>
          </a:blip>
          <a:stretch>
            <a:fillRect/>
          </a:stretch>
        </p:blipFill>
        <p:spPr>
          <a:xfrm>
            <a:off x="3819775" y="2613925"/>
            <a:ext cx="1530416" cy="1291176"/>
          </a:xfrm>
          <a:prstGeom prst="rect">
            <a:avLst/>
          </a:prstGeom>
          <a:noFill/>
          <a:ln cap="flat" cmpd="sng" w="9525">
            <a:solidFill>
              <a:schemeClr val="dk1"/>
            </a:solidFill>
            <a:prstDash val="solid"/>
            <a:round/>
            <a:headEnd len="sm" w="sm" type="none"/>
            <a:tailEnd len="sm" w="sm" type="none"/>
          </a:ln>
        </p:spPr>
      </p:pic>
      <p:pic>
        <p:nvPicPr>
          <p:cNvPr id="80" name="Google Shape;80;p16"/>
          <p:cNvPicPr preferRelativeResize="0"/>
          <p:nvPr/>
        </p:nvPicPr>
        <p:blipFill>
          <a:blip r:embed="rId5">
            <a:alphaModFix/>
          </a:blip>
          <a:stretch>
            <a:fillRect/>
          </a:stretch>
        </p:blipFill>
        <p:spPr>
          <a:xfrm>
            <a:off x="5543250" y="2479688"/>
            <a:ext cx="1389301" cy="1559651"/>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7"/>
          <p:cNvSpPr txBox="1"/>
          <p:nvPr>
            <p:ph type="title"/>
          </p:nvPr>
        </p:nvSpPr>
        <p:spPr>
          <a:xfrm>
            <a:off x="311700" y="445025"/>
            <a:ext cx="8520600" cy="572700"/>
          </a:xfrm>
          <a:prstGeom prst="rect">
            <a:avLst/>
          </a:prstGeom>
          <a:solidFill>
            <a:srgbClr val="CFE2F3"/>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Scenario 4</a:t>
            </a:r>
            <a:endParaRPr/>
          </a:p>
        </p:txBody>
      </p:sp>
      <p:sp>
        <p:nvSpPr>
          <p:cNvPr id="86" name="Google Shape;86;p17"/>
          <p:cNvSpPr txBox="1"/>
          <p:nvPr>
            <p:ph idx="1" type="body"/>
          </p:nvPr>
        </p:nvSpPr>
        <p:spPr>
          <a:xfrm>
            <a:off x="311700" y="1152475"/>
            <a:ext cx="5525100" cy="372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A new Supreme Court vacancy has just come up. </a:t>
            </a:r>
            <a:endParaRPr>
              <a:solidFill>
                <a:schemeClr val="dk1"/>
              </a:solidFill>
            </a:endParaRPr>
          </a:p>
          <a:p>
            <a:pPr indent="-342900" lvl="0" marL="457200" rtl="0" algn="l">
              <a:spcBef>
                <a:spcPts val="1200"/>
              </a:spcBef>
              <a:spcAft>
                <a:spcPts val="0"/>
              </a:spcAft>
              <a:buClr>
                <a:schemeClr val="dk1"/>
              </a:buClr>
              <a:buSzPts val="1800"/>
              <a:buAutoNum type="arabicPeriod"/>
            </a:pPr>
            <a:r>
              <a:rPr lang="en">
                <a:solidFill>
                  <a:schemeClr val="dk1"/>
                </a:solidFill>
              </a:rPr>
              <a:t>The president nominates (chooses) a candidate they would like to see in the position.</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The Senate has a hearing to determine whether the candidate would be an acceptable option.</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Once in office, the Supreme Court Justices work together to determine whether laws and actions are constitutional or not. </a:t>
            </a:r>
            <a:endParaRPr>
              <a:solidFill>
                <a:schemeClr val="dk1"/>
              </a:solidFill>
            </a:endParaRPr>
          </a:p>
        </p:txBody>
      </p:sp>
      <p:sp>
        <p:nvSpPr>
          <p:cNvPr id="87" name="Google Shape;87;p17"/>
          <p:cNvSpPr/>
          <p:nvPr/>
        </p:nvSpPr>
        <p:spPr>
          <a:xfrm>
            <a:off x="6820725" y="2515025"/>
            <a:ext cx="234900" cy="849900"/>
          </a:xfrm>
          <a:prstGeom prst="up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7"/>
          <p:cNvSpPr/>
          <p:nvPr/>
        </p:nvSpPr>
        <p:spPr>
          <a:xfrm rot="-2700000">
            <a:off x="7812008" y="1616461"/>
            <a:ext cx="224436" cy="645306"/>
          </a:xfrm>
          <a:prstGeom prst="up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7"/>
          <p:cNvSpPr/>
          <p:nvPr/>
        </p:nvSpPr>
        <p:spPr>
          <a:xfrm rot="1916914">
            <a:off x="8190722" y="3493803"/>
            <a:ext cx="224508" cy="645380"/>
          </a:xfrm>
          <a:prstGeom prst="up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0" name="Google Shape;90;p17"/>
          <p:cNvPicPr preferRelativeResize="0"/>
          <p:nvPr/>
        </p:nvPicPr>
        <p:blipFill>
          <a:blip r:embed="rId3">
            <a:alphaModFix/>
          </a:blip>
          <a:stretch>
            <a:fillRect/>
          </a:stretch>
        </p:blipFill>
        <p:spPr>
          <a:xfrm>
            <a:off x="7811550" y="2246625"/>
            <a:ext cx="1150151" cy="970376"/>
          </a:xfrm>
          <a:prstGeom prst="rect">
            <a:avLst/>
          </a:prstGeom>
          <a:noFill/>
          <a:ln cap="flat" cmpd="sng" w="9525">
            <a:solidFill>
              <a:schemeClr val="dk1"/>
            </a:solidFill>
            <a:prstDash val="solid"/>
            <a:round/>
            <a:headEnd len="sm" w="sm" type="none"/>
            <a:tailEnd len="sm" w="sm" type="none"/>
          </a:ln>
        </p:spPr>
      </p:pic>
      <p:pic>
        <p:nvPicPr>
          <p:cNvPr id="91" name="Google Shape;91;p17"/>
          <p:cNvPicPr preferRelativeResize="0"/>
          <p:nvPr/>
        </p:nvPicPr>
        <p:blipFill>
          <a:blip r:embed="rId4">
            <a:alphaModFix/>
          </a:blip>
          <a:stretch>
            <a:fillRect/>
          </a:stretch>
        </p:blipFill>
        <p:spPr>
          <a:xfrm>
            <a:off x="6223775" y="1272151"/>
            <a:ext cx="1267875" cy="1069675"/>
          </a:xfrm>
          <a:prstGeom prst="rect">
            <a:avLst/>
          </a:prstGeom>
          <a:noFill/>
          <a:ln cap="flat" cmpd="sng" w="9525">
            <a:solidFill>
              <a:schemeClr val="dk1"/>
            </a:solidFill>
            <a:prstDash val="solid"/>
            <a:round/>
            <a:headEnd len="sm" w="sm" type="none"/>
            <a:tailEnd len="sm" w="sm" type="none"/>
          </a:ln>
        </p:spPr>
      </p:pic>
      <p:pic>
        <p:nvPicPr>
          <p:cNvPr id="92" name="Google Shape;92;p17"/>
          <p:cNvPicPr preferRelativeResize="0"/>
          <p:nvPr/>
        </p:nvPicPr>
        <p:blipFill>
          <a:blip r:embed="rId5">
            <a:alphaModFix/>
          </a:blip>
          <a:stretch>
            <a:fillRect/>
          </a:stretch>
        </p:blipFill>
        <p:spPr>
          <a:xfrm>
            <a:off x="6661400" y="3538122"/>
            <a:ext cx="1150151" cy="1291178"/>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8"/>
          <p:cNvSpPr txBox="1"/>
          <p:nvPr>
            <p:ph type="title"/>
          </p:nvPr>
        </p:nvSpPr>
        <p:spPr>
          <a:xfrm>
            <a:off x="311700" y="445025"/>
            <a:ext cx="8520600" cy="572700"/>
          </a:xfrm>
          <a:prstGeom prst="rect">
            <a:avLst/>
          </a:prstGeom>
          <a:solidFill>
            <a:srgbClr val="CFE2F3"/>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Scenario 5</a:t>
            </a:r>
            <a:endParaRPr/>
          </a:p>
        </p:txBody>
      </p:sp>
      <p:sp>
        <p:nvSpPr>
          <p:cNvPr id="98" name="Google Shape;98;p18"/>
          <p:cNvSpPr txBox="1"/>
          <p:nvPr>
            <p:ph idx="1" type="body"/>
          </p:nvPr>
        </p:nvSpPr>
        <p:spPr>
          <a:xfrm>
            <a:off x="311700" y="1152475"/>
            <a:ext cx="8520600" cy="1363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900">
                <a:solidFill>
                  <a:schemeClr val="dk1"/>
                </a:solidFill>
              </a:rPr>
              <a:t>Maryland has lowered the voting age to 16 in some counties for local elections. </a:t>
            </a:r>
            <a:endParaRPr sz="1900">
              <a:solidFill>
                <a:schemeClr val="dk1"/>
              </a:solidFill>
            </a:endParaRPr>
          </a:p>
        </p:txBody>
      </p:sp>
      <p:pic>
        <p:nvPicPr>
          <p:cNvPr id="99" name="Google Shape;99;p18"/>
          <p:cNvPicPr preferRelativeResize="0"/>
          <p:nvPr/>
        </p:nvPicPr>
        <p:blipFill>
          <a:blip r:embed="rId3">
            <a:alphaModFix/>
          </a:blip>
          <a:stretch>
            <a:fillRect/>
          </a:stretch>
        </p:blipFill>
        <p:spPr>
          <a:xfrm>
            <a:off x="5480250" y="2799025"/>
            <a:ext cx="1854825" cy="16959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105" name="Google Shape;105;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3">
                  <a:extLst>
                    <a:ext uri="{A12FA001-AC4F-418D-AE19-62706E023703}">
                      <ahyp:hlinkClr val="tx"/>
                    </a:ext>
                  </a:extLst>
                </a:hlinkClick>
              </a:rPr>
              <a:t>Voter registration</a:t>
            </a:r>
            <a:r>
              <a:rPr lang="en" sz="1200">
                <a:solidFill>
                  <a:schemeClr val="dk1"/>
                </a:solidFill>
              </a:rPr>
              <a:t>” from Clker is under the Public Domain</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4">
                  <a:extLst>
                    <a:ext uri="{A12FA001-AC4F-418D-AE19-62706E023703}">
                      <ahyp:hlinkClr val="tx"/>
                    </a:ext>
                  </a:extLst>
                </a:hlinkClick>
              </a:rPr>
              <a:t>Army National Guard logo</a:t>
            </a:r>
            <a:r>
              <a:rPr lang="en" sz="1200">
                <a:solidFill>
                  <a:schemeClr val="dk1"/>
                </a:solidFill>
              </a:rPr>
              <a:t>” by the Army National Guard is licensed under </a:t>
            </a:r>
            <a:r>
              <a:rPr lang="en" sz="1200" u="sng">
                <a:solidFill>
                  <a:srgbClr val="1155CC"/>
                </a:solidFill>
                <a:hlinkClick r:id="rId5">
                  <a:extLst>
                    <a:ext uri="{A12FA001-AC4F-418D-AE19-62706E023703}">
                      <ahyp:hlinkClr val="tx"/>
                    </a:ext>
                  </a:extLst>
                </a:hlinkClick>
              </a:rPr>
              <a:t>CC BY-SA 4.0 </a:t>
            </a:r>
            <a:endParaRPr sz="1200">
              <a:solidFill>
                <a:srgbClr val="1155CC"/>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6">
                  <a:extLst>
                    <a:ext uri="{A12FA001-AC4F-418D-AE19-62706E023703}">
                      <ahyp:hlinkClr val="tx"/>
                    </a:ext>
                  </a:extLst>
                </a:hlinkClick>
              </a:rPr>
              <a:t>Hurricane Katrina shortly after landfall</a:t>
            </a:r>
            <a:r>
              <a:rPr lang="en" sz="1200">
                <a:solidFill>
                  <a:schemeClr val="dk1"/>
                </a:solidFill>
              </a:rPr>
              <a:t>” from NASA Goddard Space Flight Center is licensed under</a:t>
            </a:r>
            <a:r>
              <a:rPr lang="en" sz="1200">
                <a:solidFill>
                  <a:srgbClr val="1155CC"/>
                </a:solidFill>
              </a:rPr>
              <a:t> </a:t>
            </a:r>
            <a:r>
              <a:rPr lang="en" sz="1200" u="sng">
                <a:solidFill>
                  <a:srgbClr val="1155CC"/>
                </a:solidFill>
                <a:hlinkClick r:id="rId7">
                  <a:extLst>
                    <a:ext uri="{A12FA001-AC4F-418D-AE19-62706E023703}">
                      <ahyp:hlinkClr val="tx"/>
                    </a:ext>
                  </a:extLst>
                </a:hlinkClick>
              </a:rPr>
              <a:t>CC BY 2.0</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8">
                  <a:extLst>
                    <a:ext uri="{A12FA001-AC4F-418D-AE19-62706E023703}">
                      <ahyp:hlinkClr val="tx"/>
                    </a:ext>
                  </a:extLst>
                </a:hlinkClick>
              </a:rPr>
              <a:t>Speakers or orators set in flat style</a:t>
            </a:r>
            <a:r>
              <a:rPr lang="en" sz="1200">
                <a:solidFill>
                  <a:schemeClr val="dk1"/>
                </a:solidFill>
              </a:rPr>
              <a:t>” by Freepik is licensed under the </a:t>
            </a:r>
            <a:r>
              <a:rPr lang="en" sz="1200" u="sng">
                <a:solidFill>
                  <a:srgbClr val="1155CC"/>
                </a:solidFill>
                <a:hlinkClick r:id="rId9">
                  <a:extLst>
                    <a:ext uri="{A12FA001-AC4F-418D-AE19-62706E023703}">
                      <ahyp:hlinkClr val="tx"/>
                    </a:ext>
                  </a:extLst>
                </a:hlinkClick>
              </a:rPr>
              <a:t>Freepik License</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10">
                  <a:extLst>
                    <a:ext uri="{A12FA001-AC4F-418D-AE19-62706E023703}">
                      <ahyp:hlinkClr val="tx"/>
                    </a:ext>
                  </a:extLst>
                </a:hlinkClick>
              </a:rPr>
              <a:t>Law, trial icon</a:t>
            </a:r>
            <a:r>
              <a:rPr lang="en" sz="1200">
                <a:solidFill>
                  <a:schemeClr val="dk1"/>
                </a:solidFill>
              </a:rPr>
              <a:t>” by icon kind1 is licensed under </a:t>
            </a:r>
            <a:r>
              <a:rPr lang="en" sz="1200" u="sng">
                <a:solidFill>
                  <a:srgbClr val="1155CC"/>
                </a:solidFill>
                <a:hlinkClick r:id="rId11">
                  <a:extLst>
                    <a:ext uri="{A12FA001-AC4F-418D-AE19-62706E023703}">
                      <ahyp:hlinkClr val="tx"/>
                    </a:ext>
                  </a:extLst>
                </a:hlinkClick>
              </a:rPr>
              <a:t>CC BY 3.0 </a:t>
            </a:r>
            <a:endParaRPr sz="1200">
              <a:solidFill>
                <a:srgbClr val="1155CC"/>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