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Lst>
  <p:sldSz cy="10058400" cx="77724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cf0721d8_0_0: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cf0721d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119850" y="0"/>
            <a:ext cx="7532700" cy="656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sz="1100">
              <a:solidFill>
                <a:schemeClr val="dk1"/>
              </a:solidFill>
            </a:endParaRPr>
          </a:p>
          <a:p>
            <a:pPr indent="0" lvl="0" marL="0" rtl="0" algn="ctr">
              <a:lnSpc>
                <a:spcPct val="115000"/>
              </a:lnSpc>
              <a:spcBef>
                <a:spcPts val="0"/>
              </a:spcBef>
              <a:spcAft>
                <a:spcPts val="0"/>
              </a:spcAft>
              <a:buNone/>
            </a:pPr>
            <a:r>
              <a:rPr b="1" lang="en" sz="1800" u="sng">
                <a:solidFill>
                  <a:schemeClr val="dk1"/>
                </a:solidFill>
              </a:rPr>
              <a:t>The National Government</a:t>
            </a:r>
            <a:r>
              <a:rPr b="1" lang="en" sz="1800">
                <a:solidFill>
                  <a:schemeClr val="dk1"/>
                </a:solidFill>
              </a:rPr>
              <a:t>- </a:t>
            </a:r>
            <a:r>
              <a:rPr b="1" lang="en" sz="1800">
                <a:solidFill>
                  <a:srgbClr val="FF0000"/>
                </a:solidFill>
              </a:rPr>
              <a:t>SAMPLE ANSWERS</a:t>
            </a:r>
            <a:endParaRPr sz="1300">
              <a:solidFill>
                <a:srgbClr val="FF0000"/>
              </a:solidFill>
            </a:endParaRPr>
          </a:p>
        </p:txBody>
      </p:sp>
      <p:sp>
        <p:nvSpPr>
          <p:cNvPr id="55" name="Google Shape;55;p13"/>
          <p:cNvSpPr txBox="1"/>
          <p:nvPr/>
        </p:nvSpPr>
        <p:spPr>
          <a:xfrm>
            <a:off x="187600" y="2680400"/>
            <a:ext cx="7213200" cy="1644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u="sng">
                <a:solidFill>
                  <a:schemeClr val="dk1"/>
                </a:solidFill>
              </a:rPr>
              <a:t>Article I: The </a:t>
            </a:r>
            <a:r>
              <a:rPr b="1" lang="en" sz="1200" u="sng">
                <a:solidFill>
                  <a:schemeClr val="dk1"/>
                </a:solidFill>
              </a:rPr>
              <a:t>Legislative Branch</a:t>
            </a:r>
            <a:endParaRPr b="1" sz="1200" u="sng">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The national legislative branch is called Congress and is made up of two houses, the House of Representatives and the Senate. Each state has two elected Senators and the number of Representatives each state has in the House is based on the state’s population. Congress writes and passes bills, which go to the president for approval or denial. If approved, these bills become laws. Other powers of this branch include: borrowing money, collecting taxes, declaring war, and supporting the military.</a:t>
            </a:r>
            <a:endParaRPr sz="1200"/>
          </a:p>
        </p:txBody>
      </p:sp>
      <p:sp>
        <p:nvSpPr>
          <p:cNvPr id="56" name="Google Shape;56;p13"/>
          <p:cNvSpPr txBox="1"/>
          <p:nvPr/>
        </p:nvSpPr>
        <p:spPr>
          <a:xfrm>
            <a:off x="187600" y="5158875"/>
            <a:ext cx="7213200" cy="1856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u="sng">
                <a:solidFill>
                  <a:schemeClr val="dk1"/>
                </a:solidFill>
              </a:rPr>
              <a:t>Article II: The </a:t>
            </a:r>
            <a:r>
              <a:rPr b="1" lang="en" sz="1200" u="sng">
                <a:solidFill>
                  <a:schemeClr val="dk1"/>
                </a:solidFill>
              </a:rPr>
              <a:t>Executive Branch</a:t>
            </a:r>
            <a:endParaRPr b="1" sz="1200" u="sng">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Article II outlines the structure of the executive branch, naming the president as the leader of the branch. The president has a vice-president and cabinet who support the work of the branch. If the president is unable to stay in office, or gets impeached, the vice-president takes over the duties. The executive branch enforces the laws and makes sure laws are being followed. The president has the power to approve or deny a bill passed by Congress. Other powers of the executive branch include: being Commander-in-Chief for the military, nominating Supreme Court justices, negotiating treaties, and pardoning, or excusing someone, of a crime.</a:t>
            </a:r>
            <a:endParaRPr sz="1200"/>
          </a:p>
        </p:txBody>
      </p:sp>
      <p:sp>
        <p:nvSpPr>
          <p:cNvPr id="57" name="Google Shape;57;p13"/>
          <p:cNvSpPr txBox="1"/>
          <p:nvPr/>
        </p:nvSpPr>
        <p:spPr>
          <a:xfrm>
            <a:off x="187600" y="7849750"/>
            <a:ext cx="7339200" cy="1218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u="sng">
                <a:solidFill>
                  <a:schemeClr val="dk1"/>
                </a:solidFill>
              </a:rPr>
              <a:t>Article III: The </a:t>
            </a:r>
            <a:r>
              <a:rPr b="1" lang="en" sz="1200" u="sng">
                <a:solidFill>
                  <a:schemeClr val="dk1"/>
                </a:solidFill>
              </a:rPr>
              <a:t>Judicial Branch</a:t>
            </a:r>
            <a:endParaRPr b="1" sz="1200" u="sng">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The judicial branch interprets the laws. The highest court is the Supreme Court, which is in charge of making sure laws are constitutional. Justices are appointed and hold office as long as they maintain good behavior. The national courts oversee cases and have the power to make legal decisions after hearing the case. National courts also hear impeachment trials, or public official misconduct cases.</a:t>
            </a:r>
            <a:endParaRPr sz="1200"/>
          </a:p>
        </p:txBody>
      </p:sp>
      <p:sp>
        <p:nvSpPr>
          <p:cNvPr id="58" name="Google Shape;58;p13"/>
          <p:cNvSpPr txBox="1"/>
          <p:nvPr/>
        </p:nvSpPr>
        <p:spPr>
          <a:xfrm>
            <a:off x="187600" y="580200"/>
            <a:ext cx="7339200" cy="1218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The United States Constitution separated the government into three branches: legislative, executive, and judicial. The Framers of the Constitution wanted a separation of powers to prevent one branch from having too much power. A system of checks and balances was created, making sure each branch could check, or say no to, a decision made by another branch. The structure, function, and powers of each branch are outlined in Articles I, II, and III of the Constitution.</a:t>
            </a:r>
            <a:endParaRPr sz="1200">
              <a:solidFill>
                <a:schemeClr val="dk1"/>
              </a:solidFill>
            </a:endParaRPr>
          </a:p>
        </p:txBody>
      </p:sp>
      <p:sp>
        <p:nvSpPr>
          <p:cNvPr id="59" name="Google Shape;59;p13"/>
          <p:cNvSpPr/>
          <p:nvPr/>
        </p:nvSpPr>
        <p:spPr>
          <a:xfrm>
            <a:off x="187600" y="1831905"/>
            <a:ext cx="7213200" cy="9282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t>Why does the Constitution establish three branches of government?</a:t>
            </a:r>
            <a:endParaRPr b="1" sz="1200"/>
          </a:p>
          <a:p>
            <a:pPr indent="0" lvl="0" marL="0" rtl="0" algn="l">
              <a:spcBef>
                <a:spcPts val="0"/>
              </a:spcBef>
              <a:spcAft>
                <a:spcPts val="0"/>
              </a:spcAft>
              <a:buNone/>
            </a:pPr>
            <a:r>
              <a:t/>
            </a:r>
            <a:endParaRPr b="1" sz="1200"/>
          </a:p>
          <a:p>
            <a:pPr indent="0" lvl="0" marL="0" rtl="0" algn="l">
              <a:spcBef>
                <a:spcPts val="0"/>
              </a:spcBef>
              <a:spcAft>
                <a:spcPts val="0"/>
              </a:spcAft>
              <a:buNone/>
            </a:pPr>
            <a:r>
              <a:rPr lang="en" sz="1200">
                <a:solidFill>
                  <a:srgbClr val="FF0000"/>
                </a:solidFill>
              </a:rPr>
              <a:t>(One of more of the following): To divide power, to ensure one branch doesn’t have to much power, to create checks and balances for decision-making</a:t>
            </a:r>
            <a:endParaRPr sz="1200">
              <a:solidFill>
                <a:srgbClr val="FF0000"/>
              </a:solidFill>
            </a:endParaRPr>
          </a:p>
          <a:p>
            <a:pPr indent="0" lvl="0" marL="0" rtl="0" algn="l">
              <a:spcBef>
                <a:spcPts val="0"/>
              </a:spcBef>
              <a:spcAft>
                <a:spcPts val="0"/>
              </a:spcAft>
              <a:buNone/>
            </a:pPr>
            <a:r>
              <a:t/>
            </a:r>
            <a:endParaRPr sz="1200"/>
          </a:p>
        </p:txBody>
      </p:sp>
      <p:sp>
        <p:nvSpPr>
          <p:cNvPr id="60" name="Google Shape;60;p13"/>
          <p:cNvSpPr/>
          <p:nvPr/>
        </p:nvSpPr>
        <p:spPr>
          <a:xfrm>
            <a:off x="187600" y="4333676"/>
            <a:ext cx="7213200" cy="809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t>What is one power of the legislative branch? </a:t>
            </a:r>
            <a:r>
              <a:rPr lang="en" sz="1200">
                <a:solidFill>
                  <a:srgbClr val="FF0000"/>
                </a:solidFill>
              </a:rPr>
              <a:t>Pass bills, borrow money, collect taxes, declare war, support the army</a:t>
            </a:r>
            <a:endParaRPr b="1" sz="1200"/>
          </a:p>
          <a:p>
            <a:pPr indent="0" lvl="0" marL="0" rtl="0" algn="l">
              <a:spcBef>
                <a:spcPts val="0"/>
              </a:spcBef>
              <a:spcAft>
                <a:spcPts val="0"/>
              </a:spcAft>
              <a:buNone/>
            </a:pPr>
            <a:r>
              <a:rPr b="1" lang="en" sz="1200"/>
              <a:t>What two houses make up Congress? </a:t>
            </a:r>
            <a:r>
              <a:rPr lang="en" sz="1200">
                <a:solidFill>
                  <a:srgbClr val="FF0000"/>
                </a:solidFill>
              </a:rPr>
              <a:t>Senate</a:t>
            </a:r>
            <a:r>
              <a:rPr lang="en" sz="1200">
                <a:solidFill>
                  <a:srgbClr val="FF0000"/>
                </a:solidFill>
              </a:rPr>
              <a:t> and House of </a:t>
            </a:r>
            <a:r>
              <a:rPr lang="en" sz="1200">
                <a:solidFill>
                  <a:srgbClr val="FF0000"/>
                </a:solidFill>
              </a:rPr>
              <a:t>Representatives</a:t>
            </a:r>
            <a:endParaRPr sz="1200">
              <a:solidFill>
                <a:srgbClr val="FF0000"/>
              </a:solidFill>
            </a:endParaRPr>
          </a:p>
          <a:p>
            <a:pPr indent="0" lvl="0" marL="0" rtl="0" algn="l">
              <a:spcBef>
                <a:spcPts val="0"/>
              </a:spcBef>
              <a:spcAft>
                <a:spcPts val="0"/>
              </a:spcAft>
              <a:buNone/>
            </a:pPr>
            <a:r>
              <a:t/>
            </a:r>
            <a:endParaRPr b="1" sz="1200"/>
          </a:p>
          <a:p>
            <a:pPr indent="0" lvl="0" marL="0" rtl="0" algn="l">
              <a:spcBef>
                <a:spcPts val="0"/>
              </a:spcBef>
              <a:spcAft>
                <a:spcPts val="0"/>
              </a:spcAft>
              <a:buNone/>
            </a:pPr>
            <a:r>
              <a:t/>
            </a:r>
            <a:endParaRPr b="1" sz="1200"/>
          </a:p>
          <a:p>
            <a:pPr indent="0" lvl="0" marL="0" rtl="0" algn="l">
              <a:spcBef>
                <a:spcPts val="0"/>
              </a:spcBef>
              <a:spcAft>
                <a:spcPts val="0"/>
              </a:spcAft>
              <a:buNone/>
            </a:pPr>
            <a:r>
              <a:t/>
            </a:r>
            <a:endParaRPr b="1" sz="1200"/>
          </a:p>
        </p:txBody>
      </p:sp>
      <p:sp>
        <p:nvSpPr>
          <p:cNvPr id="61" name="Google Shape;61;p13"/>
          <p:cNvSpPr/>
          <p:nvPr/>
        </p:nvSpPr>
        <p:spPr>
          <a:xfrm>
            <a:off x="187600" y="7064676"/>
            <a:ext cx="7213200" cy="7269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t>What are two powers of the executive branch? </a:t>
            </a:r>
            <a:r>
              <a:rPr lang="en" sz="1200">
                <a:solidFill>
                  <a:srgbClr val="FF0000"/>
                </a:solidFill>
              </a:rPr>
              <a:t>approve/deny bills, commander in chief, nominate justices, negotiate treaties, provide pardons</a:t>
            </a:r>
            <a:endParaRPr b="1" sz="1200">
              <a:solidFill>
                <a:schemeClr val="dk1"/>
              </a:solidFill>
            </a:endParaRPr>
          </a:p>
          <a:p>
            <a:pPr indent="0" lvl="0" marL="0" rtl="0" algn="l">
              <a:spcBef>
                <a:spcPts val="0"/>
              </a:spcBef>
              <a:spcAft>
                <a:spcPts val="0"/>
              </a:spcAft>
              <a:buNone/>
            </a:pPr>
            <a:r>
              <a:rPr b="1" lang="en" sz="1200"/>
              <a:t>Who takes over if the president is removed from office? </a:t>
            </a:r>
            <a:r>
              <a:rPr lang="en" sz="1200">
                <a:solidFill>
                  <a:srgbClr val="FF0000"/>
                </a:solidFill>
              </a:rPr>
              <a:t>vice-president</a:t>
            </a:r>
            <a:endParaRPr sz="1200">
              <a:solidFill>
                <a:srgbClr val="FF0000"/>
              </a:solidFill>
            </a:endParaRPr>
          </a:p>
          <a:p>
            <a:pPr indent="0" lvl="0" marL="0" rtl="0" algn="l">
              <a:spcBef>
                <a:spcPts val="0"/>
              </a:spcBef>
              <a:spcAft>
                <a:spcPts val="0"/>
              </a:spcAft>
              <a:buNone/>
            </a:pPr>
            <a:r>
              <a:t/>
            </a:r>
            <a:endParaRPr b="1" sz="1200"/>
          </a:p>
          <a:p>
            <a:pPr indent="0" lvl="0" marL="0" rtl="0" algn="l">
              <a:spcBef>
                <a:spcPts val="0"/>
              </a:spcBef>
              <a:spcAft>
                <a:spcPts val="0"/>
              </a:spcAft>
              <a:buNone/>
            </a:pPr>
            <a:r>
              <a:t/>
            </a:r>
            <a:endParaRPr b="1" sz="1200"/>
          </a:p>
        </p:txBody>
      </p:sp>
      <p:sp>
        <p:nvSpPr>
          <p:cNvPr id="62" name="Google Shape;62;p13"/>
          <p:cNvSpPr/>
          <p:nvPr/>
        </p:nvSpPr>
        <p:spPr>
          <a:xfrm>
            <a:off x="187600" y="9068651"/>
            <a:ext cx="7213200" cy="7269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t>What is one power of the judicial branch? </a:t>
            </a:r>
            <a:r>
              <a:rPr lang="en" sz="1200">
                <a:solidFill>
                  <a:srgbClr val="FF0000"/>
                </a:solidFill>
              </a:rPr>
              <a:t>Determine if laws are constitutional, oversee cases, oversee impeachment trials, make legal decisions</a:t>
            </a:r>
            <a:endParaRPr b="1" sz="1200">
              <a:solidFill>
                <a:schemeClr val="dk1"/>
              </a:solidFill>
            </a:endParaRPr>
          </a:p>
          <a:p>
            <a:pPr indent="0" lvl="0" marL="0" rtl="0" algn="l">
              <a:spcBef>
                <a:spcPts val="0"/>
              </a:spcBef>
              <a:spcAft>
                <a:spcPts val="0"/>
              </a:spcAft>
              <a:buNone/>
            </a:pPr>
            <a:r>
              <a:rPr b="1" lang="en" sz="1200"/>
              <a:t>What court is the supreme law in the land</a:t>
            </a:r>
            <a:r>
              <a:rPr b="1" lang="en" sz="1200"/>
              <a:t>? </a:t>
            </a:r>
            <a:r>
              <a:rPr lang="en" sz="1200">
                <a:solidFill>
                  <a:srgbClr val="FF0000"/>
                </a:solidFill>
              </a:rPr>
              <a:t>Supreme Court of the United States</a:t>
            </a:r>
            <a:endParaRPr sz="1200">
              <a:solidFill>
                <a:srgbClr val="FF0000"/>
              </a:solidFill>
            </a:endParaRPr>
          </a:p>
          <a:p>
            <a:pPr indent="0" lvl="0" marL="0" rtl="0" algn="l">
              <a:spcBef>
                <a:spcPts val="0"/>
              </a:spcBef>
              <a:spcAft>
                <a:spcPts val="0"/>
              </a:spcAft>
              <a:buNone/>
            </a:pPr>
            <a:r>
              <a:t/>
            </a:r>
            <a:endParaRPr b="1" sz="1200"/>
          </a:p>
          <a:p>
            <a:pPr indent="0" lvl="0" marL="0" rtl="0" algn="l">
              <a:spcBef>
                <a:spcPts val="0"/>
              </a:spcBef>
              <a:spcAft>
                <a:spcPts val="0"/>
              </a:spcAft>
              <a:buNone/>
            </a:pPr>
            <a:r>
              <a:t/>
            </a:r>
            <a:endParaRPr b="1" sz="1200"/>
          </a:p>
        </p:txBody>
      </p:sp>
      <p:pic>
        <p:nvPicPr>
          <p:cNvPr id="63" name="Google Shape;63;p13"/>
          <p:cNvPicPr preferRelativeResize="0"/>
          <p:nvPr/>
        </p:nvPicPr>
        <p:blipFill>
          <a:blip r:embed="rId3">
            <a:alphaModFix/>
          </a:blip>
          <a:stretch>
            <a:fillRect/>
          </a:stretch>
        </p:blipFill>
        <p:spPr>
          <a:xfrm>
            <a:off x="6565200" y="9454125"/>
            <a:ext cx="990600" cy="381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