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54681d908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54681d908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54681d9086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254681d9086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254681d9086_0_1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254681d9086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254681d9086_0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254681d9086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254681d9086_0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254681d9086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254681d9086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254681d9086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upload.wikimedia.org/wikipedia/commons/thumb/5/5c/Great_Seal_of_the_United_States_%28obverse%29.svg/1200px-Great_Seal_of_the_United_States_%28obverse%29.svg.png?20220624140046" TargetMode="External"/><Relationship Id="rId4" Type="http://schemas.openxmlformats.org/officeDocument/2006/relationships/hyperlink" Target="https://upload.wikimedia.org/wikipedia/commons/thumb/4/45/Great_Seal_of_the_United_States_%28reverse%29.svg/1280px-Great_Seal_of_the_United_States_%28reverse%29.svg.png" TargetMode="External"/><Relationship Id="rId11" Type="http://schemas.openxmlformats.org/officeDocument/2006/relationships/image" Target="../media/image2.png"/><Relationship Id="rId10" Type="http://schemas.openxmlformats.org/officeDocument/2006/relationships/hyperlink" Target="https://catalog.archives.gov/id/527823" TargetMode="External"/><Relationship Id="rId9" Type="http://schemas.openxmlformats.org/officeDocument/2006/relationships/hyperlink" Target="https://www.archives.gov/files/images/00315-2008-001-ac.png" TargetMode="External"/><Relationship Id="rId5" Type="http://schemas.openxmlformats.org/officeDocument/2006/relationships/hyperlink" Target="https://creativecommons.org/licenses/by-sa/3.0/" TargetMode="External"/><Relationship Id="rId6" Type="http://schemas.openxmlformats.org/officeDocument/2006/relationships/hyperlink" Target="https://cdn.loc.gov/service/pnp/ppmsca/31200/31279r.jpg" TargetMode="External"/><Relationship Id="rId7" Type="http://schemas.openxmlformats.org/officeDocument/2006/relationships/hyperlink" Target="https://www.archives.gov/files/founding-docs/constitution_1_of_4_630.jpg" TargetMode="External"/><Relationship Id="rId8" Type="http://schemas.openxmlformats.org/officeDocument/2006/relationships/hyperlink" Target="http://tile.loc.gov/storage-services/service/rbc/rbpe/rbpe24/rbpe242/24203100/001dr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U.S. Symbols Placards</a:t>
            </a:r>
            <a:endParaRPr b="1"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Fifth</a:t>
            </a:r>
            <a:r>
              <a:rPr lang="en"/>
              <a:t> Grade</a:t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8000" y="4693475"/>
            <a:ext cx="990600" cy="38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555600"/>
            <a:ext cx="829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/>
              <a:t>The Great Seal of the United States</a:t>
            </a:r>
            <a:endParaRPr b="1" sz="2800"/>
          </a:p>
        </p:txBody>
      </p:sp>
      <p:sp>
        <p:nvSpPr>
          <p:cNvPr id="62" name="Google Shape;62;p14"/>
          <p:cNvSpPr txBox="1"/>
          <p:nvPr/>
        </p:nvSpPr>
        <p:spPr>
          <a:xfrm>
            <a:off x="771000" y="1463700"/>
            <a:ext cx="3656400" cy="326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" sz="1600">
                <a:solidFill>
                  <a:schemeClr val="dk1"/>
                </a:solidFill>
              </a:rPr>
              <a:t>Found on documents, commissions, treaties, $1 bill, and passports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Appears on all</a:t>
            </a:r>
            <a:r>
              <a:rPr lang="en" sz="1600"/>
              <a:t> official U. S. documents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Used 2,000-3,000 times per year to seal documents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Consists of a bald eagle, an olive branch, 13 arrows, 13 stars and stripes, and the words E Pluribus Unum (out of many, come one)</a:t>
            </a:r>
            <a:endParaRPr sz="1600"/>
          </a:p>
        </p:txBody>
      </p:sp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69150" y="1463700"/>
            <a:ext cx="2472202" cy="2472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59850" y="2918375"/>
            <a:ext cx="1793174" cy="1793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311700" y="555600"/>
            <a:ext cx="829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/>
              <a:t>The Star-Spangled Banner</a:t>
            </a:r>
            <a:endParaRPr b="1" sz="2800"/>
          </a:p>
        </p:txBody>
      </p:sp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16500" y="1569090"/>
            <a:ext cx="2000957" cy="2590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5"/>
          <p:cNvPicPr preferRelativeResize="0"/>
          <p:nvPr/>
        </p:nvPicPr>
        <p:blipFill rotWithShape="1">
          <a:blip r:embed="rId4">
            <a:alphaModFix/>
          </a:blip>
          <a:srcRect b="0" l="32559" r="32103" t="0"/>
          <a:stretch/>
        </p:blipFill>
        <p:spPr>
          <a:xfrm>
            <a:off x="6849966" y="1540925"/>
            <a:ext cx="2000957" cy="2646875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 txBox="1"/>
          <p:nvPr/>
        </p:nvSpPr>
        <p:spPr>
          <a:xfrm>
            <a:off x="771000" y="1463700"/>
            <a:ext cx="3656400" cy="29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Used in the military and ceremonies beginning in 1890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Became the National Anthem in 1931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Symbolizes national unity, pride, and identity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Written by Francis Scott Key </a:t>
            </a:r>
            <a:r>
              <a:rPr lang="en" sz="1600">
                <a:solidFill>
                  <a:schemeClr val="dk1"/>
                </a:solidFill>
              </a:rPr>
              <a:t>while he was </a:t>
            </a:r>
            <a:r>
              <a:rPr lang="en" sz="1600">
                <a:solidFill>
                  <a:schemeClr val="dk1"/>
                </a:solidFill>
              </a:rPr>
              <a:t>prisoner by the British in the War of 1812 near the bombing at Fort McHenry</a:t>
            </a:r>
            <a:endParaRPr sz="1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/>
          <p:nvPr>
            <p:ph type="title"/>
          </p:nvPr>
        </p:nvSpPr>
        <p:spPr>
          <a:xfrm>
            <a:off x="311700" y="555600"/>
            <a:ext cx="829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/>
              <a:t>The Emancipation Proclamation </a:t>
            </a:r>
            <a:endParaRPr b="1" sz="2800"/>
          </a:p>
        </p:txBody>
      </p:sp>
      <p:pic>
        <p:nvPicPr>
          <p:cNvPr id="78" name="Google Shape;7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27400" y="1524975"/>
            <a:ext cx="2475099" cy="316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15050" y="1903000"/>
            <a:ext cx="1553550" cy="2405501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6"/>
          <p:cNvSpPr txBox="1"/>
          <p:nvPr/>
        </p:nvSpPr>
        <p:spPr>
          <a:xfrm>
            <a:off x="771000" y="1463700"/>
            <a:ext cx="3656400" cy="29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Issued by President Abraham Lincoln during the third year of the Civil War (</a:t>
            </a:r>
            <a:r>
              <a:rPr lang="en" sz="1600">
                <a:solidFill>
                  <a:schemeClr val="dk1"/>
                </a:solidFill>
              </a:rPr>
              <a:t>January 1, 1863)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The proclamation declared that “all persons held as slaves are, and shall be free”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Applied to the states that had seceded from (left) the Union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Allowed black men to join the Union Army and Navy</a:t>
            </a:r>
            <a:endParaRPr sz="16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/>
          <p:nvPr>
            <p:ph type="title"/>
          </p:nvPr>
        </p:nvSpPr>
        <p:spPr>
          <a:xfrm>
            <a:off x="311700" y="555600"/>
            <a:ext cx="829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/>
              <a:t>The Bill of Rights</a:t>
            </a:r>
            <a:endParaRPr b="1" sz="2800"/>
          </a:p>
        </p:txBody>
      </p:sp>
      <p:pic>
        <p:nvPicPr>
          <p:cNvPr id="86" name="Google Shape;8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27400" y="1450850"/>
            <a:ext cx="2225150" cy="333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51676" y="2101500"/>
            <a:ext cx="1681875" cy="2036375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7"/>
          <p:cNvSpPr txBox="1"/>
          <p:nvPr/>
        </p:nvSpPr>
        <p:spPr>
          <a:xfrm>
            <a:off x="771000" y="1463700"/>
            <a:ext cx="35223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First ten amendments to the U.S. Constitution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Ratified December 15, 1791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Ensures greater protection for individual rights 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Proposed by James Madison</a:t>
            </a:r>
            <a:endParaRPr sz="16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Sources</a:t>
            </a:r>
            <a:endParaRPr/>
          </a:p>
        </p:txBody>
      </p:sp>
      <p:sp>
        <p:nvSpPr>
          <p:cNvPr id="94" name="Google Shape;94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2200CC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Great Seal of the United States (obverse)</a:t>
            </a:r>
            <a:r>
              <a:rPr lang="en" sz="1200">
                <a:solidFill>
                  <a:schemeClr val="dk1"/>
                </a:solidFill>
              </a:rPr>
              <a:t>” from the U.S. Government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2200CC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Great Seal of the United States (reverse)</a:t>
            </a:r>
            <a:r>
              <a:rPr lang="en" sz="1200">
                <a:solidFill>
                  <a:schemeClr val="dk1"/>
                </a:solidFill>
              </a:rPr>
              <a:t>” is licensed under </a:t>
            </a:r>
            <a:r>
              <a:rPr lang="en" sz="1200" u="sng">
                <a:solidFill>
                  <a:srgbClr val="2200CC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3.0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2200CC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Star Spangled Banner</a:t>
            </a:r>
            <a:r>
              <a:rPr lang="en" sz="1200">
                <a:solidFill>
                  <a:schemeClr val="dk1"/>
                </a:solidFill>
              </a:rPr>
              <a:t>” from the Library of Congress has no known copyright restrictions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2200CC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U.S. Constitution</a:t>
            </a:r>
            <a:r>
              <a:rPr lang="en" sz="1200">
                <a:solidFill>
                  <a:schemeClr val="dk1"/>
                </a:solidFill>
              </a:rPr>
              <a:t>” from The National Archives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2200CC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Bill of Rights</a:t>
            </a:r>
            <a:r>
              <a:rPr lang="en" sz="1200">
                <a:solidFill>
                  <a:schemeClr val="dk1"/>
                </a:solidFill>
              </a:rPr>
              <a:t>” from The Library of Congress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2200CC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Emancipation Proclamation</a:t>
            </a:r>
            <a:r>
              <a:rPr lang="en" sz="1200">
                <a:solidFill>
                  <a:schemeClr val="dk1"/>
                </a:solidFill>
              </a:rPr>
              <a:t>” from The National Archives has unrestricted access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2200CC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Abraham Lincoln, President, US</a:t>
            </a:r>
            <a:r>
              <a:rPr lang="en" sz="1200">
                <a:solidFill>
                  <a:schemeClr val="dk1"/>
                </a:solidFill>
              </a:rPr>
              <a:t>” from the National Archives is under the Public Domain</a:t>
            </a:r>
            <a:endParaRPr sz="1200">
              <a:solidFill>
                <a:schemeClr val="dk1"/>
              </a:solidFill>
            </a:endParaRPr>
          </a:p>
        </p:txBody>
      </p:sp>
      <p:pic>
        <p:nvPicPr>
          <p:cNvPr id="95" name="Google Shape;95;p18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