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0a747bed61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0a747bed61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54467119c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54467119c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54467119c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54467119c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0a747bed61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0a747bed61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0a747bed6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0a747bed6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0a747bed61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0a747bed61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0a747bed6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0a747bed6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0a747bed61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0a747bed6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0a747bed61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0a747bed61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0a747bed61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0a747bed6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0a747bed61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0a747bed61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0a747bed6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0a747bed6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The_U.S._Capitol_Building,_Washington,_D.C.jpg" TargetMode="External"/><Relationship Id="rId10" Type="http://schemas.openxmlformats.org/officeDocument/2006/relationships/hyperlink" Target="https://creativecommons.org/licenses/by-sa/3.0/deed.en" TargetMode="External"/><Relationship Id="rId13" Type="http://schemas.openxmlformats.org/officeDocument/2006/relationships/hyperlink" Target="https://www.archives.gov/founding-docs/downloads" TargetMode="External"/><Relationship Id="rId12" Type="http://schemas.openxmlformats.org/officeDocument/2006/relationships/hyperlink" Target="https://creativecommons.org/licenses/by-sa/4.0/deed.en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commons.wikimedia.org/wiki/File:Flag_of_the_United_States.svg" TargetMode="External"/><Relationship Id="rId4" Type="http://schemas.openxmlformats.org/officeDocument/2006/relationships/hyperlink" Target="https://nationalzoo.si.edu/sites/default/files/styles/1400x700_scale_and_crop/public/animals/baldeagle-002.jpg?itok=S6PGjSvQ&amp;timestamp=1520537552" TargetMode="External"/><Relationship Id="rId9" Type="http://schemas.openxmlformats.org/officeDocument/2006/relationships/hyperlink" Target="https://commons.wikimedia.org/wiki/File:Statue_of_Liberty_from_front.jpg" TargetMode="External"/><Relationship Id="rId15" Type="http://schemas.openxmlformats.org/officeDocument/2006/relationships/hyperlink" Target="https://commons.wikimedia.org/wiki/File:J._M._Flagg,_I_Want_You_for_U.S._Army_poster_(1917).jpg" TargetMode="External"/><Relationship Id="rId14" Type="http://schemas.openxmlformats.org/officeDocument/2006/relationships/hyperlink" Target="https://encrypted-tbn0.gstatic.com/images?q=tbn:ANd9GcSZanReo8U6IK3ETuq4BHLLiW1eC-qqakh68A&amp;usqp=CAU" TargetMode="External"/><Relationship Id="rId17" Type="http://schemas.openxmlformats.org/officeDocument/2006/relationships/image" Target="../media/image1.png"/><Relationship Id="rId16" Type="http://schemas.openxmlformats.org/officeDocument/2006/relationships/hyperlink" Target="https://www.nps.gov/wamo/learn/historyculture/images/WAMO_Aerial.jpg?maxwidth=650&amp;autorotate=false" TargetMode="External"/><Relationship Id="rId5" Type="http://schemas.openxmlformats.org/officeDocument/2006/relationships/hyperlink" Target="https://commons.wikimedia.org/wiki/File:White_House_DC.JPG" TargetMode="External"/><Relationship Id="rId6" Type="http://schemas.openxmlformats.org/officeDocument/2006/relationships/hyperlink" Target="https://creativecommons.org/licenses/by-sa/3.0/deed.en" TargetMode="External"/><Relationship Id="rId7" Type="http://schemas.openxmlformats.org/officeDocument/2006/relationships/hyperlink" Target="https://commons.wikimedia.org/wiki/File:SCOTUSbuilding_1st_Street_SE.JPG" TargetMode="External"/><Relationship Id="rId8" Type="http://schemas.openxmlformats.org/officeDocument/2006/relationships/hyperlink" Target="https://creativecommons.org/licenses/by-sa/3.0/deed.en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FC5E8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323000" y="744450"/>
            <a:ext cx="6498000" cy="182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United States Symbols Quiz</a:t>
            </a:r>
            <a:endParaRPr b="1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Write the name of each symbol on your response sheet.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0150" y="4668900"/>
            <a:ext cx="892850" cy="342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3088" y="643399"/>
            <a:ext cx="3997826" cy="40209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0" name="Google Shape;110;p22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9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3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10.</a:t>
            </a:r>
            <a:endParaRPr sz="4800"/>
          </a:p>
        </p:txBody>
      </p:sp>
      <p:pic>
        <p:nvPicPr>
          <p:cNvPr id="116" name="Google Shape;1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1700" y="1292523"/>
            <a:ext cx="5480600" cy="288417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FC5E8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idx="1" type="subTitle"/>
          </p:nvPr>
        </p:nvSpPr>
        <p:spPr>
          <a:xfrm>
            <a:off x="6127500" y="4256838"/>
            <a:ext cx="2337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52">
                <a:solidFill>
                  <a:schemeClr val="dk1"/>
                </a:solidFill>
              </a:rPr>
              <a:t>10. American Flag</a:t>
            </a:r>
            <a:endParaRPr sz="2352">
              <a:solidFill>
                <a:schemeClr val="dk1"/>
              </a:solidFill>
            </a:endParaRPr>
          </a:p>
        </p:txBody>
      </p:sp>
      <p:pic>
        <p:nvPicPr>
          <p:cNvPr id="122" name="Google Shape;12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0150" y="4668900"/>
            <a:ext cx="892850" cy="342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3" name="Google Shape;12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327" y="293386"/>
            <a:ext cx="892850" cy="8083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4" name="Google Shape;124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8663" y="1208612"/>
            <a:ext cx="804174" cy="97537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5" name="Google Shape;125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9757" y="2290856"/>
            <a:ext cx="1101976" cy="75095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6" name="Google Shape;126;p24"/>
          <p:cNvPicPr preferRelativeResize="0"/>
          <p:nvPr/>
        </p:nvPicPr>
        <p:blipFill rotWithShape="1">
          <a:blip r:embed="rId7">
            <a:alphaModFix/>
          </a:blip>
          <a:srcRect b="0" l="17468" r="15909" t="0"/>
          <a:stretch/>
        </p:blipFill>
        <p:spPr>
          <a:xfrm>
            <a:off x="211075" y="3198403"/>
            <a:ext cx="1159351" cy="78429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7" name="Google Shape;127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1068" y="4139297"/>
            <a:ext cx="1159352" cy="78376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" name="Google Shape;128;p24"/>
          <p:cNvPicPr preferRelativeResize="0"/>
          <p:nvPr/>
        </p:nvPicPr>
        <p:blipFill rotWithShape="1">
          <a:blip r:embed="rId9">
            <a:alphaModFix/>
          </a:blip>
          <a:srcRect b="36672" l="11361" r="19825" t="0"/>
          <a:stretch/>
        </p:blipFill>
        <p:spPr>
          <a:xfrm>
            <a:off x="4961374" y="302407"/>
            <a:ext cx="892849" cy="7902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9" name="Google Shape;129;p2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88324" y="1262372"/>
            <a:ext cx="1238948" cy="674016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0" name="Google Shape;130;p2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856814" y="2183970"/>
            <a:ext cx="1101975" cy="69966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2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906913" y="3095400"/>
            <a:ext cx="1001784" cy="9082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2" name="Google Shape;132;p2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788326" y="4215387"/>
            <a:ext cx="1238948" cy="6316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3" name="Google Shape;133;p24"/>
          <p:cNvSpPr txBox="1"/>
          <p:nvPr>
            <p:ph idx="1" type="subTitle"/>
          </p:nvPr>
        </p:nvSpPr>
        <p:spPr>
          <a:xfrm>
            <a:off x="6127500" y="3198400"/>
            <a:ext cx="20358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9. Uncle Sam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34" name="Google Shape;134;p24"/>
          <p:cNvSpPr txBox="1"/>
          <p:nvPr/>
        </p:nvSpPr>
        <p:spPr>
          <a:xfrm>
            <a:off x="1494125" y="451250"/>
            <a:ext cx="3667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1. Washington</a:t>
            </a:r>
            <a:r>
              <a:rPr lang="en" sz="2000"/>
              <a:t> Monument</a:t>
            </a:r>
            <a:endParaRPr sz="2000"/>
          </a:p>
        </p:txBody>
      </p:sp>
      <p:sp>
        <p:nvSpPr>
          <p:cNvPr id="135" name="Google Shape;135;p24"/>
          <p:cNvSpPr txBox="1"/>
          <p:nvPr>
            <p:ph idx="1" type="subTitle"/>
          </p:nvPr>
        </p:nvSpPr>
        <p:spPr>
          <a:xfrm>
            <a:off x="6127500" y="2259450"/>
            <a:ext cx="25647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8</a:t>
            </a:r>
            <a:r>
              <a:rPr lang="en" sz="2000">
                <a:solidFill>
                  <a:schemeClr val="dk1"/>
                </a:solidFill>
              </a:rPr>
              <a:t>. Mount Rushmore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36" name="Google Shape;136;p24"/>
          <p:cNvSpPr txBox="1"/>
          <p:nvPr>
            <p:ph idx="1" type="subTitle"/>
          </p:nvPr>
        </p:nvSpPr>
        <p:spPr>
          <a:xfrm>
            <a:off x="6127500" y="1320500"/>
            <a:ext cx="25647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7. The White House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37" name="Google Shape;137;p24"/>
          <p:cNvSpPr txBox="1"/>
          <p:nvPr>
            <p:ph idx="1" type="subTitle"/>
          </p:nvPr>
        </p:nvSpPr>
        <p:spPr>
          <a:xfrm>
            <a:off x="6127500" y="381550"/>
            <a:ext cx="25647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6. Statue of Liberty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38" name="Google Shape;138;p24"/>
          <p:cNvSpPr txBox="1"/>
          <p:nvPr/>
        </p:nvSpPr>
        <p:spPr>
          <a:xfrm>
            <a:off x="1494125" y="1392038"/>
            <a:ext cx="3667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2. U.S. Constitution</a:t>
            </a:r>
            <a:endParaRPr sz="2000"/>
          </a:p>
        </p:txBody>
      </p:sp>
      <p:sp>
        <p:nvSpPr>
          <p:cNvPr id="139" name="Google Shape;139;p24"/>
          <p:cNvSpPr txBox="1"/>
          <p:nvPr/>
        </p:nvSpPr>
        <p:spPr>
          <a:xfrm>
            <a:off x="1494125" y="2407725"/>
            <a:ext cx="3667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3. U.S. Supreme Court Building</a:t>
            </a:r>
            <a:endParaRPr sz="2000"/>
          </a:p>
        </p:txBody>
      </p:sp>
      <p:sp>
        <p:nvSpPr>
          <p:cNvPr id="140" name="Google Shape;140;p24"/>
          <p:cNvSpPr txBox="1"/>
          <p:nvPr/>
        </p:nvSpPr>
        <p:spPr>
          <a:xfrm>
            <a:off x="1494125" y="3311538"/>
            <a:ext cx="3667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4. Bald Eagle</a:t>
            </a:r>
            <a:endParaRPr sz="2000"/>
          </a:p>
        </p:txBody>
      </p:sp>
      <p:sp>
        <p:nvSpPr>
          <p:cNvPr id="141" name="Google Shape;141;p24"/>
          <p:cNvSpPr txBox="1"/>
          <p:nvPr/>
        </p:nvSpPr>
        <p:spPr>
          <a:xfrm>
            <a:off x="1494125" y="4131000"/>
            <a:ext cx="3327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5. U.S. Capitol Building</a:t>
            </a:r>
            <a:endParaRPr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147" name="Google Shape;147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Flag of the United States</a:t>
            </a:r>
            <a:r>
              <a:rPr lang="en" sz="1200">
                <a:solidFill>
                  <a:schemeClr val="accent2"/>
                </a:solidFill>
              </a:rPr>
              <a:t>” </a:t>
            </a:r>
            <a:r>
              <a:rPr lang="en" sz="1200">
                <a:solidFill>
                  <a:srgbClr val="30272E"/>
                </a:solidFill>
              </a:rPr>
              <a:t>is under the Public Domain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Bald Eagle</a:t>
            </a:r>
            <a:r>
              <a:rPr lang="en" sz="1200">
                <a:solidFill>
                  <a:schemeClr val="dk1"/>
                </a:solidFill>
              </a:rPr>
              <a:t>” from the Smithsonian’s National Zoo and Conservation Biology Institute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White House DC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SCOTUSbuilding 1st Street SE</a:t>
            </a:r>
            <a:r>
              <a:rPr lang="en" sz="1200">
                <a:solidFill>
                  <a:schemeClr val="accent2"/>
                </a:solidFill>
              </a:rPr>
              <a:t>”  is licensed under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Statue of Liberty from front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U.S. Capitol Building, Washington D.C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endParaRPr sz="1200"/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Constitution Page 1</a:t>
            </a:r>
            <a:r>
              <a:rPr lang="en" sz="1200">
                <a:solidFill>
                  <a:schemeClr val="accent2"/>
                </a:solidFill>
              </a:rPr>
              <a:t>” by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Mount Rushmore</a:t>
            </a:r>
            <a:r>
              <a:rPr lang="en" sz="1200">
                <a:solidFill>
                  <a:schemeClr val="dk1"/>
                </a:solidFill>
              </a:rPr>
              <a:t>” from the National Department of the Interior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J. M. Flagg, I Want You for U.S. Army poster</a:t>
            </a:r>
            <a:r>
              <a:rPr lang="en" sz="1200">
                <a:solidFill>
                  <a:schemeClr val="dk1"/>
                </a:solidFill>
              </a:rPr>
              <a:t>” from the Library of Congress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Washington Monument</a:t>
            </a:r>
            <a:r>
              <a:rPr lang="en" sz="1200">
                <a:solidFill>
                  <a:schemeClr val="dk1"/>
                </a:solidFill>
              </a:rPr>
              <a:t>” from the </a:t>
            </a:r>
            <a:r>
              <a:rPr i="1" lang="en" sz="1200">
                <a:solidFill>
                  <a:schemeClr val="dk1"/>
                </a:solidFill>
              </a:rPr>
              <a:t>National Park Service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25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8140150" y="4668900"/>
            <a:ext cx="892850" cy="34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9637" y="610812"/>
            <a:ext cx="3904725" cy="3921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2" name="Google Shape;62;p14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1.</a:t>
            </a:r>
            <a:endParaRPr sz="4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2</a:t>
            </a:r>
            <a:r>
              <a:rPr lang="en" sz="4800"/>
              <a:t>.</a:t>
            </a:r>
            <a:endParaRPr sz="4800"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2950" y="623074"/>
            <a:ext cx="3213226" cy="389735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900" y="783751"/>
            <a:ext cx="4730200" cy="35760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4" name="Google Shape;74;p16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3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 rotWithShape="1">
          <a:blip r:embed="rId3">
            <a:alphaModFix/>
          </a:blip>
          <a:srcRect b="0" l="17468" r="15909" t="0"/>
          <a:stretch/>
        </p:blipFill>
        <p:spPr>
          <a:xfrm>
            <a:off x="2202498" y="793450"/>
            <a:ext cx="4738993" cy="35566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0" name="Google Shape;80;p17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4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2216" y="794432"/>
            <a:ext cx="4739548" cy="355462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6" name="Google Shape;86;p18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5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9"/>
          <p:cNvPicPr preferRelativeResize="0"/>
          <p:nvPr/>
        </p:nvPicPr>
        <p:blipFill rotWithShape="1">
          <a:blip r:embed="rId3">
            <a:alphaModFix/>
          </a:blip>
          <a:srcRect b="36672" l="11361" r="19825" t="0"/>
          <a:stretch/>
        </p:blipFill>
        <p:spPr>
          <a:xfrm>
            <a:off x="2702260" y="688875"/>
            <a:ext cx="3739477" cy="3671926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2" name="Google Shape;92;p19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6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5774" y="1102288"/>
            <a:ext cx="5212452" cy="31457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8" name="Google Shape;98;p20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7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2225" y="775738"/>
            <a:ext cx="5099550" cy="35920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4" name="Google Shape;104;p21"/>
          <p:cNvSpPr txBox="1"/>
          <p:nvPr/>
        </p:nvSpPr>
        <p:spPr>
          <a:xfrm>
            <a:off x="178900" y="178900"/>
            <a:ext cx="1140600" cy="923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8</a:t>
            </a:r>
            <a:r>
              <a:rPr lang="en" sz="4800"/>
              <a:t>.</a:t>
            </a:r>
            <a:endParaRPr sz="4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