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10" Type="http://schemas.openxmlformats.org/officeDocument/2006/relationships/slide" Target="slides/slide5.xml"/><Relationship Id="rId9" Type="http://schemas.openxmlformats.org/officeDocument/2006/relationships/slide" Target="slides/slide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 name="Shape 57"/>
        <p:cNvGrpSpPr/>
        <p:nvPr/>
      </p:nvGrpSpPr>
      <p:grpSpPr>
        <a:xfrm>
          <a:off x="0" y="0"/>
          <a:ext cx="0" cy="0"/>
          <a:chOff x="0" y="0"/>
          <a:chExt cx="0" cy="0"/>
        </a:xfrm>
      </p:grpSpPr>
      <p:sp>
        <p:nvSpPr>
          <p:cNvPr id="58" name="Google Shape;58;g256378a6183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9" name="Google Shape;59;g256378a6183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g256378a6183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5" name="Google Shape;65;g256378a6183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 name="Shape 69"/>
        <p:cNvGrpSpPr/>
        <p:nvPr/>
      </p:nvGrpSpPr>
      <p:grpSpPr>
        <a:xfrm>
          <a:off x="0" y="0"/>
          <a:ext cx="0" cy="0"/>
          <a:chOff x="0" y="0"/>
          <a:chExt cx="0" cy="0"/>
        </a:xfrm>
      </p:grpSpPr>
      <p:sp>
        <p:nvSpPr>
          <p:cNvPr id="70" name="Google Shape;70;g256378a6183_0_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1" name="Google Shape;71;g256378a6183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Teacher Note</a:t>
            </a:r>
            <a:r>
              <a:rPr lang="en"/>
              <a:t>: This section of the constitution explains that Congress’s salary will be paid from the national </a:t>
            </a:r>
            <a:r>
              <a:rPr lang="en"/>
              <a:t>treasury</a:t>
            </a:r>
            <a:r>
              <a:rPr lang="en"/>
              <a:t> (under the Articles of Confederation it was paid by individual states). However no amount is set. Congress is charged with setting the actual amount. Amendment 27 to the U.S. Constitution states that any changes Congress makes to their salaries do not take effect until after the next election.</a:t>
            </a:r>
            <a:endParaRPr/>
          </a:p>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 name="Shape 75"/>
        <p:cNvGrpSpPr/>
        <p:nvPr/>
      </p:nvGrpSpPr>
      <p:grpSpPr>
        <a:xfrm>
          <a:off x="0" y="0"/>
          <a:ext cx="0" cy="0"/>
          <a:chOff x="0" y="0"/>
          <a:chExt cx="0" cy="0"/>
        </a:xfrm>
      </p:grpSpPr>
      <p:sp>
        <p:nvSpPr>
          <p:cNvPr id="76" name="Google Shape;76;g256378a6183_0_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7" name="Google Shape;77;g256378a6183_0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rPr>
              <a:t>Fun Fact:</a:t>
            </a:r>
            <a:r>
              <a:rPr lang="en">
                <a:solidFill>
                  <a:schemeClr val="dk1"/>
                </a:solidFill>
              </a:rPr>
              <a:t> When Congress set its first salary in 1787, it was $6 for each day a member attended a session</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hyperlink" Target="https://crsreports.congress.gov/product/pdf/RL/RL30064#:~:text=The%20compensation%20for%20most%20Senators,from%20Puerto%20Rico%20is%20%24174%2C000.&amp;text=The%20House%2Dreported%20(H.R"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txBox="1"/>
          <p:nvPr>
            <p:ph type="ctrTitle"/>
          </p:nvPr>
        </p:nvSpPr>
        <p:spPr>
          <a:xfrm>
            <a:off x="311708" y="744575"/>
            <a:ext cx="8520600" cy="2052600"/>
          </a:xfrm>
          <a:prstGeom prst="rect">
            <a:avLst/>
          </a:prstGeom>
          <a:ln cap="flat" cmpd="sng" w="19050">
            <a:solidFill>
              <a:srgbClr val="000000"/>
            </a:solidFill>
            <a:prstDash val="solid"/>
            <a:round/>
            <a:headEnd len="sm" w="sm" type="none"/>
            <a:tailEnd len="sm" w="sm" type="none"/>
          </a:ln>
        </p:spPr>
        <p:txBody>
          <a:bodyPr anchorCtr="0" anchor="b" bIns="91425" lIns="91425" spcFirstLastPara="1" rIns="91425" wrap="square" tIns="91425">
            <a:normAutofit/>
          </a:bodyPr>
          <a:lstStyle/>
          <a:p>
            <a:pPr indent="0" lvl="0" marL="0" rtl="0" algn="ctr">
              <a:spcBef>
                <a:spcPts val="0"/>
              </a:spcBef>
              <a:spcAft>
                <a:spcPts val="0"/>
              </a:spcAft>
              <a:buNone/>
            </a:pPr>
            <a:r>
              <a:rPr lang="en"/>
              <a:t>Constitutional Qualifications for Congress</a:t>
            </a:r>
            <a:endParaRPr/>
          </a:p>
        </p:txBody>
      </p:sp>
      <p:sp>
        <p:nvSpPr>
          <p:cNvPr id="55" name="Google Shape;55;p13"/>
          <p:cNvSpPr txBox="1"/>
          <p:nvPr>
            <p:ph idx="1" type="subTitle"/>
          </p:nvPr>
        </p:nvSpPr>
        <p:spPr>
          <a:xfrm>
            <a:off x="311700" y="3062725"/>
            <a:ext cx="8520600" cy="7926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
                <a:solidFill>
                  <a:srgbClr val="000000"/>
                </a:solidFill>
              </a:rPr>
              <a:t>U.S. Senate and U.S. House of Representatives</a:t>
            </a:r>
            <a:endParaRPr>
              <a:solidFill>
                <a:srgbClr val="000000"/>
              </a:solidFill>
            </a:endParaRPr>
          </a:p>
        </p:txBody>
      </p:sp>
      <p:pic>
        <p:nvPicPr>
          <p:cNvPr id="56" name="Google Shape;56;p13"/>
          <p:cNvPicPr preferRelativeResize="0"/>
          <p:nvPr/>
        </p:nvPicPr>
        <p:blipFill>
          <a:blip r:embed="rId3">
            <a:alphaModFix/>
          </a:blip>
          <a:stretch>
            <a:fillRect/>
          </a:stretch>
        </p:blipFill>
        <p:spPr>
          <a:xfrm>
            <a:off x="8073050" y="4631725"/>
            <a:ext cx="915250" cy="35085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 name="Shape 60"/>
        <p:cNvGrpSpPr/>
        <p:nvPr/>
      </p:nvGrpSpPr>
      <p:grpSpPr>
        <a:xfrm>
          <a:off x="0" y="0"/>
          <a:ext cx="0" cy="0"/>
          <a:chOff x="0" y="0"/>
          <a:chExt cx="0" cy="0"/>
        </a:xfrm>
      </p:grpSpPr>
      <p:sp>
        <p:nvSpPr>
          <p:cNvPr id="61" name="Google Shape;61;p1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3200"/>
              <a:t>Article I, Section 2</a:t>
            </a:r>
            <a:endParaRPr sz="3200"/>
          </a:p>
        </p:txBody>
      </p:sp>
      <p:sp>
        <p:nvSpPr>
          <p:cNvPr id="62" name="Google Shape;62;p14"/>
          <p:cNvSpPr txBox="1"/>
          <p:nvPr>
            <p:ph idx="1" type="body"/>
          </p:nvPr>
        </p:nvSpPr>
        <p:spPr>
          <a:xfrm>
            <a:off x="311700" y="1152475"/>
            <a:ext cx="8520600" cy="3416400"/>
          </a:xfrm>
          <a:prstGeom prst="rect">
            <a:avLst/>
          </a:prstGeom>
          <a:ln cap="flat" cmpd="sng" w="19050">
            <a:solidFill>
              <a:srgbClr val="000000"/>
            </a:solidFill>
            <a:prstDash val="solid"/>
            <a:round/>
            <a:headEnd len="sm" w="sm" type="none"/>
            <a:tailEnd len="sm" w="sm" type="none"/>
          </a:ln>
        </p:spPr>
        <p:txBody>
          <a:bodyPr anchorCtr="0" anchor="t" bIns="91425" lIns="91425" spcFirstLastPara="1" rIns="91425" wrap="square" tIns="91425">
            <a:normAutofit/>
          </a:bodyPr>
          <a:lstStyle/>
          <a:p>
            <a:pPr indent="0" lvl="0" marL="0" rtl="0" algn="l">
              <a:lnSpc>
                <a:spcPct val="25000"/>
              </a:lnSpc>
              <a:spcBef>
                <a:spcPts val="0"/>
              </a:spcBef>
              <a:spcAft>
                <a:spcPts val="0"/>
              </a:spcAft>
              <a:buClr>
                <a:schemeClr val="dk1"/>
              </a:buClr>
              <a:buSzPts val="1100"/>
              <a:buFont typeface="Arial"/>
              <a:buNone/>
            </a:pPr>
            <a:r>
              <a:t/>
            </a:r>
            <a:endParaRPr i="1" sz="2200">
              <a:solidFill>
                <a:schemeClr val="dk1"/>
              </a:solidFill>
            </a:endParaRPr>
          </a:p>
          <a:p>
            <a:pPr indent="0" lvl="0" marL="0" rtl="0" algn="l">
              <a:spcBef>
                <a:spcPts val="0"/>
              </a:spcBef>
              <a:spcAft>
                <a:spcPts val="0"/>
              </a:spcAft>
              <a:buClr>
                <a:schemeClr val="dk1"/>
              </a:buClr>
              <a:buSzPts val="1100"/>
              <a:buFont typeface="Arial"/>
              <a:buNone/>
            </a:pPr>
            <a:r>
              <a:rPr i="1" lang="en" sz="2200">
                <a:solidFill>
                  <a:schemeClr val="dk1"/>
                </a:solidFill>
              </a:rPr>
              <a:t>The House of Representatives shall be composed of Members chosen every second Year by the People of the several States…</a:t>
            </a:r>
            <a:endParaRPr i="1" sz="2200">
              <a:solidFill>
                <a:schemeClr val="dk1"/>
              </a:solidFill>
            </a:endParaRPr>
          </a:p>
          <a:p>
            <a:pPr indent="0" lvl="0" marL="0" rtl="0" algn="l">
              <a:spcBef>
                <a:spcPts val="0"/>
              </a:spcBef>
              <a:spcAft>
                <a:spcPts val="0"/>
              </a:spcAft>
              <a:buClr>
                <a:schemeClr val="dk1"/>
              </a:buClr>
              <a:buSzPts val="1100"/>
              <a:buFont typeface="Arial"/>
              <a:buNone/>
            </a:pPr>
            <a:r>
              <a:t/>
            </a:r>
            <a:endParaRPr i="1" sz="2200">
              <a:solidFill>
                <a:schemeClr val="dk1"/>
              </a:solidFill>
            </a:endParaRPr>
          </a:p>
          <a:p>
            <a:pPr indent="0" lvl="0" marL="0" rtl="0" algn="l">
              <a:spcBef>
                <a:spcPts val="0"/>
              </a:spcBef>
              <a:spcAft>
                <a:spcPts val="0"/>
              </a:spcAft>
              <a:buClr>
                <a:schemeClr val="dk1"/>
              </a:buClr>
              <a:buSzPts val="1100"/>
              <a:buFont typeface="Arial"/>
              <a:buNone/>
            </a:pPr>
            <a:r>
              <a:rPr i="1" lang="en" sz="2200">
                <a:solidFill>
                  <a:schemeClr val="dk1"/>
                </a:solidFill>
              </a:rPr>
              <a:t>No Person shall be a Representative who shall not have attained to the Age of twenty five Years, and been seven Years a Citizen of the United States, and who shall not, when elected, be an Inhabitant of that State in which he shall be chosen.</a:t>
            </a:r>
            <a:endParaRPr i="1" sz="2200">
              <a:solidFill>
                <a:schemeClr val="dk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 name="Shape 66"/>
        <p:cNvGrpSpPr/>
        <p:nvPr/>
      </p:nvGrpSpPr>
      <p:grpSpPr>
        <a:xfrm>
          <a:off x="0" y="0"/>
          <a:ext cx="0" cy="0"/>
          <a:chOff x="0" y="0"/>
          <a:chExt cx="0" cy="0"/>
        </a:xfrm>
      </p:grpSpPr>
      <p:sp>
        <p:nvSpPr>
          <p:cNvPr id="67" name="Google Shape;67;p1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3200"/>
              <a:t>Article I, </a:t>
            </a:r>
            <a:r>
              <a:rPr b="1" lang="en" sz="3200"/>
              <a:t>Section 3</a:t>
            </a:r>
            <a:endParaRPr sz="3200"/>
          </a:p>
        </p:txBody>
      </p:sp>
      <p:sp>
        <p:nvSpPr>
          <p:cNvPr id="68" name="Google Shape;68;p15"/>
          <p:cNvSpPr txBox="1"/>
          <p:nvPr>
            <p:ph idx="1" type="body"/>
          </p:nvPr>
        </p:nvSpPr>
        <p:spPr>
          <a:xfrm>
            <a:off x="311700" y="1152475"/>
            <a:ext cx="8520600" cy="3416400"/>
          </a:xfrm>
          <a:prstGeom prst="rect">
            <a:avLst/>
          </a:prstGeom>
          <a:ln cap="flat" cmpd="sng" w="19050">
            <a:solidFill>
              <a:srgbClr val="000000"/>
            </a:solidFill>
            <a:prstDash val="solid"/>
            <a:round/>
            <a:headEnd len="sm" w="sm" type="none"/>
            <a:tailEnd len="sm" w="sm" type="none"/>
          </a:ln>
        </p:spPr>
        <p:txBody>
          <a:bodyPr anchorCtr="0" anchor="t" bIns="91425" lIns="91425" spcFirstLastPara="1" rIns="91425" wrap="square" tIns="91425">
            <a:normAutofit/>
          </a:bodyPr>
          <a:lstStyle/>
          <a:p>
            <a:pPr indent="0" lvl="0" marL="0" rtl="0" algn="l">
              <a:lnSpc>
                <a:spcPct val="25000"/>
              </a:lnSpc>
              <a:spcBef>
                <a:spcPts val="0"/>
              </a:spcBef>
              <a:spcAft>
                <a:spcPts val="0"/>
              </a:spcAft>
              <a:buNone/>
            </a:pPr>
            <a:r>
              <a:t/>
            </a:r>
            <a:endParaRPr sz="2200">
              <a:solidFill>
                <a:schemeClr val="dk1"/>
              </a:solidFill>
            </a:endParaRPr>
          </a:p>
          <a:p>
            <a:pPr indent="0" lvl="0" marL="0" rtl="0" algn="l">
              <a:spcBef>
                <a:spcPts val="0"/>
              </a:spcBef>
              <a:spcAft>
                <a:spcPts val="0"/>
              </a:spcAft>
              <a:buNone/>
            </a:pPr>
            <a:r>
              <a:rPr i="1" lang="en" sz="2200">
                <a:solidFill>
                  <a:schemeClr val="dk1"/>
                </a:solidFill>
              </a:rPr>
              <a:t>The Senate of the United States shall be composed of two Senators from each State, chosen by the Legislature thereof, for six Years; and each Senator shall have one Vote.</a:t>
            </a:r>
            <a:endParaRPr i="1" sz="2200">
              <a:solidFill>
                <a:schemeClr val="dk1"/>
              </a:solidFill>
            </a:endParaRPr>
          </a:p>
          <a:p>
            <a:pPr indent="0" lvl="0" marL="0" rtl="0" algn="l">
              <a:spcBef>
                <a:spcPts val="0"/>
              </a:spcBef>
              <a:spcAft>
                <a:spcPts val="0"/>
              </a:spcAft>
              <a:buNone/>
            </a:pPr>
            <a:r>
              <a:t/>
            </a:r>
            <a:endParaRPr i="1" sz="2200">
              <a:solidFill>
                <a:schemeClr val="dk1"/>
              </a:solidFill>
            </a:endParaRPr>
          </a:p>
          <a:p>
            <a:pPr indent="0" lvl="0" marL="0" rtl="0" algn="l">
              <a:spcBef>
                <a:spcPts val="0"/>
              </a:spcBef>
              <a:spcAft>
                <a:spcPts val="0"/>
              </a:spcAft>
              <a:buNone/>
            </a:pPr>
            <a:r>
              <a:rPr i="1" lang="en" sz="2200">
                <a:solidFill>
                  <a:schemeClr val="dk1"/>
                </a:solidFill>
              </a:rPr>
              <a:t>No Person shall be a Senator who shall not have attained to the Age of thirty Years, and been nine Years a Citizen of the United States, and who shall not, when elected, be an Inhabitant of that State for which he shall be chosen.</a:t>
            </a:r>
            <a:endParaRPr i="1" sz="2200">
              <a:solidFill>
                <a:schemeClr val="dk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 name="Shape 72"/>
        <p:cNvGrpSpPr/>
        <p:nvPr/>
      </p:nvGrpSpPr>
      <p:grpSpPr>
        <a:xfrm>
          <a:off x="0" y="0"/>
          <a:ext cx="0" cy="0"/>
          <a:chOff x="0" y="0"/>
          <a:chExt cx="0" cy="0"/>
        </a:xfrm>
      </p:grpSpPr>
      <p:sp>
        <p:nvSpPr>
          <p:cNvPr id="73" name="Google Shape;73;p1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3200"/>
              <a:t>Article I, </a:t>
            </a:r>
            <a:r>
              <a:rPr b="1" lang="en" sz="3200"/>
              <a:t>Section 6</a:t>
            </a:r>
            <a:endParaRPr sz="3200"/>
          </a:p>
        </p:txBody>
      </p:sp>
      <p:sp>
        <p:nvSpPr>
          <p:cNvPr id="74" name="Google Shape;74;p16"/>
          <p:cNvSpPr txBox="1"/>
          <p:nvPr>
            <p:ph idx="1" type="body"/>
          </p:nvPr>
        </p:nvSpPr>
        <p:spPr>
          <a:xfrm>
            <a:off x="311700" y="1152475"/>
            <a:ext cx="8520600" cy="3416400"/>
          </a:xfrm>
          <a:prstGeom prst="rect">
            <a:avLst/>
          </a:prstGeom>
          <a:ln cap="flat" cmpd="sng" w="19050">
            <a:solidFill>
              <a:srgbClr val="000000"/>
            </a:solidFill>
            <a:prstDash val="solid"/>
            <a:round/>
            <a:headEnd len="sm" w="sm" type="none"/>
            <a:tailEnd len="sm" w="sm" type="none"/>
          </a:ln>
        </p:spPr>
        <p:txBody>
          <a:bodyPr anchorCtr="0" anchor="t" bIns="91425" lIns="91425" spcFirstLastPara="1" rIns="91425" wrap="square" tIns="91425">
            <a:normAutofit/>
          </a:bodyPr>
          <a:lstStyle/>
          <a:p>
            <a:pPr indent="0" lvl="0" marL="0" rtl="0" algn="l">
              <a:spcBef>
                <a:spcPts val="0"/>
              </a:spcBef>
              <a:spcAft>
                <a:spcPts val="0"/>
              </a:spcAft>
              <a:buNone/>
            </a:pPr>
            <a:r>
              <a:rPr i="1" lang="en" sz="2200">
                <a:solidFill>
                  <a:schemeClr val="dk1"/>
                </a:solidFill>
              </a:rPr>
              <a:t>The Senators and Representatives shall receive a Compensation for their Services, to be ascertained by Law, and paid out of the Treasury of the United States. They shall in all Cases, except Treason, Felony and Breach of the Peace, be privileged from Arrest during their Attendance at the Session of their respective Houses, and in going to and returning from the same; and for any Speech or Debate in either House, they shall not be questioned in any other Place.</a:t>
            </a:r>
            <a:endParaRPr i="1" sz="2200">
              <a:solidFill>
                <a:schemeClr val="dk1"/>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 name="Shape 78"/>
        <p:cNvGrpSpPr/>
        <p:nvPr/>
      </p:nvGrpSpPr>
      <p:grpSpPr>
        <a:xfrm>
          <a:off x="0" y="0"/>
          <a:ext cx="0" cy="0"/>
          <a:chOff x="0" y="0"/>
          <a:chExt cx="0" cy="0"/>
        </a:xfrm>
      </p:grpSpPr>
      <p:sp>
        <p:nvSpPr>
          <p:cNvPr id="79" name="Google Shape;79;p1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3200"/>
              <a:t>Compensation</a:t>
            </a:r>
            <a:endParaRPr sz="3200"/>
          </a:p>
        </p:txBody>
      </p:sp>
      <p:sp>
        <p:nvSpPr>
          <p:cNvPr id="80" name="Google Shape;80;p17"/>
          <p:cNvSpPr txBox="1"/>
          <p:nvPr>
            <p:ph idx="1" type="body"/>
          </p:nvPr>
        </p:nvSpPr>
        <p:spPr>
          <a:xfrm>
            <a:off x="311700" y="1152475"/>
            <a:ext cx="8520600" cy="3416400"/>
          </a:xfrm>
          <a:prstGeom prst="rect">
            <a:avLst/>
          </a:prstGeom>
          <a:ln cap="flat" cmpd="sng" w="19050">
            <a:solidFill>
              <a:srgbClr val="000000"/>
            </a:solidFill>
            <a:prstDash val="solid"/>
            <a:round/>
            <a:headEnd len="sm" w="sm" type="none"/>
            <a:tailEnd len="sm" w="sm" type="none"/>
          </a:ln>
        </p:spPr>
        <p:txBody>
          <a:bodyPr anchorCtr="0" anchor="t" bIns="91425" lIns="91425" spcFirstLastPara="1" rIns="91425" wrap="square" tIns="91425">
            <a:normAutofit/>
          </a:bodyPr>
          <a:lstStyle/>
          <a:p>
            <a:pPr indent="0" lvl="0" marL="0" rtl="0" algn="l">
              <a:spcBef>
                <a:spcPts val="0"/>
              </a:spcBef>
              <a:spcAft>
                <a:spcPts val="0"/>
              </a:spcAft>
              <a:buNone/>
            </a:pPr>
            <a:r>
              <a:rPr lang="en" sz="2200">
                <a:solidFill>
                  <a:schemeClr val="dk1"/>
                </a:solidFill>
              </a:rPr>
              <a:t>The compensation for most Senators, Representatives, Delegates, and the Resident Commissioner from Puerto Rico is $174,000.</a:t>
            </a:r>
            <a:endParaRPr sz="2200">
              <a:solidFill>
                <a:schemeClr val="dk1"/>
              </a:solidFill>
            </a:endParaRPr>
          </a:p>
          <a:p>
            <a:pPr indent="0" lvl="0" marL="0" rtl="0" algn="l">
              <a:spcBef>
                <a:spcPts val="0"/>
              </a:spcBef>
              <a:spcAft>
                <a:spcPts val="0"/>
              </a:spcAft>
              <a:buNone/>
            </a:pPr>
            <a:r>
              <a:rPr lang="en" sz="2200">
                <a:solidFill>
                  <a:schemeClr val="dk1"/>
                </a:solidFill>
              </a:rPr>
              <a:t>The only exceptions include the Speaker of the House (salary of $223,500) and the President pro tempore of the Senate and the majority and minority leaders in the House and Senate (salary of $193,400). These levels have remained unchanged since 2009. </a:t>
            </a:r>
            <a:endParaRPr sz="1500">
              <a:solidFill>
                <a:schemeClr val="dk1"/>
              </a:solidFill>
            </a:endParaRPr>
          </a:p>
        </p:txBody>
      </p:sp>
      <p:sp>
        <p:nvSpPr>
          <p:cNvPr id="81" name="Google Shape;81;p17"/>
          <p:cNvSpPr txBox="1"/>
          <p:nvPr/>
        </p:nvSpPr>
        <p:spPr>
          <a:xfrm>
            <a:off x="311700" y="4568875"/>
            <a:ext cx="3000000" cy="3540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1100">
                <a:solidFill>
                  <a:schemeClr val="dk1"/>
                </a:solidFill>
              </a:rPr>
              <a:t>Source: </a:t>
            </a:r>
            <a:r>
              <a:rPr lang="en" sz="1100" u="sng">
                <a:solidFill>
                  <a:schemeClr val="accent5"/>
                </a:solidFill>
                <a:hlinkClick r:id="rId3">
                  <a:extLst>
                    <a:ext uri="{A12FA001-AC4F-418D-AE19-62706E023703}">
                      <ahyp:hlinkClr val="tx"/>
                    </a:ext>
                  </a:extLst>
                </a:hlinkClick>
              </a:rPr>
              <a:t>crsreports.congress.gov</a:t>
            </a:r>
            <a:endParaRPr sz="1100">
              <a:solidFill>
                <a:schemeClr val="dk1"/>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