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10058400" cx="7772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5"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img.freepik.com/free-vector/law-order-2x2-design-concept_1284-23066.jpg?w=996&amp;t=st=1685884077~exp=1685884677~hmac=6805dc58aa7338841373152fbd7bcd742942b21489b409978607c4ee0b6a3f49" TargetMode="External"/><Relationship Id="rId3" Type="http://schemas.openxmlformats.org/officeDocument/2006/relationships/hyperlink" Target="https://www.freepikcompany.com/legal?_gl=1*17xrrnu*fp_ga*NjI4NDc0NTUyLjE2ODIwMTA0NjU.*fp_ga_QWX66025LC*MTY4NTg4MzgyNi4xMi4xLjE2ODU4ODM4MzkuNDcuMC4w*_ga*NjI4NDc0NTUyLjE2ODIwMTA0NjU.*_ga_18B6QPTJPC*MTY4NTg4MzgyNi4xMi4xLjE2ODU4ODM4MzkuNDcuMC4w#nav-freepik-license" TargetMode="External"/><Relationship Id="rId4" Type="http://schemas.openxmlformats.org/officeDocument/2006/relationships/hyperlink" Target="https://img.freepik.com/free-vector/tax-day-15-april-smartphone-with-service-tax-report-coins_24877-54122.jpg?w=996&amp;t=st=1685884013~exp=1685884613~hmac=ff88f639fe85844f1875b03ed12648fce58728d51b273d95add7afdc213b0fab" TargetMode="External"/><Relationship Id="rId9" Type="http://schemas.openxmlformats.org/officeDocument/2006/relationships/hyperlink" Target="https://www.freepikcompany.com/legal?_gl=1*17xrrnu*fp_ga*NjI4NDc0NTUyLjE2ODIwMTA0NjU.*fp_ga_QWX66025LC*MTY4NTg4MzgyNi4xMi4xLjE2ODU4ODM4MzkuNDcuMC4w*_ga*NjI4NDc0NTUyLjE2ODIwMTA0NjU.*_ga_18B6QPTJPC*MTY4NTg4MzgyNi4xMi4xLjE2ODU4ODM4MzkuNDcuMC4w#nav-freepik-license" TargetMode="External"/><Relationship Id="rId5" Type="http://schemas.openxmlformats.org/officeDocument/2006/relationships/hyperlink" Target="https://www.freepikcompany.com/legal?_gl=1*17xrrnu*fp_ga*NjI4NDc0NTUyLjE2ODIwMTA0NjU.*fp_ga_QWX66025LC*MTY4NTg4MzgyNi4xMi4xLjE2ODU4ODM4MzkuNDcuMC4w*_ga*NjI4NDc0NTUyLjE2ODIwMTA0NjU.*_ga_18B6QPTJPC*MTY4NTg4MzgyNi4xMi4xLjE2ODU4ODM4MzkuNDcuMC4w#nav-freepik-license" TargetMode="External"/><Relationship Id="rId6" Type="http://schemas.openxmlformats.org/officeDocument/2006/relationships/hyperlink" Target="https://img.freepik.com/free-vector/illustration-law-concept_53876-36943.jpg?w=996&amp;t=st=1685908184~exp=1685908784~hmac=db8f0d210435b2047a3209807b159a606220249abf3d3a6fe55e20492ece47e9" TargetMode="External"/><Relationship Id="rId7" Type="http://schemas.openxmlformats.org/officeDocument/2006/relationships/hyperlink" Target="https://www.freepikcompany.com/legal?_gl=1*17xrrnu*fp_ga*NjI4NDc0NTUyLjE2ODIwMTA0NjU.*fp_ga_QWX66025LC*MTY4NTg4MzgyNi4xMi4xLjE2ODU4ODM4MzkuNDcuMC4w*_ga*NjI4NDc0NTUyLjE2ODIwMTA0NjU.*_ga_18B6QPTJPC*MTY4NTg4MzgyNi4xMi4xLjE2ODU4ODM4MzkuNDcuMC4w#nav-freepik-license" TargetMode="External"/><Relationship Id="rId8" Type="http://schemas.openxmlformats.org/officeDocument/2006/relationships/hyperlink" Target="https://img.freepik.com/free-vector/book-with-lighbulb-cartoon-vector-icon-illustration-object-education-icon-concept-isolated-premium-vector-flat-cartoon-style_138676-4009.jpg?w=996&amp;t=st=1685883839~exp=1685884439~hmac=dc1c01e3bf98ab3af9c0e36a42cd0b77772cdff4f6813f0adbed800f3aaafb1b"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04485"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Credits:</a:t>
            </a:r>
            <a:endParaRPr/>
          </a:p>
          <a:p>
            <a:pPr indent="-298450" lvl="0" marL="457200" rtl="0" algn="l">
              <a:spcBef>
                <a:spcPts val="0"/>
              </a:spcBef>
              <a:spcAft>
                <a:spcPts val="0"/>
              </a:spcAft>
              <a:buSzPts val="1100"/>
              <a:buAutoNum type="arabicPeriod"/>
            </a:pPr>
            <a:r>
              <a:rPr lang="en"/>
              <a:t>“</a:t>
            </a:r>
            <a:r>
              <a:rPr lang="en" u="sng">
                <a:solidFill>
                  <a:schemeClr val="hlink"/>
                </a:solidFill>
                <a:hlinkClick r:id="rId2"/>
              </a:rPr>
              <a:t>Free vector law and order 2x2 design concept</a:t>
            </a:r>
            <a:r>
              <a:rPr lang="en"/>
              <a:t>” by macrovector</a:t>
            </a:r>
            <a:r>
              <a:rPr lang="en">
                <a:solidFill>
                  <a:schemeClr val="dk1"/>
                </a:solidFill>
              </a:rPr>
              <a:t> is licensed under the </a:t>
            </a:r>
            <a:r>
              <a:rPr lang="en" u="sng">
                <a:solidFill>
                  <a:schemeClr val="hlink"/>
                </a:solidFill>
                <a:hlinkClick r:id="rId3"/>
              </a:rPr>
              <a:t>Freepik license</a:t>
            </a:r>
            <a:endParaRPr/>
          </a:p>
          <a:p>
            <a:pPr indent="-298450" lvl="0" marL="457200" rtl="0" algn="l">
              <a:spcBef>
                <a:spcPts val="0"/>
              </a:spcBef>
              <a:spcAft>
                <a:spcPts val="0"/>
              </a:spcAft>
              <a:buSzPts val="1100"/>
              <a:buAutoNum type="arabicPeriod"/>
            </a:pPr>
            <a:r>
              <a:rPr lang="en"/>
              <a:t>“</a:t>
            </a:r>
            <a:r>
              <a:rPr lang="en" u="sng">
                <a:solidFill>
                  <a:schemeClr val="hlink"/>
                </a:solidFill>
                <a:hlinkClick r:id="rId4"/>
              </a:rPr>
              <a:t>Tax day 15 april. smartphone with service tax report and coins</a:t>
            </a:r>
            <a:r>
              <a:rPr lang="en"/>
              <a:t>” by studiogstock</a:t>
            </a:r>
            <a:r>
              <a:rPr lang="en">
                <a:solidFill>
                  <a:schemeClr val="dk1"/>
                </a:solidFill>
              </a:rPr>
              <a:t> is licensed under the </a:t>
            </a:r>
            <a:r>
              <a:rPr lang="en" u="sng">
                <a:solidFill>
                  <a:schemeClr val="hlink"/>
                </a:solidFill>
                <a:hlinkClick r:id="rId5"/>
              </a:rPr>
              <a:t>Freepik license</a:t>
            </a:r>
            <a:endParaRPr/>
          </a:p>
          <a:p>
            <a:pPr indent="-298450" lvl="0" marL="457200" rtl="0" algn="l">
              <a:spcBef>
                <a:spcPts val="0"/>
              </a:spcBef>
              <a:spcAft>
                <a:spcPts val="0"/>
              </a:spcAft>
              <a:buSzPts val="1100"/>
              <a:buAutoNum type="arabicPeriod"/>
            </a:pPr>
            <a:r>
              <a:rPr lang="en"/>
              <a:t>“</a:t>
            </a:r>
            <a:r>
              <a:rPr lang="en" u="sng">
                <a:solidFill>
                  <a:schemeClr val="hlink"/>
                </a:solidFill>
                <a:hlinkClick r:id="rId6"/>
              </a:rPr>
              <a:t>Illustration of law concept</a:t>
            </a:r>
            <a:r>
              <a:rPr lang="en"/>
              <a:t>” by rawpixel.com </a:t>
            </a:r>
            <a:r>
              <a:rPr lang="en">
                <a:solidFill>
                  <a:schemeClr val="dk1"/>
                </a:solidFill>
              </a:rPr>
              <a:t>is licensed under the </a:t>
            </a:r>
            <a:r>
              <a:rPr lang="en" u="sng">
                <a:solidFill>
                  <a:schemeClr val="hlink"/>
                </a:solidFill>
                <a:hlinkClick r:id="rId7"/>
              </a:rPr>
              <a:t>Freepik license</a:t>
            </a:r>
            <a:endParaRPr/>
          </a:p>
          <a:p>
            <a:pPr indent="-298450" lvl="0" marL="457200" rtl="0" algn="l">
              <a:spcBef>
                <a:spcPts val="0"/>
              </a:spcBef>
              <a:spcAft>
                <a:spcPts val="0"/>
              </a:spcAft>
              <a:buSzPts val="1100"/>
              <a:buAutoNum type="arabicPeriod"/>
            </a:pPr>
            <a:r>
              <a:rPr lang="en"/>
              <a:t>“</a:t>
            </a:r>
            <a:r>
              <a:rPr lang="en" u="sng">
                <a:solidFill>
                  <a:schemeClr val="hlink"/>
                </a:solidFill>
                <a:hlinkClick r:id="rId8"/>
              </a:rPr>
              <a:t>Free vector book with lighbulb cartoon vector icon illustration. object education icon concept isolated premium vector. flat cartoon style</a:t>
            </a:r>
            <a:r>
              <a:rPr lang="en"/>
              <a:t>” by catalyststuff is licensed under the </a:t>
            </a:r>
            <a:r>
              <a:rPr lang="en" u="sng">
                <a:solidFill>
                  <a:schemeClr val="hlink"/>
                </a:solidFill>
                <a:hlinkClick r:id="rId9"/>
              </a:rPr>
              <a:t>Freepik license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400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5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5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jp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1.png"/><Relationship Id="rId8"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190800" y="631350"/>
            <a:ext cx="7503900" cy="1716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100">
                <a:solidFill>
                  <a:schemeClr val="dk1"/>
                </a:solidFill>
              </a:rPr>
              <a:t>Have you ever wondered why the Pledge of Allegiance has the words ”...and to the Republic for which it stands..”? Why would the word republic be used? The Framers that worked on writing the U.S. Constitution wanted to make sure that the form of government they set up had a balance between government power and citizens’ rights. The form of government they established is called a constitutional republic. In this form of government, people vote democratically for individuals to represent their interests in government. However, a written constitution ensures the government has limited power and the rights of citizens are protected.  The first three words of the Preamble to the Constitution are “We the People.” Included with the power given to the people in this form of government are several civic duties and responsibilities that are vital to the preservation of the United States’ constitutional republic. </a:t>
            </a:r>
            <a:endParaRPr/>
          </a:p>
        </p:txBody>
      </p:sp>
      <p:sp>
        <p:nvSpPr>
          <p:cNvPr id="55" name="Google Shape;55;p13"/>
          <p:cNvSpPr txBox="1"/>
          <p:nvPr/>
        </p:nvSpPr>
        <p:spPr>
          <a:xfrm>
            <a:off x="1047750" y="3581450"/>
            <a:ext cx="4542300" cy="3469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100">
                <a:solidFill>
                  <a:schemeClr val="dk1"/>
                </a:solidFill>
              </a:rPr>
              <a:t>There are several things that a citizen is obligated to do to preserve the constitutional republic. These “must do” requirements are called civic duties. Some of these duties include: </a:t>
            </a:r>
            <a:r>
              <a:rPr lang="en" sz="1100">
                <a:solidFill>
                  <a:srgbClr val="202124"/>
                </a:solidFill>
              </a:rPr>
              <a:t>obeying the law, serving on juries, paying taxes, and registering for the selective military service. Let’s take a closer look at some of these civic duties!</a:t>
            </a:r>
            <a:endParaRPr sz="1100">
              <a:solidFill>
                <a:srgbClr val="202124"/>
              </a:solidFill>
            </a:endParaRPr>
          </a:p>
          <a:p>
            <a:pPr indent="0" lvl="0" marL="0" rtl="0" algn="l">
              <a:lnSpc>
                <a:spcPct val="115000"/>
              </a:lnSpc>
              <a:spcBef>
                <a:spcPts val="0"/>
              </a:spcBef>
              <a:spcAft>
                <a:spcPts val="0"/>
              </a:spcAft>
              <a:buNone/>
            </a:pPr>
            <a:r>
              <a:rPr lang="en" sz="1100">
                <a:solidFill>
                  <a:srgbClr val="202124"/>
                </a:solidFill>
              </a:rPr>
              <a:t>Obeying the law is something everyone must do. Congress makes laws that are needed to protect the rights of the citizens. Another duty, serving on a jury, allows citizens to have a trial where a jury of their peers helps decide the outcome. This is a right listed in the Bill of Rights. Your parents may have received a jury duty notice in the mail! An important but sometimes unliked civic duty is paying taxes. Since the government is not a company, it needs to have a way to pay for services and employees, as well as money to complete projects like maintaining roads. This is done by collecting taxes. Lastly, some citizens have the duty to sign up for the selective service. Males at the age of 18 have to register for the military draft in case the country needs more soldiers.</a:t>
            </a:r>
            <a:endParaRPr sz="1100"/>
          </a:p>
        </p:txBody>
      </p:sp>
      <p:sp>
        <p:nvSpPr>
          <p:cNvPr id="56" name="Google Shape;56;p13"/>
          <p:cNvSpPr txBox="1"/>
          <p:nvPr/>
        </p:nvSpPr>
        <p:spPr>
          <a:xfrm>
            <a:off x="233700" y="6975175"/>
            <a:ext cx="6282300" cy="1752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300" u="sng">
                <a:solidFill>
                  <a:srgbClr val="202124"/>
                </a:solidFill>
              </a:rPr>
              <a:t>Civic Responsibilities</a:t>
            </a:r>
            <a:endParaRPr sz="1100">
              <a:solidFill>
                <a:srgbClr val="202124"/>
              </a:solidFill>
            </a:endParaRPr>
          </a:p>
          <a:p>
            <a:pPr indent="0" lvl="0" marL="0" rtl="0" algn="l">
              <a:lnSpc>
                <a:spcPct val="115000"/>
              </a:lnSpc>
              <a:spcBef>
                <a:spcPts val="0"/>
              </a:spcBef>
              <a:spcAft>
                <a:spcPts val="0"/>
              </a:spcAft>
              <a:buNone/>
            </a:pPr>
            <a:r>
              <a:rPr lang="en" sz="1100">
                <a:solidFill>
                  <a:srgbClr val="202124"/>
                </a:solidFill>
              </a:rPr>
              <a:t>Civic responsibilities are things that a citizen should do. These are things like </a:t>
            </a:r>
            <a:r>
              <a:rPr lang="en" sz="1100">
                <a:solidFill>
                  <a:schemeClr val="dk1"/>
                </a:solidFill>
              </a:rPr>
              <a:t>informed voting, paying attention to public issues, attending civic meetings, volunteering, and running for office. </a:t>
            </a:r>
            <a:endParaRPr sz="1100">
              <a:solidFill>
                <a:schemeClr val="dk1"/>
              </a:solidFill>
            </a:endParaRPr>
          </a:p>
          <a:p>
            <a:pPr indent="0" lvl="0" marL="0" rtl="0" algn="l">
              <a:lnSpc>
                <a:spcPct val="115000"/>
              </a:lnSpc>
              <a:spcBef>
                <a:spcPts val="0"/>
              </a:spcBef>
              <a:spcAft>
                <a:spcPts val="0"/>
              </a:spcAft>
              <a:buNone/>
            </a:pPr>
            <a:r>
              <a:rPr lang="en" sz="1100">
                <a:solidFill>
                  <a:schemeClr val="dk1"/>
                </a:solidFill>
              </a:rPr>
              <a:t>Unlike civic duties, you cannot get in trouble with the law if you do not participate in civic responsibilities. However, our government and society would not work if citizens failed to do these things! A responsible citizen is one who pays attention to the public issues that affect them daily. They attend civic meetings, research candidates and voting issues, and run for elected offices. Responsible citizens also find ways to help their community by volunteering.</a:t>
            </a:r>
            <a:endParaRPr sz="1300"/>
          </a:p>
        </p:txBody>
      </p:sp>
      <p:pic>
        <p:nvPicPr>
          <p:cNvPr id="57" name="Google Shape;57;p13"/>
          <p:cNvPicPr preferRelativeResize="0"/>
          <p:nvPr/>
        </p:nvPicPr>
        <p:blipFill>
          <a:blip r:embed="rId3">
            <a:alphaModFix/>
          </a:blip>
          <a:stretch>
            <a:fillRect/>
          </a:stretch>
        </p:blipFill>
        <p:spPr>
          <a:xfrm>
            <a:off x="6810300" y="9623217"/>
            <a:ext cx="771300" cy="295658"/>
          </a:xfrm>
          <a:prstGeom prst="rect">
            <a:avLst/>
          </a:prstGeom>
          <a:noFill/>
          <a:ln>
            <a:noFill/>
          </a:ln>
        </p:spPr>
      </p:pic>
      <p:pic>
        <p:nvPicPr>
          <p:cNvPr id="58" name="Google Shape;58;p13"/>
          <p:cNvPicPr preferRelativeResize="0"/>
          <p:nvPr/>
        </p:nvPicPr>
        <p:blipFill>
          <a:blip r:embed="rId4">
            <a:alphaModFix/>
          </a:blip>
          <a:stretch>
            <a:fillRect/>
          </a:stretch>
        </p:blipFill>
        <p:spPr>
          <a:xfrm>
            <a:off x="6314777" y="2272050"/>
            <a:ext cx="1080801" cy="1080801"/>
          </a:xfrm>
          <a:prstGeom prst="rect">
            <a:avLst/>
          </a:prstGeom>
          <a:noFill/>
          <a:ln cap="flat" cmpd="sng" w="9525">
            <a:solidFill>
              <a:schemeClr val="dk1"/>
            </a:solidFill>
            <a:prstDash val="solid"/>
            <a:round/>
            <a:headEnd len="sm" w="sm" type="none"/>
            <a:tailEnd len="sm" w="sm" type="none"/>
          </a:ln>
        </p:spPr>
      </p:pic>
      <p:sp>
        <p:nvSpPr>
          <p:cNvPr id="59" name="Google Shape;59;p13"/>
          <p:cNvSpPr txBox="1"/>
          <p:nvPr/>
        </p:nvSpPr>
        <p:spPr>
          <a:xfrm>
            <a:off x="1400100" y="228600"/>
            <a:ext cx="5410200" cy="431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600">
                <a:solidFill>
                  <a:schemeClr val="dk1"/>
                </a:solidFill>
              </a:rPr>
              <a:t>Civic Duties and Responsibilities</a:t>
            </a:r>
            <a:endParaRPr b="1" sz="1600">
              <a:solidFill>
                <a:schemeClr val="dk1"/>
              </a:solidFill>
            </a:endParaRPr>
          </a:p>
        </p:txBody>
      </p:sp>
      <p:pic>
        <p:nvPicPr>
          <p:cNvPr id="60" name="Google Shape;60;p13"/>
          <p:cNvPicPr preferRelativeResize="0"/>
          <p:nvPr/>
        </p:nvPicPr>
        <p:blipFill>
          <a:blip r:embed="rId5">
            <a:alphaModFix/>
          </a:blip>
          <a:stretch>
            <a:fillRect/>
          </a:stretch>
        </p:blipFill>
        <p:spPr>
          <a:xfrm>
            <a:off x="276453" y="4731702"/>
            <a:ext cx="771297" cy="750947"/>
          </a:xfrm>
          <a:prstGeom prst="rect">
            <a:avLst/>
          </a:prstGeom>
          <a:noFill/>
          <a:ln cap="flat" cmpd="sng" w="9525">
            <a:solidFill>
              <a:schemeClr val="dk1"/>
            </a:solidFill>
            <a:prstDash val="solid"/>
            <a:round/>
            <a:headEnd len="sm" w="sm" type="none"/>
            <a:tailEnd len="sm" w="sm" type="none"/>
          </a:ln>
        </p:spPr>
      </p:pic>
      <p:pic>
        <p:nvPicPr>
          <p:cNvPr id="61" name="Google Shape;61;p13"/>
          <p:cNvPicPr preferRelativeResize="0"/>
          <p:nvPr/>
        </p:nvPicPr>
        <p:blipFill>
          <a:blip r:embed="rId6">
            <a:alphaModFix/>
          </a:blip>
          <a:stretch>
            <a:fillRect/>
          </a:stretch>
        </p:blipFill>
        <p:spPr>
          <a:xfrm>
            <a:off x="276450" y="3749450"/>
            <a:ext cx="771297" cy="754468"/>
          </a:xfrm>
          <a:prstGeom prst="rect">
            <a:avLst/>
          </a:prstGeom>
          <a:noFill/>
          <a:ln cap="flat" cmpd="sng" w="9525">
            <a:solidFill>
              <a:schemeClr val="dk1"/>
            </a:solidFill>
            <a:prstDash val="solid"/>
            <a:round/>
            <a:headEnd len="sm" w="sm" type="none"/>
            <a:tailEnd len="sm" w="sm" type="none"/>
          </a:ln>
        </p:spPr>
      </p:pic>
      <p:pic>
        <p:nvPicPr>
          <p:cNvPr id="62" name="Google Shape;62;p13"/>
          <p:cNvPicPr preferRelativeResize="0"/>
          <p:nvPr/>
        </p:nvPicPr>
        <p:blipFill>
          <a:blip r:embed="rId7">
            <a:alphaModFix/>
          </a:blip>
          <a:stretch>
            <a:fillRect/>
          </a:stretch>
        </p:blipFill>
        <p:spPr>
          <a:xfrm>
            <a:off x="276450" y="5710426"/>
            <a:ext cx="771297" cy="750924"/>
          </a:xfrm>
          <a:prstGeom prst="rect">
            <a:avLst/>
          </a:prstGeom>
          <a:noFill/>
          <a:ln cap="flat" cmpd="sng" w="9525">
            <a:solidFill>
              <a:schemeClr val="dk1"/>
            </a:solidFill>
            <a:prstDash val="solid"/>
            <a:round/>
            <a:headEnd len="sm" w="sm" type="none"/>
            <a:tailEnd len="sm" w="sm" type="none"/>
          </a:ln>
        </p:spPr>
      </p:pic>
      <p:sp>
        <p:nvSpPr>
          <p:cNvPr id="63" name="Google Shape;63;p13"/>
          <p:cNvSpPr txBox="1"/>
          <p:nvPr/>
        </p:nvSpPr>
        <p:spPr>
          <a:xfrm>
            <a:off x="1020375" y="3349250"/>
            <a:ext cx="3000000" cy="384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300" u="sng">
                <a:solidFill>
                  <a:schemeClr val="dk1"/>
                </a:solidFill>
              </a:rPr>
              <a:t>Civic Duties</a:t>
            </a:r>
            <a:endParaRPr b="1" sz="1300" u="sng">
              <a:solidFill>
                <a:schemeClr val="dk1"/>
              </a:solidFill>
            </a:endParaRPr>
          </a:p>
        </p:txBody>
      </p:sp>
      <p:sp>
        <p:nvSpPr>
          <p:cNvPr id="64" name="Google Shape;64;p13"/>
          <p:cNvSpPr txBox="1"/>
          <p:nvPr/>
        </p:nvSpPr>
        <p:spPr>
          <a:xfrm>
            <a:off x="267000" y="2341900"/>
            <a:ext cx="5942100" cy="10005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100"/>
              <a:t>What is a constitutional republic?</a:t>
            </a:r>
            <a:endParaRPr b="1" sz="11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5" name="Google Shape;65;p13"/>
          <p:cNvSpPr txBox="1"/>
          <p:nvPr/>
        </p:nvSpPr>
        <p:spPr>
          <a:xfrm>
            <a:off x="5469150" y="3400325"/>
            <a:ext cx="2112300" cy="344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000"/>
              <a:t>List some examples of civic duties:</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t/>
            </a:r>
            <a:endParaRPr b="1" sz="1000"/>
          </a:p>
          <a:p>
            <a:pPr indent="0" lvl="0" marL="0" rtl="0" algn="l">
              <a:spcBef>
                <a:spcPts val="0"/>
              </a:spcBef>
              <a:spcAft>
                <a:spcPts val="0"/>
              </a:spcAft>
              <a:buNone/>
            </a:pPr>
            <a:r>
              <a:t/>
            </a:r>
            <a:endParaRPr b="1" sz="1000"/>
          </a:p>
          <a:p>
            <a:pPr indent="0" lvl="0" marL="0" rtl="0" algn="l">
              <a:spcBef>
                <a:spcPts val="0"/>
              </a:spcBef>
              <a:spcAft>
                <a:spcPts val="0"/>
              </a:spcAft>
              <a:buClr>
                <a:schemeClr val="dk1"/>
              </a:buClr>
              <a:buSzPts val="1100"/>
              <a:buFont typeface="Arial"/>
              <a:buNone/>
            </a:pPr>
            <a:r>
              <a:rPr b="1" lang="en" sz="1000">
                <a:solidFill>
                  <a:schemeClr val="dk1"/>
                </a:solidFill>
              </a:rPr>
              <a:t>List some examples of civic responsibilities:</a:t>
            </a:r>
            <a:endParaRPr b="1" sz="1000"/>
          </a:p>
          <a:p>
            <a:pPr indent="0" lvl="0" marL="0" rtl="0" algn="l">
              <a:spcBef>
                <a:spcPts val="0"/>
              </a:spcBef>
              <a:spcAft>
                <a:spcPts val="0"/>
              </a:spcAft>
              <a:buNone/>
            </a:pPr>
            <a:r>
              <a:t/>
            </a:r>
            <a:endParaRPr b="1"/>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6" name="Google Shape;66;p13"/>
          <p:cNvSpPr txBox="1"/>
          <p:nvPr/>
        </p:nvSpPr>
        <p:spPr>
          <a:xfrm>
            <a:off x="276750" y="8727100"/>
            <a:ext cx="7305000" cy="108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t>What would happen to the constitutional republic if citizens did not fulfill these civic duties and </a:t>
            </a:r>
            <a:r>
              <a:rPr b="1" lang="en" sz="1000"/>
              <a:t>responsibilities</a:t>
            </a:r>
            <a:r>
              <a:rPr b="1" lang="en" sz="1000"/>
              <a:t>?</a:t>
            </a:r>
            <a:endParaRPr b="1" sz="10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7" name="Google Shape;67;p13"/>
          <p:cNvSpPr txBox="1"/>
          <p:nvPr/>
        </p:nvSpPr>
        <p:spPr>
          <a:xfrm>
            <a:off x="189775" y="310550"/>
            <a:ext cx="1621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Name:_______________</a:t>
            </a:r>
            <a:endParaRPr sz="1000"/>
          </a:p>
        </p:txBody>
      </p:sp>
      <p:pic>
        <p:nvPicPr>
          <p:cNvPr id="68" name="Google Shape;68;p13"/>
          <p:cNvPicPr preferRelativeResize="0"/>
          <p:nvPr/>
        </p:nvPicPr>
        <p:blipFill>
          <a:blip r:embed="rId8">
            <a:alphaModFix/>
          </a:blip>
          <a:stretch>
            <a:fillRect/>
          </a:stretch>
        </p:blipFill>
        <p:spPr>
          <a:xfrm>
            <a:off x="6516000" y="7401712"/>
            <a:ext cx="1000501" cy="1000501"/>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