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Roboto"/>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Italic.fntdata"/><Relationship Id="rId25"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5403eb4be4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5403eb4be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Teacher Note:</a:t>
            </a:r>
            <a:r>
              <a:rPr lang="en">
                <a:solidFill>
                  <a:schemeClr val="dk1"/>
                </a:solidFill>
              </a:rPr>
              <a:t> Previous group(s) should remain standing</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e400c8c8fc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e400c8c8fc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Prohibited states from imposing </a:t>
            </a:r>
            <a:r>
              <a:rPr b="1" lang="en" u="sng"/>
              <a:t>anything</a:t>
            </a:r>
            <a:r>
              <a:rPr lang="en"/>
              <a:t> that would deny the citizens the right to vote based on race</a:t>
            </a:r>
            <a:endParaRPr/>
          </a:p>
          <a:p>
            <a:pPr indent="-298450" lvl="0" marL="457200" rtl="0" algn="l">
              <a:spcBef>
                <a:spcPts val="0"/>
              </a:spcBef>
              <a:spcAft>
                <a:spcPts val="0"/>
              </a:spcAft>
              <a:buSzPts val="1100"/>
              <a:buChar char="●"/>
            </a:pPr>
            <a:r>
              <a:rPr lang="en"/>
              <a:t>Prohibited states from using literacy tests, “Grandfather Clause”, intimidation, etc. as a way to exclude a race from voting</a:t>
            </a:r>
            <a:endParaRPr/>
          </a:p>
          <a:p>
            <a:pPr indent="-298450" lvl="0" marL="457200" rtl="0" algn="l">
              <a:spcBef>
                <a:spcPts val="0"/>
              </a:spcBef>
              <a:spcAft>
                <a:spcPts val="0"/>
              </a:spcAft>
              <a:buSzPts val="1100"/>
              <a:buChar char="●"/>
            </a:pPr>
            <a:r>
              <a:rPr lang="en"/>
              <a:t>Signed by President Lyndon B. Johnson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5403eb4be4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5403eb4be4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Teacher Note:</a:t>
            </a:r>
            <a:r>
              <a:rPr lang="en">
                <a:solidFill>
                  <a:schemeClr val="dk1"/>
                </a:solidFill>
              </a:rPr>
              <a:t> Previous group(s) should remain standing</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e400c8c8fc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e400c8c8fc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 </a:t>
            </a:r>
            <a:endParaRPr/>
          </a:p>
          <a:p>
            <a:pPr indent="-298450" lvl="0" marL="457200" rtl="0" algn="l">
              <a:spcBef>
                <a:spcPts val="0"/>
              </a:spcBef>
              <a:spcAft>
                <a:spcPts val="0"/>
              </a:spcAft>
              <a:buSzPts val="1100"/>
              <a:buChar char="●"/>
            </a:pPr>
            <a:r>
              <a:rPr lang="en"/>
              <a:t>Passed during Vietnam War era</a:t>
            </a:r>
            <a:endParaRPr/>
          </a:p>
          <a:p>
            <a:pPr indent="-298450" lvl="0" marL="457200" rtl="0" algn="l">
              <a:spcBef>
                <a:spcPts val="0"/>
              </a:spcBef>
              <a:spcAft>
                <a:spcPts val="0"/>
              </a:spcAft>
              <a:buSzPts val="1100"/>
              <a:buChar char="●"/>
            </a:pPr>
            <a:r>
              <a:rPr lang="en"/>
              <a:t>Many young Americans were being drafted and sent to war at 18 but couldn’t vote until 21</a:t>
            </a:r>
            <a:endParaRPr/>
          </a:p>
          <a:p>
            <a:pPr indent="-298450" lvl="0" marL="457200" rtl="0" algn="l">
              <a:spcBef>
                <a:spcPts val="0"/>
              </a:spcBef>
              <a:spcAft>
                <a:spcPts val="0"/>
              </a:spcAft>
              <a:buSzPts val="1100"/>
              <a:buChar char="●"/>
            </a:pPr>
            <a:r>
              <a:rPr lang="en"/>
              <a:t>Voting age lowered to 18</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5403eb4be4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5403eb4be4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Teacher Note:</a:t>
            </a:r>
            <a:r>
              <a:rPr lang="en">
                <a:solidFill>
                  <a:schemeClr val="dk1"/>
                </a:solidFill>
              </a:rPr>
              <a:t> Previous group(s) should remain standing</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53e921498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253e921498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Under 18</a:t>
            </a:r>
            <a:endParaRPr/>
          </a:p>
          <a:p>
            <a:pPr indent="-298450" lvl="0" marL="457200" rtl="0" algn="l">
              <a:spcBef>
                <a:spcPts val="0"/>
              </a:spcBef>
              <a:spcAft>
                <a:spcPts val="0"/>
              </a:spcAft>
              <a:buSzPts val="1100"/>
              <a:buChar char="●"/>
            </a:pPr>
            <a:r>
              <a:rPr lang="en"/>
              <a:t>Have a criminal record (typically must be a felony crime to lose voting rights)</a:t>
            </a:r>
            <a:endParaRPr/>
          </a:p>
          <a:p>
            <a:pPr indent="-298450" lvl="0" marL="457200" rtl="0" algn="l">
              <a:spcBef>
                <a:spcPts val="0"/>
              </a:spcBef>
              <a:spcAft>
                <a:spcPts val="0"/>
              </a:spcAft>
              <a:buSzPts val="1100"/>
              <a:buChar char="●"/>
            </a:pPr>
            <a:r>
              <a:rPr lang="en"/>
              <a:t>Are not U.S. Citizens</a:t>
            </a:r>
            <a:endParaRPr/>
          </a:p>
          <a:p>
            <a:pPr indent="-298450" lvl="0" marL="457200" rtl="0" algn="l">
              <a:spcBef>
                <a:spcPts val="0"/>
              </a:spcBef>
              <a:spcAft>
                <a:spcPts val="0"/>
              </a:spcAft>
              <a:buSzPts val="1100"/>
              <a:buChar char="●"/>
            </a:pPr>
            <a:r>
              <a:rPr lang="en"/>
              <a:t>Do not register (there are requirements and deadlines)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53e9214986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53e9214986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1e408eb7aee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1e408eb7ae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e400c8c8f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e400c8c8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e400c8c8f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e400c8c8f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Majority of states only allowed white males that owned property to vote</a:t>
            </a:r>
            <a:endParaRPr/>
          </a:p>
          <a:p>
            <a:pPr indent="-298450" lvl="0" marL="457200" rtl="0" algn="l">
              <a:spcBef>
                <a:spcPts val="0"/>
              </a:spcBef>
              <a:spcAft>
                <a:spcPts val="0"/>
              </a:spcAft>
              <a:buSzPts val="1100"/>
              <a:buChar char="●"/>
            </a:pPr>
            <a:r>
              <a:rPr lang="en"/>
              <a:t>Some states required religious tests to be passed before they could vote ensuring only Christian men could vote </a:t>
            </a:r>
            <a:endParaRPr/>
          </a:p>
          <a:p>
            <a:pPr indent="-298450" lvl="0" marL="457200" rtl="0" algn="l">
              <a:spcBef>
                <a:spcPts val="0"/>
              </a:spcBef>
              <a:spcAft>
                <a:spcPts val="0"/>
              </a:spcAft>
              <a:buSzPts val="1100"/>
              <a:buChar char="●"/>
            </a:pPr>
            <a:r>
              <a:rPr lang="en"/>
              <a:t>Very limited number of individuals could vote/have an impact on government here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5403eb4be4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5403eb4be4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Teacher Note:</a:t>
            </a:r>
            <a:r>
              <a:rPr lang="en"/>
              <a:t> Previous group(s) should remain standing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53e921498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53e921498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Ensured people could not be denied the right to vote based on race</a:t>
            </a:r>
            <a:endParaRPr/>
          </a:p>
          <a:p>
            <a:pPr indent="-298450" lvl="1" marL="914400" rtl="0" algn="l">
              <a:spcBef>
                <a:spcPts val="0"/>
              </a:spcBef>
              <a:spcAft>
                <a:spcPts val="0"/>
              </a:spcAft>
              <a:buSzPts val="1100"/>
              <a:buChar char="○"/>
            </a:pPr>
            <a:r>
              <a:rPr lang="en"/>
              <a:t>This meant black males could start voting, not black women in majority of states</a:t>
            </a:r>
            <a:endParaRPr/>
          </a:p>
          <a:p>
            <a:pPr indent="-298450" lvl="0" marL="457200" rtl="0" algn="l">
              <a:spcBef>
                <a:spcPts val="0"/>
              </a:spcBef>
              <a:spcAft>
                <a:spcPts val="0"/>
              </a:spcAft>
              <a:buSzPts val="1100"/>
              <a:buChar char="●"/>
            </a:pPr>
            <a:r>
              <a:rPr lang="en">
                <a:solidFill>
                  <a:schemeClr val="dk1"/>
                </a:solidFill>
              </a:rPr>
              <a:t>Black voters in many states still had to pay a poll tax and pass a literacy test to vote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Often times white males in the south could avoid the literacy test because they were of “good moral character”</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“Grandfather Clause” still denied the rights of many black males the right to vote because it stated you could only vote if your male ancestor had been allowed to vote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Many were also intimidated into not voting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5403eb4be4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5403eb4be4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Teacher Note</a:t>
            </a:r>
            <a:r>
              <a:rPr lang="en"/>
              <a:t>: Previous group(s) should remain standing</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e400c8c8fc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e400c8c8f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Ensured people could not be denied the right to vote based on gender</a:t>
            </a:r>
            <a:endParaRPr/>
          </a:p>
          <a:p>
            <a:pPr indent="-298450" lvl="0" marL="457200" rtl="0" algn="l">
              <a:spcBef>
                <a:spcPts val="0"/>
              </a:spcBef>
              <a:spcAft>
                <a:spcPts val="0"/>
              </a:spcAft>
              <a:buSzPts val="1100"/>
              <a:buChar char="●"/>
            </a:pPr>
            <a:r>
              <a:rPr lang="en"/>
              <a:t>Black voters still met many struggles: poll taxes, literacy tests, “Grandfather clauses”, intimidation</a:t>
            </a:r>
            <a:endParaRPr/>
          </a:p>
          <a:p>
            <a:pPr indent="-298450" lvl="0" marL="457200" rtl="0" algn="l">
              <a:spcBef>
                <a:spcPts val="0"/>
              </a:spcBef>
              <a:spcAft>
                <a:spcPts val="0"/>
              </a:spcAft>
              <a:buSzPts val="1100"/>
              <a:buChar char="●"/>
            </a:pPr>
            <a:r>
              <a:rPr lang="en"/>
              <a:t>These amendments apply to all states-some states had granted women the right to vote earlier (Wyoming was first in 1869)</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403eb4be4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5403eb4be4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Teacher Note</a:t>
            </a:r>
            <a:r>
              <a:rPr lang="en">
                <a:solidFill>
                  <a:schemeClr val="dk1"/>
                </a:solidFill>
              </a:rPr>
              <a:t>: Previous group(s) should remain standing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e400c8c8fc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e400c8c8f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Points:</a:t>
            </a:r>
            <a:endParaRPr/>
          </a:p>
          <a:p>
            <a:pPr indent="-298450" lvl="0" marL="457200" rtl="0" algn="l">
              <a:spcBef>
                <a:spcPts val="0"/>
              </a:spcBef>
              <a:spcAft>
                <a:spcPts val="0"/>
              </a:spcAft>
              <a:buSzPts val="1100"/>
              <a:buChar char="●"/>
            </a:pPr>
            <a:r>
              <a:rPr lang="en"/>
              <a:t>Prohibited the use of poll taxes that forced people to pay money in order to vote</a:t>
            </a:r>
            <a:endParaRPr/>
          </a:p>
          <a:p>
            <a:pPr indent="-298450" lvl="0" marL="457200" rtl="0" algn="l">
              <a:spcBef>
                <a:spcPts val="0"/>
              </a:spcBef>
              <a:spcAft>
                <a:spcPts val="0"/>
              </a:spcAft>
              <a:buSzPts val="1100"/>
              <a:buChar char="●"/>
            </a:pPr>
            <a:r>
              <a:rPr lang="en"/>
              <a:t>Helped allow more </a:t>
            </a:r>
            <a:r>
              <a:rPr lang="en"/>
              <a:t>poor and minorities</a:t>
            </a:r>
            <a:r>
              <a:rPr lang="en"/>
              <a:t> participate</a:t>
            </a:r>
            <a:endParaRPr/>
          </a:p>
          <a:p>
            <a:pPr indent="-298450" lvl="0" marL="457200" rtl="0" algn="l">
              <a:spcBef>
                <a:spcPts val="0"/>
              </a:spcBef>
              <a:spcAft>
                <a:spcPts val="0"/>
              </a:spcAft>
              <a:buSzPts val="1100"/>
              <a:buChar char="●"/>
            </a:pPr>
            <a:r>
              <a:rPr lang="en"/>
              <a:t>Many black voters still had to pass a literacy test to vote or were prohibited from voting through intimidation or the “Grandfather Clause”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4.jpg"/><Relationship Id="rId6" Type="http://schemas.openxmlformats.org/officeDocument/2006/relationships/image" Target="../media/image8.jpg"/><Relationship Id="rId7" Type="http://schemas.openxmlformats.org/officeDocument/2006/relationships/image" Target="../media/image7.png"/><Relationship Id="rId8"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tile.loc.gov/storage-services/service/pnp/cph/3a00000/3a09000/3a09300/3a09363r.jpg#h=479&amp;w=640" TargetMode="External"/><Relationship Id="rId4" Type="http://schemas.openxmlformats.org/officeDocument/2006/relationships/hyperlink" Target="https://www.loc.gov/rr/program/bib//ourdocs/images/15th.jpg" TargetMode="External"/><Relationship Id="rId10" Type="http://schemas.openxmlformats.org/officeDocument/2006/relationships/image" Target="../media/image1.png"/><Relationship Id="rId9" Type="http://schemas.openxmlformats.org/officeDocument/2006/relationships/hyperlink" Target="http://www.clker.com/cliparts/3/8/7/b/1516328012827304416voter-registration-clipart.med.png" TargetMode="External"/><Relationship Id="rId5" Type="http://schemas.openxmlformats.org/officeDocument/2006/relationships/hyperlink" Target="https://www.nationalarchives.gov.uk/wp-content/uploads/2017/03/COPY1-494-Suffragettes-Annie-Kenny-Christabel-Pankhurst-1906-resized-467x720.jpg" TargetMode="External"/><Relationship Id="rId6" Type="http://schemas.openxmlformats.org/officeDocument/2006/relationships/hyperlink" Target="https://www.loc.gov/static/managed-content/uploads/sites/10/1964/01/01-23-mineola.jpg" TargetMode="External"/><Relationship Id="rId7" Type="http://schemas.openxmlformats.org/officeDocument/2006/relationships/hyperlink" Target="https://catalog.archives.gov/id/1636091" TargetMode="External"/><Relationship Id="rId8" Type="http://schemas.openxmlformats.org/officeDocument/2006/relationships/hyperlink" Target="https://catalog.archives.gov/id/280344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534900" y="911513"/>
            <a:ext cx="4626600" cy="1718700"/>
          </a:xfrm>
          <a:prstGeom prst="rect">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spcBef>
                <a:spcPts val="0"/>
              </a:spcBef>
              <a:spcAft>
                <a:spcPts val="0"/>
              </a:spcAft>
              <a:buNone/>
            </a:pPr>
            <a:r>
              <a:rPr lang="en" sz="3600"/>
              <a:t>Voting Rights</a:t>
            </a:r>
            <a:r>
              <a:rPr lang="en" sz="3600"/>
              <a:t> Over Time</a:t>
            </a:r>
            <a:endParaRPr sz="3600"/>
          </a:p>
        </p:txBody>
      </p:sp>
      <p:pic>
        <p:nvPicPr>
          <p:cNvPr id="55" name="Google Shape;55;p13"/>
          <p:cNvPicPr preferRelativeResize="0"/>
          <p:nvPr/>
        </p:nvPicPr>
        <p:blipFill>
          <a:blip r:embed="rId3">
            <a:alphaModFix/>
          </a:blip>
          <a:stretch>
            <a:fillRect/>
          </a:stretch>
        </p:blipFill>
        <p:spPr>
          <a:xfrm>
            <a:off x="7778525" y="4492100"/>
            <a:ext cx="1143000" cy="438150"/>
          </a:xfrm>
          <a:prstGeom prst="rect">
            <a:avLst/>
          </a:prstGeom>
          <a:noFill/>
          <a:ln>
            <a:noFill/>
          </a:ln>
        </p:spPr>
      </p:pic>
      <p:pic>
        <p:nvPicPr>
          <p:cNvPr id="56" name="Google Shape;56;p13"/>
          <p:cNvPicPr preferRelativeResize="0"/>
          <p:nvPr/>
        </p:nvPicPr>
        <p:blipFill>
          <a:blip r:embed="rId4">
            <a:alphaModFix/>
          </a:blip>
          <a:stretch>
            <a:fillRect/>
          </a:stretch>
        </p:blipFill>
        <p:spPr>
          <a:xfrm>
            <a:off x="6045475" y="885787"/>
            <a:ext cx="2014875" cy="1770174"/>
          </a:xfrm>
          <a:prstGeom prst="rect">
            <a:avLst/>
          </a:prstGeom>
          <a:noFill/>
          <a:ln cap="flat" cmpd="sng" w="9525">
            <a:solidFill>
              <a:srgbClr val="000000"/>
            </a:solidFill>
            <a:prstDash val="solid"/>
            <a:round/>
            <a:headEnd len="sm" w="sm" type="none"/>
            <a:tailEnd len="sm" w="sm" type="none"/>
          </a:ln>
        </p:spPr>
      </p:pic>
      <p:grpSp>
        <p:nvGrpSpPr>
          <p:cNvPr id="57" name="Google Shape;57;p13"/>
          <p:cNvGrpSpPr/>
          <p:nvPr/>
        </p:nvGrpSpPr>
        <p:grpSpPr>
          <a:xfrm>
            <a:off x="534896" y="3529940"/>
            <a:ext cx="1626283" cy="787935"/>
            <a:chOff x="3154233" y="2800065"/>
            <a:chExt cx="1626283" cy="787935"/>
          </a:xfrm>
        </p:grpSpPr>
        <p:sp>
          <p:nvSpPr>
            <p:cNvPr id="58" name="Google Shape;58;p13"/>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grpSp>
          <p:nvGrpSpPr>
            <p:cNvPr id="60" name="Google Shape;60;p13"/>
            <p:cNvGrpSpPr/>
            <p:nvPr/>
          </p:nvGrpSpPr>
          <p:grpSpPr>
            <a:xfrm>
              <a:off x="3435870" y="2800065"/>
              <a:ext cx="92400" cy="411825"/>
              <a:chOff x="845575" y="2563700"/>
              <a:chExt cx="92400" cy="411825"/>
            </a:xfrm>
          </p:grpSpPr>
          <p:sp>
            <p:nvSpPr>
              <p:cNvPr id="61" name="Google Shape;61;p1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2" name="Google Shape;62;p1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63" name="Google Shape;63;p13"/>
          <p:cNvGrpSpPr/>
          <p:nvPr/>
        </p:nvGrpSpPr>
        <p:grpSpPr>
          <a:xfrm>
            <a:off x="1798459" y="3432471"/>
            <a:ext cx="1657614" cy="788696"/>
            <a:chOff x="1828196" y="2702596"/>
            <a:chExt cx="1657614" cy="788696"/>
          </a:xfrm>
        </p:grpSpPr>
        <p:sp>
          <p:nvSpPr>
            <p:cNvPr id="64" name="Google Shape;64;p13"/>
            <p:cNvSpPr/>
            <p:nvPr/>
          </p:nvSpPr>
          <p:spPr>
            <a:xfrm>
              <a:off x="2191011"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3"/>
            <p:cNvSpPr txBox="1"/>
            <p:nvPr/>
          </p:nvSpPr>
          <p:spPr>
            <a:xfrm>
              <a:off x="18281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grpSp>
          <p:nvGrpSpPr>
            <p:cNvPr id="66" name="Google Shape;66;p13"/>
            <p:cNvGrpSpPr/>
            <p:nvPr/>
          </p:nvGrpSpPr>
          <p:grpSpPr>
            <a:xfrm rot="10800000">
              <a:off x="2149293" y="3079467"/>
              <a:ext cx="92400" cy="411825"/>
              <a:chOff x="2072481" y="2563700"/>
              <a:chExt cx="92400" cy="411825"/>
            </a:xfrm>
          </p:grpSpPr>
          <p:cxnSp>
            <p:nvCxnSpPr>
              <p:cNvPr id="67" name="Google Shape;67;p13"/>
              <p:cNvCxnSpPr/>
              <p:nvPr/>
            </p:nvCxnSpPr>
            <p:spPr>
              <a:xfrm>
                <a:off x="2118681" y="2616125"/>
                <a:ext cx="0" cy="359400"/>
              </a:xfrm>
              <a:prstGeom prst="straightConnector1">
                <a:avLst/>
              </a:prstGeom>
              <a:noFill/>
              <a:ln cap="flat" cmpd="sng" w="9525">
                <a:solidFill>
                  <a:srgbClr val="000000"/>
                </a:solidFill>
                <a:prstDash val="solid"/>
                <a:round/>
                <a:headEnd len="sm" w="sm" type="none"/>
                <a:tailEnd len="sm" w="sm" type="none"/>
              </a:ln>
            </p:spPr>
          </p:cxnSp>
          <p:sp>
            <p:nvSpPr>
              <p:cNvPr id="68" name="Google Shape;68;p13"/>
              <p:cNvSpPr/>
              <p:nvPr/>
            </p:nvSpPr>
            <p:spPr>
              <a:xfrm>
                <a:off x="2072481"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9" name="Google Shape;69;p13"/>
          <p:cNvGrpSpPr/>
          <p:nvPr/>
        </p:nvGrpSpPr>
        <p:grpSpPr>
          <a:xfrm>
            <a:off x="3124496" y="3529940"/>
            <a:ext cx="1626283" cy="787935"/>
            <a:chOff x="3154233" y="2800065"/>
            <a:chExt cx="1626283" cy="787935"/>
          </a:xfrm>
        </p:grpSpPr>
        <p:sp>
          <p:nvSpPr>
            <p:cNvPr id="70" name="Google Shape;70;p13"/>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grpSp>
          <p:nvGrpSpPr>
            <p:cNvPr id="72" name="Google Shape;72;p13"/>
            <p:cNvGrpSpPr/>
            <p:nvPr/>
          </p:nvGrpSpPr>
          <p:grpSpPr>
            <a:xfrm>
              <a:off x="3435870" y="2800065"/>
              <a:ext cx="92400" cy="411825"/>
              <a:chOff x="845575" y="2563700"/>
              <a:chExt cx="92400" cy="411825"/>
            </a:xfrm>
          </p:grpSpPr>
          <p:sp>
            <p:nvSpPr>
              <p:cNvPr id="73" name="Google Shape;73;p1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4" name="Google Shape;74;p1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75" name="Google Shape;75;p13"/>
          <p:cNvGrpSpPr/>
          <p:nvPr/>
        </p:nvGrpSpPr>
        <p:grpSpPr>
          <a:xfrm>
            <a:off x="4383449" y="3432471"/>
            <a:ext cx="1662034" cy="788696"/>
            <a:chOff x="4413187" y="2702596"/>
            <a:chExt cx="1662034" cy="788696"/>
          </a:xfrm>
        </p:grpSpPr>
        <p:sp>
          <p:nvSpPr>
            <p:cNvPr id="76" name="Google Shape;76;p13"/>
            <p:cNvSpPr/>
            <p:nvPr/>
          </p:nvSpPr>
          <p:spPr>
            <a:xfrm>
              <a:off x="4780421"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7" name="Google Shape;77;p13"/>
            <p:cNvGrpSpPr/>
            <p:nvPr/>
          </p:nvGrpSpPr>
          <p:grpSpPr>
            <a:xfrm rot="10800000">
              <a:off x="4737413" y="3079467"/>
              <a:ext cx="92400" cy="411825"/>
              <a:chOff x="2070100" y="2563700"/>
              <a:chExt cx="92400" cy="411825"/>
            </a:xfrm>
          </p:grpSpPr>
          <p:cxnSp>
            <p:nvCxnSpPr>
              <p:cNvPr id="78" name="Google Shape;78;p13"/>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79" name="Google Shape;79;p13"/>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0" name="Google Shape;80;p13"/>
            <p:cNvSpPr txBox="1"/>
            <p:nvPr/>
          </p:nvSpPr>
          <p:spPr>
            <a:xfrm>
              <a:off x="4413187"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1964</a:t>
              </a:r>
              <a:endParaRPr b="1" sz="1200">
                <a:latin typeface="Roboto"/>
                <a:ea typeface="Roboto"/>
                <a:cs typeface="Roboto"/>
                <a:sym typeface="Roboto"/>
              </a:endParaRPr>
            </a:p>
          </p:txBody>
        </p:sp>
      </p:grpSp>
      <p:grpSp>
        <p:nvGrpSpPr>
          <p:cNvPr id="81" name="Google Shape;81;p13"/>
          <p:cNvGrpSpPr/>
          <p:nvPr/>
        </p:nvGrpSpPr>
        <p:grpSpPr>
          <a:xfrm>
            <a:off x="5678020" y="3529940"/>
            <a:ext cx="1662168" cy="787935"/>
            <a:chOff x="5707757" y="2800065"/>
            <a:chExt cx="1662168" cy="787935"/>
          </a:xfrm>
        </p:grpSpPr>
        <p:sp>
          <p:nvSpPr>
            <p:cNvPr id="82" name="Google Shape;82;p13"/>
            <p:cNvSpPr/>
            <p:nvPr/>
          </p:nvSpPr>
          <p:spPr>
            <a:xfrm>
              <a:off x="6075125"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3" name="Google Shape;83;p13"/>
            <p:cNvGrpSpPr/>
            <p:nvPr/>
          </p:nvGrpSpPr>
          <p:grpSpPr>
            <a:xfrm>
              <a:off x="6031394" y="2800065"/>
              <a:ext cx="92400" cy="411825"/>
              <a:chOff x="845575" y="2563700"/>
              <a:chExt cx="92400" cy="411825"/>
            </a:xfrm>
          </p:grpSpPr>
          <p:cxnSp>
            <p:nvCxnSpPr>
              <p:cNvPr id="84" name="Google Shape;84;p1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85" name="Google Shape;85;p1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6" name="Google Shape;86;p13"/>
            <p:cNvSpPr txBox="1"/>
            <p:nvPr/>
          </p:nvSpPr>
          <p:spPr>
            <a:xfrm>
              <a:off x="5707757" y="321660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1965</a:t>
              </a:r>
              <a:endParaRPr b="1" sz="1200">
                <a:latin typeface="Roboto"/>
                <a:ea typeface="Roboto"/>
                <a:cs typeface="Roboto"/>
                <a:sym typeface="Roboto"/>
              </a:endParaRPr>
            </a:p>
          </p:txBody>
        </p:sp>
      </p:grpSp>
      <p:grpSp>
        <p:nvGrpSpPr>
          <p:cNvPr id="87" name="Google Shape;87;p13"/>
          <p:cNvGrpSpPr/>
          <p:nvPr/>
        </p:nvGrpSpPr>
        <p:grpSpPr>
          <a:xfrm>
            <a:off x="6974555" y="3432483"/>
            <a:ext cx="1634556" cy="788696"/>
            <a:chOff x="7003996" y="2702596"/>
            <a:chExt cx="2048829" cy="788696"/>
          </a:xfrm>
        </p:grpSpPr>
        <p:sp>
          <p:nvSpPr>
            <p:cNvPr id="88" name="Google Shape;88;p13"/>
            <p:cNvSpPr/>
            <p:nvPr/>
          </p:nvSpPr>
          <p:spPr>
            <a:xfrm>
              <a:off x="7369825" y="3079463"/>
              <a:ext cx="16830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9" name="Google Shape;89;p13"/>
            <p:cNvGrpSpPr/>
            <p:nvPr/>
          </p:nvGrpSpPr>
          <p:grpSpPr>
            <a:xfrm rot="10800000">
              <a:off x="7328221" y="3079467"/>
              <a:ext cx="92400" cy="411825"/>
              <a:chOff x="2070100" y="2563700"/>
              <a:chExt cx="92400" cy="411825"/>
            </a:xfrm>
          </p:grpSpPr>
          <p:cxnSp>
            <p:nvCxnSpPr>
              <p:cNvPr id="90" name="Google Shape;90;p13"/>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91" name="Google Shape;91;p13"/>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2" name="Google Shape;92;p13"/>
            <p:cNvSpPr txBox="1"/>
            <p:nvPr/>
          </p:nvSpPr>
          <p:spPr>
            <a:xfrm>
              <a:off x="70039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1971</a:t>
              </a:r>
              <a:endParaRPr b="1" sz="1200">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2"/>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five. Take turns reading your cards out loud.</a:t>
            </a:r>
            <a:endParaRPr>
              <a:solidFill>
                <a:schemeClr val="dk1"/>
              </a:solidFill>
            </a:endParaRPr>
          </a:p>
        </p:txBody>
      </p:sp>
      <p:sp>
        <p:nvSpPr>
          <p:cNvPr id="220" name="Google Shape;220;p22"/>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5</a:t>
            </a:r>
            <a:endParaRPr b="1" sz="2400"/>
          </a:p>
        </p:txBody>
      </p:sp>
      <p:pic>
        <p:nvPicPr>
          <p:cNvPr id="221" name="Google Shape;221;p22"/>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3"/>
          <p:cNvSpPr txBox="1"/>
          <p:nvPr>
            <p:ph type="title"/>
          </p:nvPr>
        </p:nvSpPr>
        <p:spPr>
          <a:xfrm>
            <a:off x="311700" y="166355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Voting Rights Act of 1965</a:t>
            </a:r>
            <a:endParaRPr b="1"/>
          </a:p>
        </p:txBody>
      </p:sp>
      <p:grpSp>
        <p:nvGrpSpPr>
          <p:cNvPr id="227" name="Google Shape;227;p23"/>
          <p:cNvGrpSpPr/>
          <p:nvPr/>
        </p:nvGrpSpPr>
        <p:grpSpPr>
          <a:xfrm>
            <a:off x="94283" y="3536325"/>
            <a:ext cx="1739742" cy="1538575"/>
            <a:chOff x="3154233" y="2049425"/>
            <a:chExt cx="1739742" cy="1538575"/>
          </a:xfrm>
        </p:grpSpPr>
        <p:sp>
          <p:nvSpPr>
            <p:cNvPr id="228" name="Google Shape;228;p23"/>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230" name="Google Shape;230;p23"/>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Colonial Times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231" name="Google Shape;231;p23"/>
            <p:cNvGrpSpPr/>
            <p:nvPr/>
          </p:nvGrpSpPr>
          <p:grpSpPr>
            <a:xfrm>
              <a:off x="3435870" y="2800065"/>
              <a:ext cx="92400" cy="411825"/>
              <a:chOff x="845575" y="2563700"/>
              <a:chExt cx="92400" cy="411825"/>
            </a:xfrm>
          </p:grpSpPr>
          <p:sp>
            <p:nvSpPr>
              <p:cNvPr id="232" name="Google Shape;232;p2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3" name="Google Shape;233;p2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34" name="Google Shape;234;p23"/>
          <p:cNvGrpSpPr/>
          <p:nvPr/>
        </p:nvGrpSpPr>
        <p:grpSpPr>
          <a:xfrm>
            <a:off x="1338758" y="3536325"/>
            <a:ext cx="1739744" cy="1538575"/>
            <a:chOff x="3154233" y="2049425"/>
            <a:chExt cx="1739744" cy="1538575"/>
          </a:xfrm>
        </p:grpSpPr>
        <p:sp>
          <p:nvSpPr>
            <p:cNvPr id="235" name="Google Shape;235;p23"/>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237" name="Google Shape;237;p23"/>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race</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38" name="Google Shape;238;p23"/>
            <p:cNvGrpSpPr/>
            <p:nvPr/>
          </p:nvGrpSpPr>
          <p:grpSpPr>
            <a:xfrm>
              <a:off x="3435870" y="2800065"/>
              <a:ext cx="92400" cy="411825"/>
              <a:chOff x="845575" y="2563700"/>
              <a:chExt cx="92400" cy="411825"/>
            </a:xfrm>
          </p:grpSpPr>
          <p:sp>
            <p:nvSpPr>
              <p:cNvPr id="239" name="Google Shape;239;p2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0" name="Google Shape;240;p2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41" name="Google Shape;241;p23"/>
          <p:cNvGrpSpPr/>
          <p:nvPr/>
        </p:nvGrpSpPr>
        <p:grpSpPr>
          <a:xfrm>
            <a:off x="2625633" y="3528725"/>
            <a:ext cx="1739742" cy="1538575"/>
            <a:chOff x="3154233" y="2049425"/>
            <a:chExt cx="1739742" cy="1538575"/>
          </a:xfrm>
        </p:grpSpPr>
        <p:sp>
          <p:nvSpPr>
            <p:cNvPr id="242" name="Google Shape;242;p23"/>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sp>
          <p:nvSpPr>
            <p:cNvPr id="244" name="Google Shape;244;p23"/>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19th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gender</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45" name="Google Shape;245;p23"/>
            <p:cNvGrpSpPr/>
            <p:nvPr/>
          </p:nvGrpSpPr>
          <p:grpSpPr>
            <a:xfrm>
              <a:off x="3435870" y="2800065"/>
              <a:ext cx="92400" cy="411825"/>
              <a:chOff x="845575" y="2563700"/>
              <a:chExt cx="92400" cy="411825"/>
            </a:xfrm>
          </p:grpSpPr>
          <p:sp>
            <p:nvSpPr>
              <p:cNvPr id="246" name="Google Shape;246;p2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7" name="Google Shape;247;p2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48" name="Google Shape;248;p23"/>
          <p:cNvGrpSpPr/>
          <p:nvPr/>
        </p:nvGrpSpPr>
        <p:grpSpPr>
          <a:xfrm>
            <a:off x="3875108" y="3528725"/>
            <a:ext cx="1739744" cy="1538575"/>
            <a:chOff x="3154233" y="2049425"/>
            <a:chExt cx="1739744" cy="1538575"/>
          </a:xfrm>
        </p:grpSpPr>
        <p:sp>
          <p:nvSpPr>
            <p:cNvPr id="249" name="Google Shape;249;p23"/>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1964</a:t>
              </a:r>
              <a:endParaRPr b="1" sz="1200">
                <a:latin typeface="Roboto"/>
                <a:ea typeface="Roboto"/>
                <a:cs typeface="Roboto"/>
                <a:sym typeface="Roboto"/>
              </a:endParaRPr>
            </a:p>
          </p:txBody>
        </p:sp>
        <p:sp>
          <p:nvSpPr>
            <p:cNvPr id="251" name="Google Shape;251;p23"/>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24th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Prohibited the use of poll taxes for elections</a:t>
              </a:r>
              <a:endParaRPr b="1" sz="1000">
                <a:solidFill>
                  <a:schemeClr val="dk1"/>
                </a:solidFill>
                <a:latin typeface="Roboto"/>
                <a:ea typeface="Roboto"/>
                <a:cs typeface="Roboto"/>
                <a:sym typeface="Roboto"/>
              </a:endParaRPr>
            </a:p>
            <a:p>
              <a:pPr indent="0" lvl="0" marL="0" rtl="0" algn="l">
                <a:spcBef>
                  <a:spcPts val="1600"/>
                </a:spcBef>
                <a:spcAft>
                  <a:spcPts val="0"/>
                </a:spcAft>
                <a:buNone/>
              </a:pPr>
              <a:r>
                <a:t/>
              </a:r>
              <a:endParaRPr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52" name="Google Shape;252;p23"/>
            <p:cNvGrpSpPr/>
            <p:nvPr/>
          </p:nvGrpSpPr>
          <p:grpSpPr>
            <a:xfrm>
              <a:off x="3435870" y="2800065"/>
              <a:ext cx="92400" cy="411825"/>
              <a:chOff x="845575" y="2563700"/>
              <a:chExt cx="92400" cy="411825"/>
            </a:xfrm>
          </p:grpSpPr>
          <p:sp>
            <p:nvSpPr>
              <p:cNvPr id="253" name="Google Shape;253;p2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4" name="Google Shape;254;p2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55" name="Google Shape;255;p23"/>
          <p:cNvGrpSpPr/>
          <p:nvPr/>
        </p:nvGrpSpPr>
        <p:grpSpPr>
          <a:xfrm>
            <a:off x="5160558" y="3528725"/>
            <a:ext cx="2184642" cy="1538575"/>
            <a:chOff x="3154233" y="2049425"/>
            <a:chExt cx="2184642" cy="1538575"/>
          </a:xfrm>
        </p:grpSpPr>
        <p:sp>
          <p:nvSpPr>
            <p:cNvPr id="256" name="Google Shape;256;p23"/>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3"/>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1965</a:t>
              </a:r>
              <a:endParaRPr b="1" sz="1200">
                <a:latin typeface="Roboto"/>
                <a:ea typeface="Roboto"/>
                <a:cs typeface="Roboto"/>
                <a:sym typeface="Roboto"/>
              </a:endParaRPr>
            </a:p>
          </p:txBody>
        </p:sp>
        <p:sp>
          <p:nvSpPr>
            <p:cNvPr id="258" name="Google Shape;258;p23"/>
            <p:cNvSpPr txBox="1"/>
            <p:nvPr/>
          </p:nvSpPr>
          <p:spPr>
            <a:xfrm>
              <a:off x="3599175" y="2049425"/>
              <a:ext cx="17397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Voting Rights Act of 1965</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solidFill>
                    <a:schemeClr val="dk1"/>
                  </a:solidFill>
                  <a:latin typeface="Roboto"/>
                  <a:ea typeface="Roboto"/>
                  <a:cs typeface="Roboto"/>
                  <a:sym typeface="Roboto"/>
                </a:rPr>
                <a:t>Prohibited literacy test and other requirements that would deny the right to vote based on race</a:t>
              </a:r>
              <a:endParaRPr sz="1000">
                <a:latin typeface="Roboto"/>
                <a:ea typeface="Roboto"/>
                <a:cs typeface="Roboto"/>
                <a:sym typeface="Roboto"/>
              </a:endParaRPr>
            </a:p>
          </p:txBody>
        </p:sp>
        <p:grpSp>
          <p:nvGrpSpPr>
            <p:cNvPr id="259" name="Google Shape;259;p23"/>
            <p:cNvGrpSpPr/>
            <p:nvPr/>
          </p:nvGrpSpPr>
          <p:grpSpPr>
            <a:xfrm>
              <a:off x="3435870" y="2800065"/>
              <a:ext cx="92400" cy="411825"/>
              <a:chOff x="845575" y="2563700"/>
              <a:chExt cx="92400" cy="411825"/>
            </a:xfrm>
          </p:grpSpPr>
          <p:sp>
            <p:nvSpPr>
              <p:cNvPr id="260" name="Google Shape;260;p23"/>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1" name="Google Shape;261;p23"/>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pic>
        <p:nvPicPr>
          <p:cNvPr id="262" name="Google Shape;262;p23"/>
          <p:cNvPicPr preferRelativeResize="0"/>
          <p:nvPr/>
        </p:nvPicPr>
        <p:blipFill>
          <a:blip r:embed="rId3">
            <a:alphaModFix/>
          </a:blip>
          <a:stretch>
            <a:fillRect/>
          </a:stretch>
        </p:blipFill>
        <p:spPr>
          <a:xfrm>
            <a:off x="4646770" y="555597"/>
            <a:ext cx="4117668" cy="2765700"/>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4"/>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six. Take turns reading your cards out loud.</a:t>
            </a:r>
            <a:endParaRPr>
              <a:solidFill>
                <a:schemeClr val="dk1"/>
              </a:solidFill>
            </a:endParaRPr>
          </a:p>
        </p:txBody>
      </p:sp>
      <p:sp>
        <p:nvSpPr>
          <p:cNvPr id="268" name="Google Shape;268;p24"/>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6</a:t>
            </a:r>
            <a:endParaRPr b="1" sz="2400"/>
          </a:p>
        </p:txBody>
      </p:sp>
      <p:pic>
        <p:nvPicPr>
          <p:cNvPr id="269" name="Google Shape;269;p24"/>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5"/>
          <p:cNvSpPr txBox="1"/>
          <p:nvPr>
            <p:ph type="title"/>
          </p:nvPr>
        </p:nvSpPr>
        <p:spPr>
          <a:xfrm>
            <a:off x="311700" y="166355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26</a:t>
            </a:r>
            <a:r>
              <a:rPr b="1" lang="en"/>
              <a:t>th Amendment: 1971</a:t>
            </a:r>
            <a:endParaRPr b="1"/>
          </a:p>
        </p:txBody>
      </p:sp>
      <p:grpSp>
        <p:nvGrpSpPr>
          <p:cNvPr id="275" name="Google Shape;275;p25"/>
          <p:cNvGrpSpPr/>
          <p:nvPr/>
        </p:nvGrpSpPr>
        <p:grpSpPr>
          <a:xfrm>
            <a:off x="94283" y="3536325"/>
            <a:ext cx="1739742" cy="1538575"/>
            <a:chOff x="3154233" y="2049425"/>
            <a:chExt cx="1739742" cy="1538575"/>
          </a:xfrm>
        </p:grpSpPr>
        <p:sp>
          <p:nvSpPr>
            <p:cNvPr id="276" name="Google Shape;276;p25"/>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278" name="Google Shape;278;p25"/>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Colonial Times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279" name="Google Shape;279;p25"/>
            <p:cNvGrpSpPr/>
            <p:nvPr/>
          </p:nvGrpSpPr>
          <p:grpSpPr>
            <a:xfrm>
              <a:off x="3435870" y="2800065"/>
              <a:ext cx="92400" cy="411825"/>
              <a:chOff x="845575" y="2563700"/>
              <a:chExt cx="92400" cy="411825"/>
            </a:xfrm>
          </p:grpSpPr>
          <p:sp>
            <p:nvSpPr>
              <p:cNvPr id="280" name="Google Shape;280;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1" name="Google Shape;281;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82" name="Google Shape;282;p25"/>
          <p:cNvGrpSpPr/>
          <p:nvPr/>
        </p:nvGrpSpPr>
        <p:grpSpPr>
          <a:xfrm>
            <a:off x="1338758" y="3536325"/>
            <a:ext cx="1739744" cy="1538575"/>
            <a:chOff x="3154233" y="2049425"/>
            <a:chExt cx="1739744" cy="1538575"/>
          </a:xfrm>
        </p:grpSpPr>
        <p:sp>
          <p:nvSpPr>
            <p:cNvPr id="283" name="Google Shape;283;p25"/>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285" name="Google Shape;285;p25"/>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race</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86" name="Google Shape;286;p25"/>
            <p:cNvGrpSpPr/>
            <p:nvPr/>
          </p:nvGrpSpPr>
          <p:grpSpPr>
            <a:xfrm>
              <a:off x="3435870" y="2800065"/>
              <a:ext cx="92400" cy="411825"/>
              <a:chOff x="845575" y="2563700"/>
              <a:chExt cx="92400" cy="411825"/>
            </a:xfrm>
          </p:grpSpPr>
          <p:sp>
            <p:nvSpPr>
              <p:cNvPr id="287" name="Google Shape;287;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8" name="Google Shape;288;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89" name="Google Shape;289;p25"/>
          <p:cNvGrpSpPr/>
          <p:nvPr/>
        </p:nvGrpSpPr>
        <p:grpSpPr>
          <a:xfrm>
            <a:off x="2625633" y="3528725"/>
            <a:ext cx="1739742" cy="1538575"/>
            <a:chOff x="3154233" y="2049425"/>
            <a:chExt cx="1739742" cy="1538575"/>
          </a:xfrm>
        </p:grpSpPr>
        <p:sp>
          <p:nvSpPr>
            <p:cNvPr id="290" name="Google Shape;290;p25"/>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sp>
          <p:nvSpPr>
            <p:cNvPr id="292" name="Google Shape;292;p25"/>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19th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gender</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93" name="Google Shape;293;p25"/>
            <p:cNvGrpSpPr/>
            <p:nvPr/>
          </p:nvGrpSpPr>
          <p:grpSpPr>
            <a:xfrm>
              <a:off x="3435870" y="2800065"/>
              <a:ext cx="92400" cy="411825"/>
              <a:chOff x="845575" y="2563700"/>
              <a:chExt cx="92400" cy="411825"/>
            </a:xfrm>
          </p:grpSpPr>
          <p:sp>
            <p:nvSpPr>
              <p:cNvPr id="294" name="Google Shape;294;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95" name="Google Shape;295;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96" name="Google Shape;296;p25"/>
          <p:cNvGrpSpPr/>
          <p:nvPr/>
        </p:nvGrpSpPr>
        <p:grpSpPr>
          <a:xfrm>
            <a:off x="3875108" y="3528725"/>
            <a:ext cx="1739744" cy="1538575"/>
            <a:chOff x="3154233" y="2049425"/>
            <a:chExt cx="1739744" cy="1538575"/>
          </a:xfrm>
        </p:grpSpPr>
        <p:sp>
          <p:nvSpPr>
            <p:cNvPr id="297" name="Google Shape;297;p25"/>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1964</a:t>
              </a:r>
              <a:endParaRPr b="1" sz="1200">
                <a:latin typeface="Roboto"/>
                <a:ea typeface="Roboto"/>
                <a:cs typeface="Roboto"/>
                <a:sym typeface="Roboto"/>
              </a:endParaRPr>
            </a:p>
          </p:txBody>
        </p:sp>
        <p:sp>
          <p:nvSpPr>
            <p:cNvPr id="299" name="Google Shape;299;p25"/>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24th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Prohibited the use of poll taxes for elections</a:t>
              </a:r>
              <a:endParaRPr b="1" sz="1000">
                <a:solidFill>
                  <a:schemeClr val="dk1"/>
                </a:solidFill>
                <a:latin typeface="Roboto"/>
                <a:ea typeface="Roboto"/>
                <a:cs typeface="Roboto"/>
                <a:sym typeface="Roboto"/>
              </a:endParaRPr>
            </a:p>
            <a:p>
              <a:pPr indent="0" lvl="0" marL="0" rtl="0" algn="l">
                <a:spcBef>
                  <a:spcPts val="1600"/>
                </a:spcBef>
                <a:spcAft>
                  <a:spcPts val="0"/>
                </a:spcAft>
                <a:buNone/>
              </a:pPr>
              <a:r>
                <a:t/>
              </a:r>
              <a:endParaRPr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300" name="Google Shape;300;p25"/>
            <p:cNvGrpSpPr/>
            <p:nvPr/>
          </p:nvGrpSpPr>
          <p:grpSpPr>
            <a:xfrm>
              <a:off x="3435870" y="2800065"/>
              <a:ext cx="92400" cy="411825"/>
              <a:chOff x="845575" y="2563700"/>
              <a:chExt cx="92400" cy="411825"/>
            </a:xfrm>
          </p:grpSpPr>
          <p:sp>
            <p:nvSpPr>
              <p:cNvPr id="301" name="Google Shape;301;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2" name="Google Shape;302;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303" name="Google Shape;303;p25"/>
          <p:cNvGrpSpPr/>
          <p:nvPr/>
        </p:nvGrpSpPr>
        <p:grpSpPr>
          <a:xfrm>
            <a:off x="5160558" y="3528725"/>
            <a:ext cx="2184642" cy="1538575"/>
            <a:chOff x="3154233" y="2049425"/>
            <a:chExt cx="2184642" cy="1538575"/>
          </a:xfrm>
        </p:grpSpPr>
        <p:sp>
          <p:nvSpPr>
            <p:cNvPr id="304" name="Google Shape;304;p25"/>
            <p:cNvSpPr/>
            <p:nvPr/>
          </p:nvSpPr>
          <p:spPr>
            <a:xfrm>
              <a:off x="3485727" y="3079475"/>
              <a:ext cx="17397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1965</a:t>
              </a:r>
              <a:endParaRPr b="1" sz="1200">
                <a:latin typeface="Roboto"/>
                <a:ea typeface="Roboto"/>
                <a:cs typeface="Roboto"/>
                <a:sym typeface="Roboto"/>
              </a:endParaRPr>
            </a:p>
          </p:txBody>
        </p:sp>
        <p:sp>
          <p:nvSpPr>
            <p:cNvPr id="306" name="Google Shape;306;p25"/>
            <p:cNvSpPr txBox="1"/>
            <p:nvPr/>
          </p:nvSpPr>
          <p:spPr>
            <a:xfrm>
              <a:off x="3599175" y="2049425"/>
              <a:ext cx="17397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Voting Rights Act of 1965</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solidFill>
                    <a:schemeClr val="dk1"/>
                  </a:solidFill>
                  <a:latin typeface="Roboto"/>
                  <a:ea typeface="Roboto"/>
                  <a:cs typeface="Roboto"/>
                  <a:sym typeface="Roboto"/>
                </a:rPr>
                <a:t>Prohibited literacy test and other requirements that would deny the right to vote based on race</a:t>
              </a:r>
              <a:endParaRPr sz="1000">
                <a:latin typeface="Roboto"/>
                <a:ea typeface="Roboto"/>
                <a:cs typeface="Roboto"/>
                <a:sym typeface="Roboto"/>
              </a:endParaRPr>
            </a:p>
          </p:txBody>
        </p:sp>
        <p:grpSp>
          <p:nvGrpSpPr>
            <p:cNvPr id="307" name="Google Shape;307;p25"/>
            <p:cNvGrpSpPr/>
            <p:nvPr/>
          </p:nvGrpSpPr>
          <p:grpSpPr>
            <a:xfrm>
              <a:off x="3435870" y="2800065"/>
              <a:ext cx="92400" cy="411825"/>
              <a:chOff x="845575" y="2563700"/>
              <a:chExt cx="92400" cy="411825"/>
            </a:xfrm>
          </p:grpSpPr>
          <p:sp>
            <p:nvSpPr>
              <p:cNvPr id="308" name="Google Shape;308;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9" name="Google Shape;309;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310" name="Google Shape;310;p25"/>
          <p:cNvGrpSpPr/>
          <p:nvPr/>
        </p:nvGrpSpPr>
        <p:grpSpPr>
          <a:xfrm>
            <a:off x="6876408" y="3536325"/>
            <a:ext cx="1739744" cy="1538575"/>
            <a:chOff x="3154233" y="2049425"/>
            <a:chExt cx="1739744" cy="1538575"/>
          </a:xfrm>
        </p:grpSpPr>
        <p:sp>
          <p:nvSpPr>
            <p:cNvPr id="311" name="Google Shape;311;p25"/>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1971</a:t>
              </a:r>
              <a:endParaRPr b="1" sz="1200">
                <a:latin typeface="Roboto"/>
                <a:ea typeface="Roboto"/>
                <a:cs typeface="Roboto"/>
                <a:sym typeface="Roboto"/>
              </a:endParaRPr>
            </a:p>
          </p:txBody>
        </p:sp>
        <p:sp>
          <p:nvSpPr>
            <p:cNvPr id="313" name="Google Shape;313;p25"/>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26</a:t>
              </a:r>
              <a:r>
                <a:rPr b="1" lang="en" sz="1000">
                  <a:latin typeface="Roboto"/>
                  <a:ea typeface="Roboto"/>
                  <a:cs typeface="Roboto"/>
                  <a:sym typeface="Roboto"/>
                </a:rPr>
                <a:t>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Lowered the minimum voting age from 21 to 18</a:t>
              </a:r>
              <a:endParaRPr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314" name="Google Shape;314;p25"/>
            <p:cNvGrpSpPr/>
            <p:nvPr/>
          </p:nvGrpSpPr>
          <p:grpSpPr>
            <a:xfrm>
              <a:off x="3435870" y="2800065"/>
              <a:ext cx="92400" cy="411825"/>
              <a:chOff x="845575" y="2563700"/>
              <a:chExt cx="92400" cy="411825"/>
            </a:xfrm>
          </p:grpSpPr>
          <p:sp>
            <p:nvSpPr>
              <p:cNvPr id="315" name="Google Shape;315;p2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6" name="Google Shape;316;p2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pic>
        <p:nvPicPr>
          <p:cNvPr id="317" name="Google Shape;317;p25"/>
          <p:cNvPicPr preferRelativeResize="0"/>
          <p:nvPr/>
        </p:nvPicPr>
        <p:blipFill rotWithShape="1">
          <a:blip r:embed="rId3">
            <a:alphaModFix/>
          </a:blip>
          <a:srcRect b="23945" l="7238" r="8194" t="15965"/>
          <a:stretch/>
        </p:blipFill>
        <p:spPr>
          <a:xfrm>
            <a:off x="4752175" y="298225"/>
            <a:ext cx="1989112" cy="2182400"/>
          </a:xfrm>
          <a:prstGeom prst="rect">
            <a:avLst/>
          </a:prstGeom>
          <a:noFill/>
          <a:ln cap="flat" cmpd="sng" w="9525">
            <a:solidFill>
              <a:schemeClr val="dk1"/>
            </a:solidFill>
            <a:prstDash val="solid"/>
            <a:round/>
            <a:headEnd len="sm" w="sm" type="none"/>
            <a:tailEnd len="sm" w="sm" type="none"/>
          </a:ln>
        </p:spPr>
      </p:pic>
      <p:pic>
        <p:nvPicPr>
          <p:cNvPr id="318" name="Google Shape;318;p25"/>
          <p:cNvPicPr preferRelativeResize="0"/>
          <p:nvPr/>
        </p:nvPicPr>
        <p:blipFill>
          <a:blip r:embed="rId4">
            <a:alphaModFix/>
          </a:blip>
          <a:stretch>
            <a:fillRect/>
          </a:stretch>
        </p:blipFill>
        <p:spPr>
          <a:xfrm>
            <a:off x="6876400" y="1347850"/>
            <a:ext cx="1923426" cy="192342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26"/>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seven. Take turns reading your cards out loud.</a:t>
            </a:r>
            <a:endParaRPr>
              <a:solidFill>
                <a:schemeClr val="dk1"/>
              </a:solidFill>
            </a:endParaRPr>
          </a:p>
        </p:txBody>
      </p:sp>
      <p:sp>
        <p:nvSpPr>
          <p:cNvPr id="324" name="Google Shape;324;p26"/>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7</a:t>
            </a:r>
            <a:endParaRPr b="1" sz="2400"/>
          </a:p>
        </p:txBody>
      </p:sp>
      <p:pic>
        <p:nvPicPr>
          <p:cNvPr id="325" name="Google Shape;325;p26"/>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7"/>
          <p:cNvSpPr txBox="1"/>
          <p:nvPr>
            <p:ph idx="1" type="body"/>
          </p:nvPr>
        </p:nvSpPr>
        <p:spPr>
          <a:xfrm>
            <a:off x="4404775" y="604200"/>
            <a:ext cx="4260300" cy="658500"/>
          </a:xfrm>
          <a:prstGeom prst="rect">
            <a:avLst/>
          </a:prstGeom>
          <a:ln>
            <a:noFill/>
          </a:ln>
        </p:spPr>
        <p:txBody>
          <a:bodyPr anchorCtr="0" anchor="t" bIns="91425" lIns="91425" spcFirstLastPara="1" rIns="91425" wrap="square" tIns="91425">
            <a:normAutofit/>
          </a:bodyPr>
          <a:lstStyle/>
          <a:p>
            <a:pPr indent="0" lvl="0" marL="0" rtl="0" algn="l">
              <a:spcBef>
                <a:spcPts val="0"/>
              </a:spcBef>
              <a:spcAft>
                <a:spcPts val="1200"/>
              </a:spcAft>
              <a:buNone/>
            </a:pPr>
            <a:r>
              <a:rPr lang="en" sz="2400">
                <a:solidFill>
                  <a:schemeClr val="dk1"/>
                </a:solidFill>
              </a:rPr>
              <a:t>You cannot vote if….</a:t>
            </a:r>
            <a:endParaRPr sz="2400">
              <a:solidFill>
                <a:schemeClr val="dk1"/>
              </a:solidFill>
            </a:endParaRPr>
          </a:p>
        </p:txBody>
      </p:sp>
      <p:sp>
        <p:nvSpPr>
          <p:cNvPr id="331" name="Google Shape;331;p27"/>
          <p:cNvSpPr txBox="1"/>
          <p:nvPr/>
        </p:nvSpPr>
        <p:spPr>
          <a:xfrm>
            <a:off x="532800" y="2054050"/>
            <a:ext cx="4622100" cy="16623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chemeClr val="dk1"/>
              </a:buClr>
              <a:buSzPts val="2400"/>
              <a:buChar char="●"/>
            </a:pPr>
            <a:r>
              <a:rPr lang="en" sz="2400">
                <a:solidFill>
                  <a:schemeClr val="dk1"/>
                </a:solidFill>
              </a:rPr>
              <a:t>You are under 18</a:t>
            </a:r>
            <a:endParaRPr sz="2400">
              <a:solidFill>
                <a:schemeClr val="dk1"/>
              </a:solidFill>
            </a:endParaRPr>
          </a:p>
          <a:p>
            <a:pPr indent="-381000" lvl="0" marL="457200" rtl="0" algn="l">
              <a:spcBef>
                <a:spcPts val="0"/>
              </a:spcBef>
              <a:spcAft>
                <a:spcPts val="0"/>
              </a:spcAft>
              <a:buClr>
                <a:schemeClr val="dk1"/>
              </a:buClr>
              <a:buSzPts val="2400"/>
              <a:buChar char="●"/>
            </a:pPr>
            <a:r>
              <a:rPr lang="en" sz="2400">
                <a:solidFill>
                  <a:schemeClr val="dk1"/>
                </a:solidFill>
              </a:rPr>
              <a:t>You have a criminal record</a:t>
            </a:r>
            <a:endParaRPr sz="2400">
              <a:solidFill>
                <a:schemeClr val="dk1"/>
              </a:solidFill>
            </a:endParaRPr>
          </a:p>
          <a:p>
            <a:pPr indent="-381000" lvl="0" marL="457200" rtl="0" algn="l">
              <a:spcBef>
                <a:spcPts val="0"/>
              </a:spcBef>
              <a:spcAft>
                <a:spcPts val="0"/>
              </a:spcAft>
              <a:buClr>
                <a:schemeClr val="dk1"/>
              </a:buClr>
              <a:buSzPts val="2400"/>
              <a:buChar char="●"/>
            </a:pPr>
            <a:r>
              <a:rPr lang="en" sz="2400">
                <a:solidFill>
                  <a:schemeClr val="dk1"/>
                </a:solidFill>
              </a:rPr>
              <a:t>You are not a U.S. citizen</a:t>
            </a:r>
            <a:endParaRPr sz="2400">
              <a:solidFill>
                <a:schemeClr val="dk1"/>
              </a:solidFill>
            </a:endParaRPr>
          </a:p>
          <a:p>
            <a:pPr indent="-381000" lvl="0" marL="457200" rtl="0" algn="l">
              <a:spcBef>
                <a:spcPts val="0"/>
              </a:spcBef>
              <a:spcAft>
                <a:spcPts val="0"/>
              </a:spcAft>
              <a:buClr>
                <a:schemeClr val="dk1"/>
              </a:buClr>
              <a:buSzPts val="2400"/>
              <a:buChar char="●"/>
            </a:pPr>
            <a:r>
              <a:rPr lang="en" sz="2400">
                <a:solidFill>
                  <a:schemeClr val="dk1"/>
                </a:solidFill>
              </a:rPr>
              <a:t>You do not register</a:t>
            </a:r>
            <a:endParaRPr sz="2400">
              <a:solidFill>
                <a:schemeClr val="dk1"/>
              </a:solidFill>
            </a:endParaRPr>
          </a:p>
        </p:txBody>
      </p:sp>
      <p:sp>
        <p:nvSpPr>
          <p:cNvPr id="332" name="Google Shape;332;p27"/>
          <p:cNvSpPr txBox="1"/>
          <p:nvPr>
            <p:ph type="title"/>
          </p:nvPr>
        </p:nvSpPr>
        <p:spPr>
          <a:xfrm>
            <a:off x="311700" y="55560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spcBef>
                <a:spcPts val="0"/>
              </a:spcBef>
              <a:spcAft>
                <a:spcPts val="0"/>
              </a:spcAft>
              <a:buNone/>
            </a:pPr>
            <a:r>
              <a:rPr b="1" lang="en"/>
              <a:t>Modern Voting: Today</a:t>
            </a:r>
            <a:endParaRPr b="1"/>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28"/>
          <p:cNvSpPr txBox="1"/>
          <p:nvPr>
            <p:ph type="title"/>
          </p:nvPr>
        </p:nvSpPr>
        <p:spPr>
          <a:xfrm>
            <a:off x="2183250" y="265825"/>
            <a:ext cx="47775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Voting Rights Timeline</a:t>
            </a:r>
            <a:endParaRPr b="1"/>
          </a:p>
        </p:txBody>
      </p:sp>
      <p:grpSp>
        <p:nvGrpSpPr>
          <p:cNvPr id="338" name="Google Shape;338;p28"/>
          <p:cNvGrpSpPr/>
          <p:nvPr/>
        </p:nvGrpSpPr>
        <p:grpSpPr>
          <a:xfrm>
            <a:off x="534896" y="1700450"/>
            <a:ext cx="1915527" cy="1887550"/>
            <a:chOff x="3154233" y="1700450"/>
            <a:chExt cx="1915527" cy="1887550"/>
          </a:xfrm>
        </p:grpSpPr>
        <p:sp>
          <p:nvSpPr>
            <p:cNvPr id="339" name="Google Shape;339;p28"/>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28"/>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341" name="Google Shape;341;p28"/>
            <p:cNvSpPr txBox="1"/>
            <p:nvPr/>
          </p:nvSpPr>
          <p:spPr>
            <a:xfrm>
              <a:off x="3386760" y="1700450"/>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First Voters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342" name="Google Shape;342;p28"/>
            <p:cNvGrpSpPr/>
            <p:nvPr/>
          </p:nvGrpSpPr>
          <p:grpSpPr>
            <a:xfrm>
              <a:off x="3435870" y="2800065"/>
              <a:ext cx="92400" cy="411825"/>
              <a:chOff x="845575" y="2563700"/>
              <a:chExt cx="92400" cy="411825"/>
            </a:xfrm>
          </p:grpSpPr>
          <p:sp>
            <p:nvSpPr>
              <p:cNvPr id="343" name="Google Shape;343;p28"/>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44" name="Google Shape;344;p28"/>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345" name="Google Shape;345;p28"/>
          <p:cNvGrpSpPr/>
          <p:nvPr/>
        </p:nvGrpSpPr>
        <p:grpSpPr>
          <a:xfrm>
            <a:off x="1798459" y="2702596"/>
            <a:ext cx="1928205" cy="1896606"/>
            <a:chOff x="1828196" y="2702596"/>
            <a:chExt cx="1928205" cy="1896606"/>
          </a:xfrm>
        </p:grpSpPr>
        <p:sp>
          <p:nvSpPr>
            <p:cNvPr id="346" name="Google Shape;346;p28"/>
            <p:cNvSpPr/>
            <p:nvPr/>
          </p:nvSpPr>
          <p:spPr>
            <a:xfrm>
              <a:off x="2191011"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8"/>
            <p:cNvSpPr txBox="1"/>
            <p:nvPr/>
          </p:nvSpPr>
          <p:spPr>
            <a:xfrm>
              <a:off x="18281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348" name="Google Shape;348;p28"/>
            <p:cNvSpPr txBox="1"/>
            <p:nvPr/>
          </p:nvSpPr>
          <p:spPr>
            <a:xfrm>
              <a:off x="2073401" y="36554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People could not be denied the right to vote based on race</a:t>
              </a:r>
              <a:endParaRPr b="1" sz="1000">
                <a:latin typeface="Roboto"/>
                <a:ea typeface="Roboto"/>
                <a:cs typeface="Roboto"/>
                <a:sym typeface="Roboto"/>
              </a:endParaRPr>
            </a:p>
          </p:txBody>
        </p:sp>
        <p:grpSp>
          <p:nvGrpSpPr>
            <p:cNvPr id="349" name="Google Shape;349;p28"/>
            <p:cNvGrpSpPr/>
            <p:nvPr/>
          </p:nvGrpSpPr>
          <p:grpSpPr>
            <a:xfrm rot="10800000">
              <a:off x="2149293" y="3079467"/>
              <a:ext cx="92400" cy="411825"/>
              <a:chOff x="2072481" y="2563700"/>
              <a:chExt cx="92400" cy="411825"/>
            </a:xfrm>
          </p:grpSpPr>
          <p:cxnSp>
            <p:nvCxnSpPr>
              <p:cNvPr id="350" name="Google Shape;350;p28"/>
              <p:cNvCxnSpPr/>
              <p:nvPr/>
            </p:nvCxnSpPr>
            <p:spPr>
              <a:xfrm>
                <a:off x="2118681"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51" name="Google Shape;351;p28"/>
              <p:cNvSpPr/>
              <p:nvPr/>
            </p:nvSpPr>
            <p:spPr>
              <a:xfrm>
                <a:off x="2072481"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52" name="Google Shape;352;p28"/>
          <p:cNvGrpSpPr/>
          <p:nvPr/>
        </p:nvGrpSpPr>
        <p:grpSpPr>
          <a:xfrm>
            <a:off x="3124496" y="1700450"/>
            <a:ext cx="1915527" cy="1887550"/>
            <a:chOff x="3154233" y="1700450"/>
            <a:chExt cx="1915527" cy="1887550"/>
          </a:xfrm>
        </p:grpSpPr>
        <p:sp>
          <p:nvSpPr>
            <p:cNvPr id="353" name="Google Shape;353;p28"/>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28"/>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sp>
          <p:nvSpPr>
            <p:cNvPr id="355" name="Google Shape;355;p28"/>
            <p:cNvSpPr txBox="1"/>
            <p:nvPr/>
          </p:nvSpPr>
          <p:spPr>
            <a:xfrm>
              <a:off x="3386760" y="1700450"/>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19th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People could not be denied the right to vote based on gender</a:t>
              </a:r>
              <a:endParaRPr b="1" sz="1000">
                <a:latin typeface="Roboto"/>
                <a:ea typeface="Roboto"/>
                <a:cs typeface="Roboto"/>
                <a:sym typeface="Roboto"/>
              </a:endParaRPr>
            </a:p>
          </p:txBody>
        </p:sp>
        <p:grpSp>
          <p:nvGrpSpPr>
            <p:cNvPr id="356" name="Google Shape;356;p28"/>
            <p:cNvGrpSpPr/>
            <p:nvPr/>
          </p:nvGrpSpPr>
          <p:grpSpPr>
            <a:xfrm>
              <a:off x="3435870" y="2800065"/>
              <a:ext cx="92400" cy="411825"/>
              <a:chOff x="845575" y="2563700"/>
              <a:chExt cx="92400" cy="411825"/>
            </a:xfrm>
          </p:grpSpPr>
          <p:sp>
            <p:nvSpPr>
              <p:cNvPr id="357" name="Google Shape;357;p28"/>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58" name="Google Shape;358;p28"/>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359" name="Google Shape;359;p28"/>
          <p:cNvGrpSpPr/>
          <p:nvPr/>
        </p:nvGrpSpPr>
        <p:grpSpPr>
          <a:xfrm>
            <a:off x="4383449" y="2702596"/>
            <a:ext cx="1935010" cy="1896606"/>
            <a:chOff x="4413187" y="2702596"/>
            <a:chExt cx="1935010" cy="1896606"/>
          </a:xfrm>
        </p:grpSpPr>
        <p:sp>
          <p:nvSpPr>
            <p:cNvPr id="360" name="Google Shape;360;p28"/>
            <p:cNvSpPr/>
            <p:nvPr/>
          </p:nvSpPr>
          <p:spPr>
            <a:xfrm>
              <a:off x="4780421"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1" name="Google Shape;361;p28"/>
            <p:cNvGrpSpPr/>
            <p:nvPr/>
          </p:nvGrpSpPr>
          <p:grpSpPr>
            <a:xfrm rot="10800000">
              <a:off x="4737413" y="3079467"/>
              <a:ext cx="92400" cy="411825"/>
              <a:chOff x="2070100" y="2563700"/>
              <a:chExt cx="92400" cy="411825"/>
            </a:xfrm>
          </p:grpSpPr>
          <p:cxnSp>
            <p:nvCxnSpPr>
              <p:cNvPr id="362" name="Google Shape;362;p28"/>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63" name="Google Shape;363;p28"/>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4" name="Google Shape;364;p28"/>
            <p:cNvSpPr txBox="1"/>
            <p:nvPr/>
          </p:nvSpPr>
          <p:spPr>
            <a:xfrm>
              <a:off x="4413187"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1964</a:t>
              </a:r>
              <a:endParaRPr b="1" sz="1200">
                <a:latin typeface="Roboto"/>
                <a:ea typeface="Roboto"/>
                <a:cs typeface="Roboto"/>
                <a:sym typeface="Roboto"/>
              </a:endParaRPr>
            </a:p>
          </p:txBody>
        </p:sp>
        <p:sp>
          <p:nvSpPr>
            <p:cNvPr id="365" name="Google Shape;365;p28"/>
            <p:cNvSpPr txBox="1"/>
            <p:nvPr/>
          </p:nvSpPr>
          <p:spPr>
            <a:xfrm>
              <a:off x="4665197" y="36554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24th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Prohibited the use of poll taxes for elections</a:t>
              </a:r>
              <a:endParaRPr b="1" sz="1000">
                <a:latin typeface="Roboto"/>
                <a:ea typeface="Roboto"/>
                <a:cs typeface="Roboto"/>
                <a:sym typeface="Roboto"/>
              </a:endParaRPr>
            </a:p>
          </p:txBody>
        </p:sp>
      </p:grpSp>
      <p:grpSp>
        <p:nvGrpSpPr>
          <p:cNvPr id="366" name="Google Shape;366;p28"/>
          <p:cNvGrpSpPr/>
          <p:nvPr/>
        </p:nvGrpSpPr>
        <p:grpSpPr>
          <a:xfrm>
            <a:off x="5678020" y="1700450"/>
            <a:ext cx="2198868" cy="1887550"/>
            <a:chOff x="5707757" y="1700450"/>
            <a:chExt cx="2198868" cy="1887550"/>
          </a:xfrm>
        </p:grpSpPr>
        <p:sp>
          <p:nvSpPr>
            <p:cNvPr id="367" name="Google Shape;367;p28"/>
            <p:cNvSpPr/>
            <p:nvPr/>
          </p:nvSpPr>
          <p:spPr>
            <a:xfrm>
              <a:off x="6075125"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8" name="Google Shape;368;p28"/>
            <p:cNvGrpSpPr/>
            <p:nvPr/>
          </p:nvGrpSpPr>
          <p:grpSpPr>
            <a:xfrm>
              <a:off x="6031394" y="2800065"/>
              <a:ext cx="92400" cy="411825"/>
              <a:chOff x="845575" y="2563700"/>
              <a:chExt cx="92400" cy="411825"/>
            </a:xfrm>
          </p:grpSpPr>
          <p:cxnSp>
            <p:nvCxnSpPr>
              <p:cNvPr id="369" name="Google Shape;369;p28"/>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70" name="Google Shape;370;p28"/>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1" name="Google Shape;371;p28"/>
            <p:cNvSpPr txBox="1"/>
            <p:nvPr/>
          </p:nvSpPr>
          <p:spPr>
            <a:xfrm>
              <a:off x="5707757" y="321660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1965</a:t>
              </a:r>
              <a:endParaRPr b="1" sz="1200">
                <a:latin typeface="Roboto"/>
                <a:ea typeface="Roboto"/>
                <a:cs typeface="Roboto"/>
                <a:sym typeface="Roboto"/>
              </a:endParaRPr>
            </a:p>
          </p:txBody>
        </p:sp>
        <p:sp>
          <p:nvSpPr>
            <p:cNvPr id="372" name="Google Shape;372;p28"/>
            <p:cNvSpPr txBox="1"/>
            <p:nvPr/>
          </p:nvSpPr>
          <p:spPr>
            <a:xfrm>
              <a:off x="5978525" y="1700450"/>
              <a:ext cx="19281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Voting Rights Act of 1965</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solidFill>
                    <a:schemeClr val="dk1"/>
                  </a:solidFill>
                  <a:latin typeface="Roboto"/>
                  <a:ea typeface="Roboto"/>
                  <a:cs typeface="Roboto"/>
                  <a:sym typeface="Roboto"/>
                </a:rPr>
                <a:t>Prohibited literacy test and other requirements that would deny the right to vote based on race</a:t>
              </a:r>
              <a:endParaRPr sz="1000">
                <a:latin typeface="Roboto"/>
                <a:ea typeface="Roboto"/>
                <a:cs typeface="Roboto"/>
                <a:sym typeface="Roboto"/>
              </a:endParaRPr>
            </a:p>
          </p:txBody>
        </p:sp>
      </p:grpSp>
      <p:grpSp>
        <p:nvGrpSpPr>
          <p:cNvPr id="373" name="Google Shape;373;p28"/>
          <p:cNvGrpSpPr/>
          <p:nvPr/>
        </p:nvGrpSpPr>
        <p:grpSpPr>
          <a:xfrm>
            <a:off x="6974555" y="2702608"/>
            <a:ext cx="1634556" cy="1896606"/>
            <a:chOff x="7003996" y="2702596"/>
            <a:chExt cx="2048829" cy="1896606"/>
          </a:xfrm>
        </p:grpSpPr>
        <p:sp>
          <p:nvSpPr>
            <p:cNvPr id="374" name="Google Shape;374;p28"/>
            <p:cNvSpPr/>
            <p:nvPr/>
          </p:nvSpPr>
          <p:spPr>
            <a:xfrm>
              <a:off x="7369825" y="3079463"/>
              <a:ext cx="16830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5" name="Google Shape;375;p28"/>
            <p:cNvGrpSpPr/>
            <p:nvPr/>
          </p:nvGrpSpPr>
          <p:grpSpPr>
            <a:xfrm rot="10800000">
              <a:off x="7328221" y="3079467"/>
              <a:ext cx="92400" cy="411825"/>
              <a:chOff x="2070100" y="2563700"/>
              <a:chExt cx="92400" cy="411825"/>
            </a:xfrm>
          </p:grpSpPr>
          <p:cxnSp>
            <p:nvCxnSpPr>
              <p:cNvPr id="376" name="Google Shape;376;p28"/>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77" name="Google Shape;377;p28"/>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8" name="Google Shape;378;p28"/>
            <p:cNvSpPr txBox="1"/>
            <p:nvPr/>
          </p:nvSpPr>
          <p:spPr>
            <a:xfrm>
              <a:off x="70039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1971</a:t>
              </a:r>
              <a:endParaRPr b="1" sz="1200">
                <a:latin typeface="Roboto"/>
                <a:ea typeface="Roboto"/>
                <a:cs typeface="Roboto"/>
                <a:sym typeface="Roboto"/>
              </a:endParaRPr>
            </a:p>
          </p:txBody>
        </p:sp>
        <p:sp>
          <p:nvSpPr>
            <p:cNvPr id="379" name="Google Shape;379;p28"/>
            <p:cNvSpPr txBox="1"/>
            <p:nvPr/>
          </p:nvSpPr>
          <p:spPr>
            <a:xfrm>
              <a:off x="7256967" y="36554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26th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Lowered the minimum voting age from 21 to 18</a:t>
              </a:r>
              <a:endParaRPr b="1" sz="1000">
                <a:latin typeface="Roboto"/>
                <a:ea typeface="Roboto"/>
                <a:cs typeface="Roboto"/>
                <a:sym typeface="Roboto"/>
              </a:endParaRPr>
            </a:p>
          </p:txBody>
        </p:sp>
      </p:grpSp>
      <p:pic>
        <p:nvPicPr>
          <p:cNvPr id="380" name="Google Shape;380;p28"/>
          <p:cNvPicPr preferRelativeResize="0"/>
          <p:nvPr/>
        </p:nvPicPr>
        <p:blipFill>
          <a:blip r:embed="rId3">
            <a:alphaModFix/>
          </a:blip>
          <a:stretch>
            <a:fillRect/>
          </a:stretch>
        </p:blipFill>
        <p:spPr>
          <a:xfrm>
            <a:off x="114050" y="1803875"/>
            <a:ext cx="653550" cy="427099"/>
          </a:xfrm>
          <a:prstGeom prst="rect">
            <a:avLst/>
          </a:prstGeom>
          <a:noFill/>
          <a:ln cap="flat" cmpd="sng" w="9525">
            <a:solidFill>
              <a:schemeClr val="dk1"/>
            </a:solidFill>
            <a:prstDash val="solid"/>
            <a:round/>
            <a:headEnd len="sm" w="sm" type="none"/>
            <a:tailEnd len="sm" w="sm" type="none"/>
          </a:ln>
        </p:spPr>
      </p:pic>
      <p:pic>
        <p:nvPicPr>
          <p:cNvPr id="381" name="Google Shape;381;p28"/>
          <p:cNvPicPr preferRelativeResize="0"/>
          <p:nvPr/>
        </p:nvPicPr>
        <p:blipFill>
          <a:blip r:embed="rId4">
            <a:alphaModFix/>
          </a:blip>
          <a:stretch>
            <a:fillRect/>
          </a:stretch>
        </p:blipFill>
        <p:spPr>
          <a:xfrm>
            <a:off x="1525025" y="3759088"/>
            <a:ext cx="485525" cy="494175"/>
          </a:xfrm>
          <a:prstGeom prst="rect">
            <a:avLst/>
          </a:prstGeom>
          <a:noFill/>
          <a:ln cap="flat" cmpd="sng" w="9525">
            <a:solidFill>
              <a:srgbClr val="000000"/>
            </a:solidFill>
            <a:prstDash val="solid"/>
            <a:round/>
            <a:headEnd len="sm" w="sm" type="none"/>
            <a:tailEnd len="sm" w="sm" type="none"/>
          </a:ln>
        </p:spPr>
      </p:pic>
      <p:pic>
        <p:nvPicPr>
          <p:cNvPr id="382" name="Google Shape;382;p28"/>
          <p:cNvPicPr preferRelativeResize="0"/>
          <p:nvPr/>
        </p:nvPicPr>
        <p:blipFill>
          <a:blip r:embed="rId5">
            <a:alphaModFix/>
          </a:blip>
          <a:stretch>
            <a:fillRect/>
          </a:stretch>
        </p:blipFill>
        <p:spPr>
          <a:xfrm>
            <a:off x="4034000" y="3792615"/>
            <a:ext cx="596350" cy="427100"/>
          </a:xfrm>
          <a:prstGeom prst="rect">
            <a:avLst/>
          </a:prstGeom>
          <a:noFill/>
          <a:ln cap="flat" cmpd="sng" w="9525">
            <a:solidFill>
              <a:schemeClr val="dk1"/>
            </a:solidFill>
            <a:prstDash val="solid"/>
            <a:round/>
            <a:headEnd len="sm" w="sm" type="none"/>
            <a:tailEnd len="sm" w="sm" type="none"/>
          </a:ln>
        </p:spPr>
      </p:pic>
      <p:pic>
        <p:nvPicPr>
          <p:cNvPr id="383" name="Google Shape;383;p28"/>
          <p:cNvPicPr preferRelativeResize="0"/>
          <p:nvPr/>
        </p:nvPicPr>
        <p:blipFill>
          <a:blip r:embed="rId6">
            <a:alphaModFix/>
          </a:blip>
          <a:stretch>
            <a:fillRect/>
          </a:stretch>
        </p:blipFill>
        <p:spPr>
          <a:xfrm>
            <a:off x="3062664" y="1802336"/>
            <a:ext cx="320298" cy="494176"/>
          </a:xfrm>
          <a:prstGeom prst="rect">
            <a:avLst/>
          </a:prstGeom>
          <a:noFill/>
          <a:ln cap="flat" cmpd="sng" w="9525">
            <a:solidFill>
              <a:schemeClr val="dk1"/>
            </a:solidFill>
            <a:prstDash val="solid"/>
            <a:round/>
            <a:headEnd len="sm" w="sm" type="none"/>
            <a:tailEnd len="sm" w="sm" type="none"/>
          </a:ln>
        </p:spPr>
      </p:pic>
      <p:pic>
        <p:nvPicPr>
          <p:cNvPr id="384" name="Google Shape;384;p28"/>
          <p:cNvPicPr preferRelativeResize="0"/>
          <p:nvPr/>
        </p:nvPicPr>
        <p:blipFill>
          <a:blip r:embed="rId7">
            <a:alphaModFix/>
          </a:blip>
          <a:stretch>
            <a:fillRect/>
          </a:stretch>
        </p:blipFill>
        <p:spPr>
          <a:xfrm>
            <a:off x="5400300" y="1817151"/>
            <a:ext cx="596350" cy="400549"/>
          </a:xfrm>
          <a:prstGeom prst="rect">
            <a:avLst/>
          </a:prstGeom>
          <a:noFill/>
          <a:ln cap="flat" cmpd="sng" w="9525">
            <a:solidFill>
              <a:schemeClr val="dk1"/>
            </a:solidFill>
            <a:prstDash val="solid"/>
            <a:round/>
            <a:headEnd len="sm" w="sm" type="none"/>
            <a:tailEnd len="sm" w="sm" type="none"/>
          </a:ln>
        </p:spPr>
      </p:pic>
      <p:pic>
        <p:nvPicPr>
          <p:cNvPr id="385" name="Google Shape;385;p28"/>
          <p:cNvPicPr preferRelativeResize="0"/>
          <p:nvPr/>
        </p:nvPicPr>
        <p:blipFill rotWithShape="1">
          <a:blip r:embed="rId8">
            <a:alphaModFix/>
          </a:blip>
          <a:srcRect b="23945" l="7238" r="8194" t="15965"/>
          <a:stretch/>
        </p:blipFill>
        <p:spPr>
          <a:xfrm>
            <a:off x="6653800" y="3739820"/>
            <a:ext cx="485526" cy="53270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391" name="Google Shape;391;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3">
                  <a:extLst>
                    <a:ext uri="{A12FA001-AC4F-418D-AE19-62706E023703}">
                      <ahyp:hlinkClr val="tx"/>
                    </a:ext>
                  </a:extLst>
                </a:hlinkClick>
              </a:rPr>
              <a:t>Congress voting the Declaration of Independence</a:t>
            </a:r>
            <a:r>
              <a:rPr lang="en" sz="1200">
                <a:solidFill>
                  <a:schemeClr val="dk1"/>
                </a:solidFill>
              </a:rPr>
              <a:t>” from the Library of Congress has no known copyright restrictions</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4">
                  <a:extLst>
                    <a:ext uri="{A12FA001-AC4F-418D-AE19-62706E023703}">
                      <ahyp:hlinkClr val="tx"/>
                    </a:ext>
                  </a:extLst>
                </a:hlinkClick>
              </a:rPr>
              <a:t>15th Amendment</a:t>
            </a:r>
            <a:r>
              <a:rPr lang="en" sz="1200">
                <a:solidFill>
                  <a:schemeClr val="dk1"/>
                </a:solidFill>
              </a:rPr>
              <a:t>” from the Library of Congress has no known copyright restrictions</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5">
                  <a:extLst>
                    <a:ext uri="{A12FA001-AC4F-418D-AE19-62706E023703}">
                      <ahyp:hlinkClr val="tx"/>
                    </a:ext>
                  </a:extLst>
                </a:hlinkClick>
              </a:rPr>
              <a:t>19th Amendment</a:t>
            </a:r>
            <a:r>
              <a:rPr lang="en" sz="1200">
                <a:solidFill>
                  <a:schemeClr val="dk1"/>
                </a:solidFill>
              </a:rPr>
              <a:t>” from the National Archives is under the Public Domain</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6">
                  <a:extLst>
                    <a:ext uri="{A12FA001-AC4F-418D-AE19-62706E023703}">
                      <ahyp:hlinkClr val="tx"/>
                    </a:ext>
                  </a:extLst>
                </a:hlinkClick>
              </a:rPr>
              <a:t>24th Amendment</a:t>
            </a:r>
            <a:r>
              <a:rPr lang="en" sz="1200">
                <a:solidFill>
                  <a:schemeClr val="dk1"/>
                </a:solidFill>
              </a:rPr>
              <a:t>” from the Library of Congress has no known copyright restrictions</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7">
                  <a:extLst>
                    <a:ext uri="{A12FA001-AC4F-418D-AE19-62706E023703}">
                      <ahyp:hlinkClr val="tx"/>
                    </a:ext>
                  </a:extLst>
                </a:hlinkClick>
              </a:rPr>
              <a:t>Certification of the 26th Amendment</a:t>
            </a:r>
            <a:r>
              <a:rPr lang="en" sz="1200">
                <a:solidFill>
                  <a:schemeClr val="dk1"/>
                </a:solidFill>
              </a:rPr>
              <a:t>” from the National Archives is under the Public Domain</a:t>
            </a:r>
            <a:endParaRPr sz="1200">
              <a:solidFill>
                <a:schemeClr val="dk1"/>
              </a:solidFill>
            </a:endParaRPr>
          </a:p>
          <a:p>
            <a:pPr indent="-304800" lvl="0" marL="457200" rtl="0" algn="l">
              <a:lnSpc>
                <a:spcPct val="115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8">
                  <a:extLst>
                    <a:ext uri="{A12FA001-AC4F-418D-AE19-62706E023703}">
                      <ahyp:hlinkClr val="tx"/>
                    </a:ext>
                  </a:extLst>
                </a:hlinkClick>
              </a:rPr>
              <a:t>President Lyndon B. Johnson Signs the Voting Rights Act as Martin Luther King Jr. and Other Civil Rights Leaders Look on, President's Room, U.S. Capitol, Washington, DC</a:t>
            </a:r>
            <a:r>
              <a:rPr lang="en" sz="1200">
                <a:solidFill>
                  <a:schemeClr val="dk1"/>
                </a:solidFill>
              </a:rPr>
              <a:t>”  from the National Archives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9">
                  <a:extLst>
                    <a:ext uri="{A12FA001-AC4F-418D-AE19-62706E023703}">
                      <ahyp:hlinkClr val="tx"/>
                    </a:ext>
                  </a:extLst>
                </a:hlinkClick>
              </a:rPr>
              <a:t>Voter registration</a:t>
            </a:r>
            <a:r>
              <a:rPr lang="en" sz="1200">
                <a:solidFill>
                  <a:schemeClr val="dk1"/>
                </a:solidFill>
              </a:rPr>
              <a:t>” from Clker is under the Public Domain</a:t>
            </a:r>
            <a:endParaRPr sz="1200">
              <a:solidFill>
                <a:schemeClr val="dk1"/>
              </a:solidFill>
            </a:endParaRPr>
          </a:p>
          <a:p>
            <a:pPr indent="0" lvl="0" marL="457200" rtl="0" algn="l">
              <a:lnSpc>
                <a:spcPct val="115000"/>
              </a:lnSpc>
              <a:spcBef>
                <a:spcPts val="0"/>
              </a:spcBef>
              <a:spcAft>
                <a:spcPts val="0"/>
              </a:spcAft>
              <a:buNone/>
            </a:pPr>
            <a:r>
              <a:t/>
            </a:r>
            <a:endParaRPr sz="1200">
              <a:solidFill>
                <a:schemeClr val="dk1"/>
              </a:solidFill>
            </a:endParaRPr>
          </a:p>
        </p:txBody>
      </p:sp>
      <p:pic>
        <p:nvPicPr>
          <p:cNvPr id="392" name="Google Shape;392;p29"/>
          <p:cNvPicPr preferRelativeResize="0"/>
          <p:nvPr/>
        </p:nvPicPr>
        <p:blipFill>
          <a:blip r:embed="rId10">
            <a:alphaModFix/>
          </a:blip>
          <a:stretch>
            <a:fillRect/>
          </a:stretch>
        </p:blipFill>
        <p:spPr>
          <a:xfrm>
            <a:off x="8045875" y="4703625"/>
            <a:ext cx="703891" cy="269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4"/>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one. Take turns reading your cards out loud.</a:t>
            </a:r>
            <a:endParaRPr>
              <a:solidFill>
                <a:schemeClr val="dk1"/>
              </a:solidFill>
            </a:endParaRPr>
          </a:p>
        </p:txBody>
      </p:sp>
      <p:sp>
        <p:nvSpPr>
          <p:cNvPr id="98" name="Google Shape;98;p14"/>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1</a:t>
            </a:r>
            <a:endParaRPr b="1" sz="2400"/>
          </a:p>
        </p:txBody>
      </p:sp>
      <p:pic>
        <p:nvPicPr>
          <p:cNvPr id="99" name="Google Shape;99;p14"/>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5"/>
          <p:cNvSpPr txBox="1"/>
          <p:nvPr>
            <p:ph type="title"/>
          </p:nvPr>
        </p:nvSpPr>
        <p:spPr>
          <a:xfrm>
            <a:off x="311700" y="164770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Colonial America: 1700s</a:t>
            </a:r>
            <a:endParaRPr b="1"/>
          </a:p>
        </p:txBody>
      </p:sp>
      <p:pic>
        <p:nvPicPr>
          <p:cNvPr id="105" name="Google Shape;105;p15"/>
          <p:cNvPicPr preferRelativeResize="0"/>
          <p:nvPr/>
        </p:nvPicPr>
        <p:blipFill>
          <a:blip r:embed="rId3">
            <a:alphaModFix/>
          </a:blip>
          <a:stretch>
            <a:fillRect/>
          </a:stretch>
        </p:blipFill>
        <p:spPr>
          <a:xfrm>
            <a:off x="4572000" y="633725"/>
            <a:ext cx="4259575" cy="2783650"/>
          </a:xfrm>
          <a:prstGeom prst="rect">
            <a:avLst/>
          </a:prstGeom>
          <a:noFill/>
          <a:ln cap="flat" cmpd="sng" w="9525">
            <a:solidFill>
              <a:schemeClr val="dk1"/>
            </a:solidFill>
            <a:prstDash val="solid"/>
            <a:round/>
            <a:headEnd len="sm" w="sm" type="none"/>
            <a:tailEnd len="sm" w="sm" type="none"/>
          </a:ln>
        </p:spPr>
      </p:pic>
      <p:grpSp>
        <p:nvGrpSpPr>
          <p:cNvPr id="106" name="Google Shape;106;p15"/>
          <p:cNvGrpSpPr/>
          <p:nvPr/>
        </p:nvGrpSpPr>
        <p:grpSpPr>
          <a:xfrm>
            <a:off x="94283" y="3536325"/>
            <a:ext cx="1739742" cy="1538575"/>
            <a:chOff x="3154233" y="2049425"/>
            <a:chExt cx="1739742" cy="1538575"/>
          </a:xfrm>
        </p:grpSpPr>
        <p:sp>
          <p:nvSpPr>
            <p:cNvPr id="107" name="Google Shape;107;p15"/>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109" name="Google Shape;109;p15"/>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First Voters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110" name="Google Shape;110;p15"/>
            <p:cNvGrpSpPr/>
            <p:nvPr/>
          </p:nvGrpSpPr>
          <p:grpSpPr>
            <a:xfrm>
              <a:off x="3435870" y="2800065"/>
              <a:ext cx="92400" cy="411825"/>
              <a:chOff x="845575" y="2563700"/>
              <a:chExt cx="92400" cy="411825"/>
            </a:xfrm>
          </p:grpSpPr>
          <p:sp>
            <p:nvSpPr>
              <p:cNvPr id="111" name="Google Shape;111;p1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2" name="Google Shape;112;p1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two. Take turns reading your cards out loud.</a:t>
            </a:r>
            <a:endParaRPr>
              <a:solidFill>
                <a:schemeClr val="dk1"/>
              </a:solidFill>
            </a:endParaRPr>
          </a:p>
        </p:txBody>
      </p:sp>
      <p:sp>
        <p:nvSpPr>
          <p:cNvPr id="118" name="Google Shape;118;p16"/>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2</a:t>
            </a:r>
            <a:endParaRPr b="1" sz="2400"/>
          </a:p>
        </p:txBody>
      </p:sp>
      <p:pic>
        <p:nvPicPr>
          <p:cNvPr id="119" name="Google Shape;119;p16"/>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7"/>
          <p:cNvSpPr txBox="1"/>
          <p:nvPr>
            <p:ph type="title"/>
          </p:nvPr>
        </p:nvSpPr>
        <p:spPr>
          <a:xfrm>
            <a:off x="311700" y="164770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spcBef>
                <a:spcPts val="0"/>
              </a:spcBef>
              <a:spcAft>
                <a:spcPts val="0"/>
              </a:spcAft>
              <a:buNone/>
            </a:pPr>
            <a:r>
              <a:rPr b="1" lang="en"/>
              <a:t>15th Amendment: 1870</a:t>
            </a:r>
            <a:endParaRPr b="1"/>
          </a:p>
        </p:txBody>
      </p:sp>
      <p:pic>
        <p:nvPicPr>
          <p:cNvPr id="125" name="Google Shape;125;p17"/>
          <p:cNvPicPr preferRelativeResize="0"/>
          <p:nvPr/>
        </p:nvPicPr>
        <p:blipFill>
          <a:blip r:embed="rId3">
            <a:alphaModFix/>
          </a:blip>
          <a:stretch>
            <a:fillRect/>
          </a:stretch>
        </p:blipFill>
        <p:spPr>
          <a:xfrm>
            <a:off x="4927600" y="555600"/>
            <a:ext cx="3368900" cy="3428800"/>
          </a:xfrm>
          <a:prstGeom prst="rect">
            <a:avLst/>
          </a:prstGeom>
          <a:noFill/>
          <a:ln cap="flat" cmpd="sng" w="9525">
            <a:solidFill>
              <a:srgbClr val="000000"/>
            </a:solidFill>
            <a:prstDash val="solid"/>
            <a:round/>
            <a:headEnd len="sm" w="sm" type="none"/>
            <a:tailEnd len="sm" w="sm" type="none"/>
          </a:ln>
        </p:spPr>
      </p:pic>
      <p:grpSp>
        <p:nvGrpSpPr>
          <p:cNvPr id="126" name="Google Shape;126;p17"/>
          <p:cNvGrpSpPr/>
          <p:nvPr/>
        </p:nvGrpSpPr>
        <p:grpSpPr>
          <a:xfrm>
            <a:off x="94283" y="3536325"/>
            <a:ext cx="1739742" cy="1538575"/>
            <a:chOff x="3154233" y="2049425"/>
            <a:chExt cx="1739742" cy="1538575"/>
          </a:xfrm>
        </p:grpSpPr>
        <p:sp>
          <p:nvSpPr>
            <p:cNvPr id="127" name="Google Shape;127;p17"/>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7"/>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129" name="Google Shape;129;p17"/>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Colonial Times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130" name="Google Shape;130;p17"/>
            <p:cNvGrpSpPr/>
            <p:nvPr/>
          </p:nvGrpSpPr>
          <p:grpSpPr>
            <a:xfrm>
              <a:off x="3435870" y="2800065"/>
              <a:ext cx="92400" cy="411825"/>
              <a:chOff x="845575" y="2563700"/>
              <a:chExt cx="92400" cy="411825"/>
            </a:xfrm>
          </p:grpSpPr>
          <p:sp>
            <p:nvSpPr>
              <p:cNvPr id="131" name="Google Shape;131;p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2" name="Google Shape;132;p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133" name="Google Shape;133;p17"/>
          <p:cNvGrpSpPr/>
          <p:nvPr/>
        </p:nvGrpSpPr>
        <p:grpSpPr>
          <a:xfrm>
            <a:off x="1338758" y="3536325"/>
            <a:ext cx="2127952" cy="1538575"/>
            <a:chOff x="3154233" y="2049425"/>
            <a:chExt cx="2127952" cy="1538575"/>
          </a:xfrm>
        </p:grpSpPr>
        <p:sp>
          <p:nvSpPr>
            <p:cNvPr id="134" name="Google Shape;134;p17"/>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136" name="Google Shape;136;p17"/>
            <p:cNvSpPr txBox="1"/>
            <p:nvPr/>
          </p:nvSpPr>
          <p:spPr>
            <a:xfrm>
              <a:off x="3599185" y="2049425"/>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1000">
                  <a:solidFill>
                    <a:schemeClr val="dk1"/>
                  </a:solidFill>
                  <a:latin typeface="Roboto"/>
                  <a:ea typeface="Roboto"/>
                  <a:cs typeface="Roboto"/>
                  <a:sym typeface="Roboto"/>
                </a:rPr>
                <a:t>People could not be denied the right to vote based on race</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137" name="Google Shape;137;p17"/>
            <p:cNvGrpSpPr/>
            <p:nvPr/>
          </p:nvGrpSpPr>
          <p:grpSpPr>
            <a:xfrm>
              <a:off x="3435870" y="2800065"/>
              <a:ext cx="92400" cy="411825"/>
              <a:chOff x="845575" y="2563700"/>
              <a:chExt cx="92400" cy="411825"/>
            </a:xfrm>
          </p:grpSpPr>
          <p:sp>
            <p:nvSpPr>
              <p:cNvPr id="138" name="Google Shape;138;p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9" name="Google Shape;139;p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8"/>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three. Take turns reading your cards out loud.</a:t>
            </a:r>
            <a:endParaRPr>
              <a:solidFill>
                <a:schemeClr val="dk1"/>
              </a:solidFill>
            </a:endParaRPr>
          </a:p>
        </p:txBody>
      </p:sp>
      <p:sp>
        <p:nvSpPr>
          <p:cNvPr id="145" name="Google Shape;145;p18"/>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3</a:t>
            </a:r>
            <a:endParaRPr b="1" sz="2400"/>
          </a:p>
        </p:txBody>
      </p:sp>
      <p:pic>
        <p:nvPicPr>
          <p:cNvPr id="146" name="Google Shape;146;p18"/>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311700" y="166355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19th Amendment: 1920</a:t>
            </a:r>
            <a:endParaRPr b="1"/>
          </a:p>
        </p:txBody>
      </p:sp>
      <p:pic>
        <p:nvPicPr>
          <p:cNvPr id="152" name="Google Shape;152;p19"/>
          <p:cNvPicPr preferRelativeResize="0"/>
          <p:nvPr/>
        </p:nvPicPr>
        <p:blipFill>
          <a:blip r:embed="rId3">
            <a:alphaModFix/>
          </a:blip>
          <a:stretch>
            <a:fillRect/>
          </a:stretch>
        </p:blipFill>
        <p:spPr>
          <a:xfrm>
            <a:off x="5918975" y="555073"/>
            <a:ext cx="2127950" cy="3283134"/>
          </a:xfrm>
          <a:prstGeom prst="rect">
            <a:avLst/>
          </a:prstGeom>
          <a:noFill/>
          <a:ln cap="flat" cmpd="sng" w="9525">
            <a:solidFill>
              <a:schemeClr val="dk1"/>
            </a:solidFill>
            <a:prstDash val="solid"/>
            <a:round/>
            <a:headEnd len="sm" w="sm" type="none"/>
            <a:tailEnd len="sm" w="sm" type="none"/>
          </a:ln>
        </p:spPr>
      </p:pic>
      <p:grpSp>
        <p:nvGrpSpPr>
          <p:cNvPr id="153" name="Google Shape;153;p19"/>
          <p:cNvGrpSpPr/>
          <p:nvPr/>
        </p:nvGrpSpPr>
        <p:grpSpPr>
          <a:xfrm>
            <a:off x="94283" y="3536325"/>
            <a:ext cx="1739742" cy="1538575"/>
            <a:chOff x="3154233" y="2049425"/>
            <a:chExt cx="1739742" cy="1538575"/>
          </a:xfrm>
        </p:grpSpPr>
        <p:sp>
          <p:nvSpPr>
            <p:cNvPr id="154" name="Google Shape;154;p19"/>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9"/>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156" name="Google Shape;156;p19"/>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Colonial Times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157" name="Google Shape;157;p19"/>
            <p:cNvGrpSpPr/>
            <p:nvPr/>
          </p:nvGrpSpPr>
          <p:grpSpPr>
            <a:xfrm>
              <a:off x="3435870" y="2800065"/>
              <a:ext cx="92400" cy="411825"/>
              <a:chOff x="845575" y="2563700"/>
              <a:chExt cx="92400" cy="411825"/>
            </a:xfrm>
          </p:grpSpPr>
          <p:sp>
            <p:nvSpPr>
              <p:cNvPr id="158" name="Google Shape;158;p19"/>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9" name="Google Shape;159;p19"/>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160" name="Google Shape;160;p19"/>
          <p:cNvGrpSpPr/>
          <p:nvPr/>
        </p:nvGrpSpPr>
        <p:grpSpPr>
          <a:xfrm>
            <a:off x="1338758" y="3536325"/>
            <a:ext cx="1739744" cy="1538575"/>
            <a:chOff x="3154233" y="2049425"/>
            <a:chExt cx="1739744" cy="1538575"/>
          </a:xfrm>
        </p:grpSpPr>
        <p:sp>
          <p:nvSpPr>
            <p:cNvPr id="161" name="Google Shape;161;p19"/>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9"/>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163" name="Google Shape;163;p19"/>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race</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164" name="Google Shape;164;p19"/>
            <p:cNvGrpSpPr/>
            <p:nvPr/>
          </p:nvGrpSpPr>
          <p:grpSpPr>
            <a:xfrm>
              <a:off x="3435870" y="2800065"/>
              <a:ext cx="92400" cy="411825"/>
              <a:chOff x="845575" y="2563700"/>
              <a:chExt cx="92400" cy="411825"/>
            </a:xfrm>
          </p:grpSpPr>
          <p:sp>
            <p:nvSpPr>
              <p:cNvPr id="165" name="Google Shape;165;p19"/>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6" name="Google Shape;166;p19"/>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167" name="Google Shape;167;p19"/>
          <p:cNvGrpSpPr/>
          <p:nvPr/>
        </p:nvGrpSpPr>
        <p:grpSpPr>
          <a:xfrm>
            <a:off x="2625633" y="3528725"/>
            <a:ext cx="1739742" cy="1538575"/>
            <a:chOff x="3154233" y="2049425"/>
            <a:chExt cx="1739742" cy="1538575"/>
          </a:xfrm>
        </p:grpSpPr>
        <p:sp>
          <p:nvSpPr>
            <p:cNvPr id="168" name="Google Shape;168;p19"/>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9"/>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sp>
          <p:nvSpPr>
            <p:cNvPr id="170" name="Google Shape;170;p19"/>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19th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1000">
                  <a:solidFill>
                    <a:schemeClr val="dk1"/>
                  </a:solidFill>
                  <a:latin typeface="Roboto"/>
                  <a:ea typeface="Roboto"/>
                  <a:cs typeface="Roboto"/>
                  <a:sym typeface="Roboto"/>
                </a:rPr>
                <a:t>People could not be denied the right to vote based on gender</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171" name="Google Shape;171;p19"/>
            <p:cNvGrpSpPr/>
            <p:nvPr/>
          </p:nvGrpSpPr>
          <p:grpSpPr>
            <a:xfrm>
              <a:off x="3435870" y="2800065"/>
              <a:ext cx="92400" cy="411825"/>
              <a:chOff x="845575" y="2563700"/>
              <a:chExt cx="92400" cy="411825"/>
            </a:xfrm>
          </p:grpSpPr>
          <p:sp>
            <p:nvSpPr>
              <p:cNvPr id="172" name="Google Shape;172;p19"/>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3" name="Google Shape;173;p19"/>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0"/>
          <p:cNvSpPr txBox="1"/>
          <p:nvPr>
            <p:ph idx="1" type="body"/>
          </p:nvPr>
        </p:nvSpPr>
        <p:spPr>
          <a:xfrm>
            <a:off x="1388100" y="1643700"/>
            <a:ext cx="6367800" cy="1656000"/>
          </a:xfrm>
          <a:prstGeom prst="rect">
            <a:avLst/>
          </a:prstGeom>
          <a:ln cap="flat" cmpd="sng" w="28575">
            <a:solidFill>
              <a:srgbClr val="9FC5E8"/>
            </a:solidFill>
            <a:prstDash val="solid"/>
            <a:round/>
            <a:headEnd len="sm" w="sm" type="none"/>
            <a:tailEnd len="sm" w="sm" type="none"/>
          </a:ln>
        </p:spPr>
        <p:txBody>
          <a:bodyPr anchorCtr="0" anchor="ctr" bIns="91425" lIns="91425" spcFirstLastPara="1" rIns="91425" wrap="square" tIns="91425">
            <a:normAutofit/>
          </a:bodyPr>
          <a:lstStyle/>
          <a:p>
            <a:pPr indent="0" lvl="0" marL="0" rtl="0" algn="l">
              <a:spcBef>
                <a:spcPts val="0"/>
              </a:spcBef>
              <a:spcAft>
                <a:spcPts val="1200"/>
              </a:spcAft>
              <a:buNone/>
            </a:pPr>
            <a:r>
              <a:rPr lang="en">
                <a:solidFill>
                  <a:schemeClr val="dk1"/>
                </a:solidFill>
              </a:rPr>
              <a:t>Stand up if your card indicates that you are one of the individuals that are able to vote in group four. Take turns reading your cards out loud.</a:t>
            </a:r>
            <a:endParaRPr>
              <a:solidFill>
                <a:schemeClr val="dk1"/>
              </a:solidFill>
            </a:endParaRPr>
          </a:p>
        </p:txBody>
      </p:sp>
      <p:sp>
        <p:nvSpPr>
          <p:cNvPr id="179" name="Google Shape;179;p20"/>
          <p:cNvSpPr/>
          <p:nvPr/>
        </p:nvSpPr>
        <p:spPr>
          <a:xfrm>
            <a:off x="0" y="231275"/>
            <a:ext cx="3513600" cy="848100"/>
          </a:xfrm>
          <a:prstGeom prst="homePlate">
            <a:avLst>
              <a:gd fmla="val 50000" name="adj"/>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400"/>
              <a:t>Voting Group 4</a:t>
            </a:r>
            <a:endParaRPr b="1" sz="2400"/>
          </a:p>
        </p:txBody>
      </p:sp>
      <p:pic>
        <p:nvPicPr>
          <p:cNvPr id="180" name="Google Shape;180;p20"/>
          <p:cNvPicPr preferRelativeResize="0"/>
          <p:nvPr/>
        </p:nvPicPr>
        <p:blipFill>
          <a:blip r:embed="rId3">
            <a:alphaModFix/>
          </a:blip>
          <a:stretch>
            <a:fillRect/>
          </a:stretch>
        </p:blipFill>
        <p:spPr>
          <a:xfrm>
            <a:off x="7334223" y="231277"/>
            <a:ext cx="1226925" cy="1121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1"/>
          <p:cNvSpPr txBox="1"/>
          <p:nvPr>
            <p:ph type="title"/>
          </p:nvPr>
        </p:nvSpPr>
        <p:spPr>
          <a:xfrm>
            <a:off x="311700" y="1663550"/>
            <a:ext cx="3944400" cy="755700"/>
          </a:xfrm>
          <a:prstGeom prst="rect">
            <a:avLst/>
          </a:prstGeom>
          <a:solidFill>
            <a:srgbClr val="9FC5E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a:t>24</a:t>
            </a:r>
            <a:r>
              <a:rPr b="1" lang="en"/>
              <a:t>th Amendment: 1964</a:t>
            </a:r>
            <a:endParaRPr b="1"/>
          </a:p>
        </p:txBody>
      </p:sp>
      <p:pic>
        <p:nvPicPr>
          <p:cNvPr id="186" name="Google Shape;186;p21"/>
          <p:cNvPicPr preferRelativeResize="0"/>
          <p:nvPr/>
        </p:nvPicPr>
        <p:blipFill>
          <a:blip r:embed="rId3">
            <a:alphaModFix/>
          </a:blip>
          <a:stretch>
            <a:fillRect/>
          </a:stretch>
        </p:blipFill>
        <p:spPr>
          <a:xfrm>
            <a:off x="4672675" y="378675"/>
            <a:ext cx="4267200" cy="3056128"/>
          </a:xfrm>
          <a:prstGeom prst="rect">
            <a:avLst/>
          </a:prstGeom>
          <a:noFill/>
          <a:ln cap="flat" cmpd="sng" w="9525">
            <a:solidFill>
              <a:schemeClr val="dk1"/>
            </a:solidFill>
            <a:prstDash val="solid"/>
            <a:round/>
            <a:headEnd len="sm" w="sm" type="none"/>
            <a:tailEnd len="sm" w="sm" type="none"/>
          </a:ln>
        </p:spPr>
      </p:pic>
      <p:grpSp>
        <p:nvGrpSpPr>
          <p:cNvPr id="187" name="Google Shape;187;p21"/>
          <p:cNvGrpSpPr/>
          <p:nvPr/>
        </p:nvGrpSpPr>
        <p:grpSpPr>
          <a:xfrm>
            <a:off x="94283" y="3536325"/>
            <a:ext cx="1739742" cy="1538575"/>
            <a:chOff x="3154233" y="2049425"/>
            <a:chExt cx="1739742" cy="1538575"/>
          </a:xfrm>
        </p:grpSpPr>
        <p:sp>
          <p:nvSpPr>
            <p:cNvPr id="188" name="Google Shape;188;p21"/>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1"/>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1700s</a:t>
              </a:r>
              <a:endParaRPr b="1" sz="1200">
                <a:latin typeface="Roboto"/>
                <a:ea typeface="Roboto"/>
                <a:cs typeface="Roboto"/>
                <a:sym typeface="Roboto"/>
              </a:endParaRPr>
            </a:p>
          </p:txBody>
        </p:sp>
        <p:sp>
          <p:nvSpPr>
            <p:cNvPr id="190" name="Google Shape;190;p21"/>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Colonial Times</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White male landowners were the only people allowed to vote</a:t>
              </a:r>
              <a:endParaRPr b="1" sz="1000">
                <a:latin typeface="Roboto"/>
                <a:ea typeface="Roboto"/>
                <a:cs typeface="Roboto"/>
                <a:sym typeface="Roboto"/>
              </a:endParaRPr>
            </a:p>
          </p:txBody>
        </p:sp>
        <p:grpSp>
          <p:nvGrpSpPr>
            <p:cNvPr id="191" name="Google Shape;191;p21"/>
            <p:cNvGrpSpPr/>
            <p:nvPr/>
          </p:nvGrpSpPr>
          <p:grpSpPr>
            <a:xfrm>
              <a:off x="3435870" y="2800065"/>
              <a:ext cx="92400" cy="411825"/>
              <a:chOff x="845575" y="2563700"/>
              <a:chExt cx="92400" cy="411825"/>
            </a:xfrm>
          </p:grpSpPr>
          <p:sp>
            <p:nvSpPr>
              <p:cNvPr id="192" name="Google Shape;192;p21"/>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93" name="Google Shape;193;p21"/>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194" name="Google Shape;194;p21"/>
          <p:cNvGrpSpPr/>
          <p:nvPr/>
        </p:nvGrpSpPr>
        <p:grpSpPr>
          <a:xfrm>
            <a:off x="1338758" y="3536325"/>
            <a:ext cx="1739744" cy="1538575"/>
            <a:chOff x="3154233" y="2049425"/>
            <a:chExt cx="1739744" cy="1538575"/>
          </a:xfrm>
        </p:grpSpPr>
        <p:sp>
          <p:nvSpPr>
            <p:cNvPr id="195" name="Google Shape;195;p21"/>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1"/>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1870</a:t>
              </a:r>
              <a:endParaRPr b="1" sz="1200">
                <a:latin typeface="Roboto"/>
                <a:ea typeface="Roboto"/>
                <a:cs typeface="Roboto"/>
                <a:sym typeface="Roboto"/>
              </a:endParaRPr>
            </a:p>
          </p:txBody>
        </p:sp>
        <p:sp>
          <p:nvSpPr>
            <p:cNvPr id="197" name="Google Shape;197;p21"/>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15th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race</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198" name="Google Shape;198;p21"/>
            <p:cNvGrpSpPr/>
            <p:nvPr/>
          </p:nvGrpSpPr>
          <p:grpSpPr>
            <a:xfrm>
              <a:off x="3435870" y="2800065"/>
              <a:ext cx="92400" cy="411825"/>
              <a:chOff x="845575" y="2563700"/>
              <a:chExt cx="92400" cy="411825"/>
            </a:xfrm>
          </p:grpSpPr>
          <p:sp>
            <p:nvSpPr>
              <p:cNvPr id="199" name="Google Shape;199;p21"/>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0" name="Google Shape;200;p21"/>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01" name="Google Shape;201;p21"/>
          <p:cNvGrpSpPr/>
          <p:nvPr/>
        </p:nvGrpSpPr>
        <p:grpSpPr>
          <a:xfrm>
            <a:off x="2625633" y="3528725"/>
            <a:ext cx="1739742" cy="1538575"/>
            <a:chOff x="3154233" y="2049425"/>
            <a:chExt cx="1739742" cy="1538575"/>
          </a:xfrm>
        </p:grpSpPr>
        <p:sp>
          <p:nvSpPr>
            <p:cNvPr id="202" name="Google Shape;202;p21"/>
            <p:cNvSpPr/>
            <p:nvPr/>
          </p:nvSpPr>
          <p:spPr>
            <a:xfrm>
              <a:off x="3485717" y="3079475"/>
              <a:ext cx="1294800" cy="133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1"/>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1920</a:t>
              </a:r>
              <a:endParaRPr b="1" sz="1200">
                <a:latin typeface="Roboto"/>
                <a:ea typeface="Roboto"/>
                <a:cs typeface="Roboto"/>
                <a:sym typeface="Roboto"/>
              </a:endParaRPr>
            </a:p>
          </p:txBody>
        </p:sp>
        <p:sp>
          <p:nvSpPr>
            <p:cNvPr id="204" name="Google Shape;204;p21"/>
            <p:cNvSpPr txBox="1"/>
            <p:nvPr/>
          </p:nvSpPr>
          <p:spPr>
            <a:xfrm>
              <a:off x="3599175"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19th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People could not be denied the right to vote based on gender</a:t>
              </a:r>
              <a:endParaRPr b="1"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05" name="Google Shape;205;p21"/>
            <p:cNvGrpSpPr/>
            <p:nvPr/>
          </p:nvGrpSpPr>
          <p:grpSpPr>
            <a:xfrm>
              <a:off x="3435870" y="2800065"/>
              <a:ext cx="92400" cy="411825"/>
              <a:chOff x="845575" y="2563700"/>
              <a:chExt cx="92400" cy="411825"/>
            </a:xfrm>
          </p:grpSpPr>
          <p:sp>
            <p:nvSpPr>
              <p:cNvPr id="206" name="Google Shape;206;p21"/>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7" name="Google Shape;207;p21"/>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08" name="Google Shape;208;p21"/>
          <p:cNvGrpSpPr/>
          <p:nvPr/>
        </p:nvGrpSpPr>
        <p:grpSpPr>
          <a:xfrm>
            <a:off x="3875108" y="3528725"/>
            <a:ext cx="1739744" cy="1538575"/>
            <a:chOff x="3154233" y="2049425"/>
            <a:chExt cx="1739744" cy="1538575"/>
          </a:xfrm>
        </p:grpSpPr>
        <p:sp>
          <p:nvSpPr>
            <p:cNvPr id="209" name="Google Shape;209;p21"/>
            <p:cNvSpPr/>
            <p:nvPr/>
          </p:nvSpPr>
          <p:spPr>
            <a:xfrm>
              <a:off x="3485717" y="3079475"/>
              <a:ext cx="1294800" cy="133500"/>
            </a:xfrm>
            <a:prstGeom prst="rect">
              <a:avLst/>
            </a:prstGeom>
            <a:solidFill>
              <a:srgbClr val="3D85C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1"/>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1964</a:t>
              </a:r>
              <a:endParaRPr b="1" sz="1200">
                <a:latin typeface="Roboto"/>
                <a:ea typeface="Roboto"/>
                <a:cs typeface="Roboto"/>
                <a:sym typeface="Roboto"/>
              </a:endParaRPr>
            </a:p>
          </p:txBody>
        </p:sp>
        <p:sp>
          <p:nvSpPr>
            <p:cNvPr id="211" name="Google Shape;211;p21"/>
            <p:cNvSpPr txBox="1"/>
            <p:nvPr/>
          </p:nvSpPr>
          <p:spPr>
            <a:xfrm>
              <a:off x="3599178" y="2049425"/>
              <a:ext cx="12948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latin typeface="Roboto"/>
                  <a:ea typeface="Roboto"/>
                  <a:cs typeface="Roboto"/>
                  <a:sym typeface="Roboto"/>
                </a:rPr>
                <a:t>24th Amendment</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rPr lang="en" sz="1000">
                  <a:solidFill>
                    <a:schemeClr val="dk1"/>
                  </a:solidFill>
                  <a:latin typeface="Roboto"/>
                  <a:ea typeface="Roboto"/>
                  <a:cs typeface="Roboto"/>
                  <a:sym typeface="Roboto"/>
                </a:rPr>
                <a:t>Prohibited the use of poll taxes for elections</a:t>
              </a:r>
              <a:endParaRPr b="1" sz="1000">
                <a:solidFill>
                  <a:schemeClr val="dk1"/>
                </a:solidFill>
                <a:latin typeface="Roboto"/>
                <a:ea typeface="Roboto"/>
                <a:cs typeface="Roboto"/>
                <a:sym typeface="Roboto"/>
              </a:endParaRPr>
            </a:p>
            <a:p>
              <a:pPr indent="0" lvl="0" marL="0" rtl="0" algn="l">
                <a:spcBef>
                  <a:spcPts val="1600"/>
                </a:spcBef>
                <a:spcAft>
                  <a:spcPts val="0"/>
                </a:spcAft>
                <a:buNone/>
              </a:pPr>
              <a:r>
                <a:t/>
              </a:r>
              <a:endParaRPr sz="1000">
                <a:solidFill>
                  <a:schemeClr val="dk1"/>
                </a:solidFill>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nvGrpSpPr>
            <p:cNvPr id="212" name="Google Shape;212;p21"/>
            <p:cNvGrpSpPr/>
            <p:nvPr/>
          </p:nvGrpSpPr>
          <p:grpSpPr>
            <a:xfrm>
              <a:off x="3435870" y="2800065"/>
              <a:ext cx="92400" cy="411825"/>
              <a:chOff x="845575" y="2563700"/>
              <a:chExt cx="92400" cy="411825"/>
            </a:xfrm>
          </p:grpSpPr>
          <p:sp>
            <p:nvSpPr>
              <p:cNvPr id="213" name="Google Shape;213;p21"/>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4" name="Google Shape;214;p21"/>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