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347100" y="1653213"/>
            <a:ext cx="1876234" cy="3003308"/>
            <a:chOff x="3154241" y="1672211"/>
            <a:chExt cx="1626276" cy="1792484"/>
          </a:xfrm>
        </p:grpSpPr>
        <p:sp>
          <p:nvSpPr>
            <p:cNvPr id="55" name="Google Shape;55;p13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 txBox="1"/>
            <p:nvPr/>
          </p:nvSpPr>
          <p:spPr>
            <a:xfrm>
              <a:off x="3154241" y="3216595"/>
              <a:ext cx="692700" cy="2481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1700s</a:t>
              </a:r>
              <a:endParaRPr b="1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" name="Google Shape;57;p13"/>
            <p:cNvSpPr txBox="1"/>
            <p:nvPr/>
          </p:nvSpPr>
          <p:spPr>
            <a:xfrm>
              <a:off x="3212370" y="1672211"/>
              <a:ext cx="1539600" cy="9438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White male landowners were the only people allowed to vote.</a:t>
              </a:r>
              <a:endParaRPr b="1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8" name="Google Shape;58;p13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60" name="Google Shape;60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1" name="Google Shape;61;p13"/>
          <p:cNvGrpSpPr/>
          <p:nvPr/>
        </p:nvGrpSpPr>
        <p:grpSpPr>
          <a:xfrm>
            <a:off x="2175349" y="4011071"/>
            <a:ext cx="1541941" cy="690013"/>
            <a:chOff x="2149293" y="3079467"/>
            <a:chExt cx="1336518" cy="411825"/>
          </a:xfrm>
        </p:grpSpPr>
        <p:sp>
          <p:nvSpPr>
            <p:cNvPr id="62" name="Google Shape;62;p13"/>
            <p:cNvSpPr/>
            <p:nvPr/>
          </p:nvSpPr>
          <p:spPr>
            <a:xfrm>
              <a:off x="2191011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" name="Google Shape;63;p13"/>
            <p:cNvGrpSpPr/>
            <p:nvPr/>
          </p:nvGrpSpPr>
          <p:grpSpPr>
            <a:xfrm rot="10800000">
              <a:off x="2149293" y="3079467"/>
              <a:ext cx="92400" cy="411825"/>
              <a:chOff x="2072481" y="2563700"/>
              <a:chExt cx="92400" cy="411825"/>
            </a:xfrm>
          </p:grpSpPr>
          <p:cxnSp>
            <p:nvCxnSpPr>
              <p:cNvPr id="64" name="Google Shape;64;p13"/>
              <p:cNvCxnSpPr/>
              <p:nvPr/>
            </p:nvCxnSpPr>
            <p:spPr>
              <a:xfrm>
                <a:off x="2118681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65" name="Google Shape;65;p13"/>
              <p:cNvSpPr/>
              <p:nvPr/>
            </p:nvSpPr>
            <p:spPr>
              <a:xfrm>
                <a:off x="2072481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6" name="Google Shape;66;p13"/>
          <p:cNvGrpSpPr/>
          <p:nvPr/>
        </p:nvGrpSpPr>
        <p:grpSpPr>
          <a:xfrm>
            <a:off x="5161262" y="4011071"/>
            <a:ext cx="1543430" cy="690013"/>
            <a:chOff x="4737413" y="3079467"/>
            <a:chExt cx="1337808" cy="411825"/>
          </a:xfrm>
        </p:grpSpPr>
        <p:sp>
          <p:nvSpPr>
            <p:cNvPr id="67" name="Google Shape;67;p13"/>
            <p:cNvSpPr/>
            <p:nvPr/>
          </p:nvSpPr>
          <p:spPr>
            <a:xfrm>
              <a:off x="4780421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8" name="Google Shape;68;p13"/>
            <p:cNvGrpSpPr/>
            <p:nvPr/>
          </p:nvGrpSpPr>
          <p:grpSpPr>
            <a:xfrm rot="10800000">
              <a:off x="4737413" y="3079467"/>
              <a:ext cx="92400" cy="411825"/>
              <a:chOff x="2070100" y="2563700"/>
              <a:chExt cx="92400" cy="411825"/>
            </a:xfrm>
          </p:grpSpPr>
          <p:cxnSp>
            <p:nvCxnSpPr>
              <p:cNvPr id="69" name="Google Shape;69;p13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0" name="Google Shape;70;p13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1" name="Google Shape;71;p13"/>
          <p:cNvGrpSpPr/>
          <p:nvPr/>
        </p:nvGrpSpPr>
        <p:grpSpPr>
          <a:xfrm>
            <a:off x="8074845" y="4011084"/>
            <a:ext cx="1587325" cy="690020"/>
            <a:chOff x="7328221" y="3079463"/>
            <a:chExt cx="1724604" cy="411829"/>
          </a:xfrm>
        </p:grpSpPr>
        <p:sp>
          <p:nvSpPr>
            <p:cNvPr id="72" name="Google Shape;72;p13"/>
            <p:cNvSpPr/>
            <p:nvPr/>
          </p:nvSpPr>
          <p:spPr>
            <a:xfrm>
              <a:off x="7369825" y="3079463"/>
              <a:ext cx="16830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3" name="Google Shape;73;p13"/>
            <p:cNvGrpSpPr/>
            <p:nvPr/>
          </p:nvGrpSpPr>
          <p:grpSpPr>
            <a:xfrm rot="10800000">
              <a:off x="7328221" y="3079467"/>
              <a:ext cx="92400" cy="411825"/>
              <a:chOff x="2070100" y="2563700"/>
              <a:chExt cx="92400" cy="411825"/>
            </a:xfrm>
          </p:grpSpPr>
          <p:cxnSp>
            <p:nvCxnSpPr>
              <p:cNvPr id="74" name="Google Shape;74;p13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5" name="Google Shape;75;p13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6" name="Google Shape;76;p13"/>
          <p:cNvSpPr txBox="1"/>
          <p:nvPr/>
        </p:nvSpPr>
        <p:spPr>
          <a:xfrm>
            <a:off x="192875" y="231425"/>
            <a:ext cx="4127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Name: __________________________</a:t>
            </a:r>
            <a:endParaRPr sz="1500"/>
          </a:p>
        </p:txBody>
      </p:sp>
      <p:sp>
        <p:nvSpPr>
          <p:cNvPr id="77" name="Google Shape;77;p13"/>
          <p:cNvSpPr txBox="1"/>
          <p:nvPr/>
        </p:nvSpPr>
        <p:spPr>
          <a:xfrm>
            <a:off x="6403075" y="231425"/>
            <a:ext cx="3452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Expanding Voting Rights Timeline</a:t>
            </a:r>
            <a:endParaRPr b="1" sz="1500"/>
          </a:p>
        </p:txBody>
      </p:sp>
      <p:sp>
        <p:nvSpPr>
          <p:cNvPr id="78" name="Google Shape;78;p13"/>
          <p:cNvSpPr txBox="1"/>
          <p:nvPr/>
        </p:nvSpPr>
        <p:spPr>
          <a:xfrm>
            <a:off x="1780775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1870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3365325" y="42347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1920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3"/>
          <p:cNvSpPr txBox="1"/>
          <p:nvPr/>
        </p:nvSpPr>
        <p:spPr>
          <a:xfrm>
            <a:off x="4821700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1964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3"/>
          <p:cNvSpPr txBox="1"/>
          <p:nvPr/>
        </p:nvSpPr>
        <p:spPr>
          <a:xfrm>
            <a:off x="6301175" y="42347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1965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3"/>
          <p:cNvSpPr txBox="1"/>
          <p:nvPr/>
        </p:nvSpPr>
        <p:spPr>
          <a:xfrm>
            <a:off x="7673900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1971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3" name="Google Shape;83;p13"/>
          <p:cNvGrpSpPr/>
          <p:nvPr/>
        </p:nvGrpSpPr>
        <p:grpSpPr>
          <a:xfrm>
            <a:off x="3659673" y="3542932"/>
            <a:ext cx="1551319" cy="691831"/>
            <a:chOff x="3435870" y="2800065"/>
            <a:chExt cx="1344646" cy="412910"/>
          </a:xfrm>
        </p:grpSpPr>
        <p:sp>
          <p:nvSpPr>
            <p:cNvPr id="84" name="Google Shape;84;p13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5" name="Google Shape;85;p13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87" name="Google Shape;87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8" name="Google Shape;88;p13"/>
          <p:cNvGrpSpPr/>
          <p:nvPr/>
        </p:nvGrpSpPr>
        <p:grpSpPr>
          <a:xfrm>
            <a:off x="6654129" y="3542932"/>
            <a:ext cx="1544264" cy="691831"/>
            <a:chOff x="6031394" y="2800065"/>
            <a:chExt cx="1338531" cy="412910"/>
          </a:xfrm>
        </p:grpSpPr>
        <p:sp>
          <p:nvSpPr>
            <p:cNvPr id="89" name="Google Shape;89;p13"/>
            <p:cNvSpPr/>
            <p:nvPr/>
          </p:nvSpPr>
          <p:spPr>
            <a:xfrm>
              <a:off x="6075125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0" name="Google Shape;90;p13"/>
            <p:cNvGrpSpPr/>
            <p:nvPr/>
          </p:nvGrpSpPr>
          <p:grpSpPr>
            <a:xfrm>
              <a:off x="6031394" y="2800065"/>
              <a:ext cx="92400" cy="411825"/>
              <a:chOff x="845575" y="2563700"/>
              <a:chExt cx="92400" cy="411825"/>
            </a:xfrm>
          </p:grpSpPr>
          <p:cxnSp>
            <p:nvCxnSpPr>
              <p:cNvPr id="91" name="Google Shape;91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2" name="Google Shape;92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3" name="Google Shape;93;p13"/>
          <p:cNvSpPr txBox="1"/>
          <p:nvPr/>
        </p:nvSpPr>
        <p:spPr>
          <a:xfrm>
            <a:off x="3365313" y="165018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The 19th Amendment gave women the right to vote.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6283613" y="165018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The Voting Rights Act of 1965 eliminated literacy tests to vote.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7673888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The 26th Amendment lowers the voting age from 21 to 18.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4821688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The 24th Amendment </a:t>
            </a: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eliminated</a:t>
            </a: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 poll taxes for elections.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1780763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The 15th Amendment expanded voting rights to all races.</a:t>
            </a:r>
            <a:endParaRPr b="1" sz="12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8" name="Google Shape;9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0725" y="7230775"/>
            <a:ext cx="1143000" cy="4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/>
          <p:nvPr/>
        </p:nvSpPr>
        <p:spPr>
          <a:xfrm>
            <a:off x="347100" y="730975"/>
            <a:ext cx="9315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Directions: Fill in the dates to highlight important amendments and/or acts that expanded voting rights in the United States. Write one sentence in the box describing how voting rights were expanded each year.</a:t>
            </a:r>
            <a:endParaRPr sz="1500"/>
          </a:p>
        </p:txBody>
      </p:sp>
      <p:sp>
        <p:nvSpPr>
          <p:cNvPr id="100" name="Google Shape;100;p13"/>
          <p:cNvSpPr txBox="1"/>
          <p:nvPr/>
        </p:nvSpPr>
        <p:spPr>
          <a:xfrm>
            <a:off x="1049825" y="92100"/>
            <a:ext cx="27444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SAMPLE ANSWERS</a:t>
            </a:r>
            <a:endParaRPr b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