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7772400" cx="10058400"/>
  <p:notesSz cx="6858000" cy="9144000"/>
  <p:embeddedFontLst>
    <p:embeddedFont>
      <p:font typeface="Roboto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747775"/>
          </p15:clr>
        </p15:guide>
        <p15:guide id="2" pos="316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Roboto-boldItalic.fntdata"/><Relationship Id="rId9" Type="http://schemas.openxmlformats.org/officeDocument/2006/relationships/font" Target="fonts/Roboto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Roboto-regular.fntdata"/><Relationship Id="rId8" Type="http://schemas.openxmlformats.org/officeDocument/2006/relationships/font" Target="fonts/Roboto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545" y="685800"/>
            <a:ext cx="4437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1210545" y="685800"/>
            <a:ext cx="4437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600" cy="31017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600" cy="1197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600" cy="29670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600" cy="1965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 algn="ctr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600" cy="12720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1pPr>
            <a:lvl2pPr lvl="1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2pPr>
            <a:lvl3pPr lvl="2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3pPr>
            <a:lvl4pPr lvl="3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4pPr>
            <a:lvl5pPr lvl="4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5pPr>
            <a:lvl6pPr lvl="5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6pPr>
            <a:lvl7pPr lvl="6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7pPr>
            <a:lvl8pPr lvl="7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8pPr>
            <a:lvl9pPr lvl="8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700" cy="61818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1pPr>
            <a:lvl2pPr lvl="1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0700" cy="55836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●"/>
              <a:defRPr sz="2200">
                <a:solidFill>
                  <a:schemeClr val="dk2"/>
                </a:solidFill>
              </a:defRPr>
            </a:lvl1pPr>
            <a:lvl2pPr indent="-3365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2pPr>
            <a:lvl3pPr indent="-3365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3pPr>
            <a:lvl4pPr indent="-3365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4pPr>
            <a:lvl5pPr indent="-3365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5pPr>
            <a:lvl6pPr indent="-3365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6pPr>
            <a:lvl7pPr indent="-3365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7pPr>
            <a:lvl8pPr indent="-3365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8pPr>
            <a:lvl9pPr indent="-3365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r">
              <a:buNone/>
              <a:defRPr sz="1200">
                <a:solidFill>
                  <a:schemeClr val="dk2"/>
                </a:solidFill>
              </a:defRPr>
            </a:lvl1pPr>
            <a:lvl2pPr lvl="1" algn="r">
              <a:buNone/>
              <a:defRPr sz="1200">
                <a:solidFill>
                  <a:schemeClr val="dk2"/>
                </a:solidFill>
              </a:defRPr>
            </a:lvl2pPr>
            <a:lvl3pPr lvl="2" algn="r">
              <a:buNone/>
              <a:defRPr sz="1200">
                <a:solidFill>
                  <a:schemeClr val="dk2"/>
                </a:solidFill>
              </a:defRPr>
            </a:lvl3pPr>
            <a:lvl4pPr lvl="3" algn="r">
              <a:buNone/>
              <a:defRPr sz="1200">
                <a:solidFill>
                  <a:schemeClr val="dk2"/>
                </a:solidFill>
              </a:defRPr>
            </a:lvl4pPr>
            <a:lvl5pPr lvl="4" algn="r">
              <a:buNone/>
              <a:defRPr sz="1200">
                <a:solidFill>
                  <a:schemeClr val="dk2"/>
                </a:solidFill>
              </a:defRPr>
            </a:lvl5pPr>
            <a:lvl6pPr lvl="5" algn="r">
              <a:buNone/>
              <a:defRPr sz="1200">
                <a:solidFill>
                  <a:schemeClr val="dk2"/>
                </a:solidFill>
              </a:defRPr>
            </a:lvl6pPr>
            <a:lvl7pPr lvl="6" algn="r">
              <a:buNone/>
              <a:defRPr sz="1200">
                <a:solidFill>
                  <a:schemeClr val="dk2"/>
                </a:solidFill>
              </a:defRPr>
            </a:lvl7pPr>
            <a:lvl8pPr lvl="7" algn="r">
              <a:buNone/>
              <a:defRPr sz="1200">
                <a:solidFill>
                  <a:schemeClr val="dk2"/>
                </a:solidFill>
              </a:defRPr>
            </a:lvl8pPr>
            <a:lvl9pPr lvl="8" algn="r">
              <a:buNone/>
              <a:defRPr sz="12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3"/>
          <p:cNvGrpSpPr/>
          <p:nvPr/>
        </p:nvGrpSpPr>
        <p:grpSpPr>
          <a:xfrm>
            <a:off x="347100" y="1653213"/>
            <a:ext cx="1876234" cy="3003308"/>
            <a:chOff x="3154241" y="1672211"/>
            <a:chExt cx="1626276" cy="1792484"/>
          </a:xfrm>
        </p:grpSpPr>
        <p:sp>
          <p:nvSpPr>
            <p:cNvPr id="55" name="Google Shape;55;p13"/>
            <p:cNvSpPr/>
            <p:nvPr/>
          </p:nvSpPr>
          <p:spPr>
            <a:xfrm>
              <a:off x="3485717" y="3079475"/>
              <a:ext cx="1294800" cy="133500"/>
            </a:xfrm>
            <a:prstGeom prst="rect">
              <a:avLst/>
            </a:prstGeom>
            <a:solidFill>
              <a:srgbClr val="CFE2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" name="Google Shape;56;p13"/>
            <p:cNvSpPr txBox="1"/>
            <p:nvPr/>
          </p:nvSpPr>
          <p:spPr>
            <a:xfrm>
              <a:off x="3154241" y="3216595"/>
              <a:ext cx="692700" cy="248100"/>
            </a:xfrm>
            <a:prstGeom prst="rect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t/>
              </a:r>
              <a:endParaRPr b="1" sz="1200"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57" name="Google Shape;57;p13"/>
            <p:cNvSpPr txBox="1"/>
            <p:nvPr/>
          </p:nvSpPr>
          <p:spPr>
            <a:xfrm>
              <a:off x="3212370" y="1672211"/>
              <a:ext cx="1539600" cy="943800"/>
            </a:xfrm>
            <a:prstGeom prst="rect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t/>
              </a:r>
              <a:endParaRPr b="1" sz="1000">
                <a:latin typeface="Roboto"/>
                <a:ea typeface="Roboto"/>
                <a:cs typeface="Roboto"/>
                <a:sym typeface="Roboto"/>
              </a:endParaRPr>
            </a:p>
          </p:txBody>
        </p:sp>
        <p:grpSp>
          <p:nvGrpSpPr>
            <p:cNvPr id="58" name="Google Shape;58;p13"/>
            <p:cNvGrpSpPr/>
            <p:nvPr/>
          </p:nvGrpSpPr>
          <p:grpSpPr>
            <a:xfrm>
              <a:off x="3435870" y="2800065"/>
              <a:ext cx="92400" cy="411825"/>
              <a:chOff x="845575" y="2563700"/>
              <a:chExt cx="92400" cy="411825"/>
            </a:xfrm>
          </p:grpSpPr>
          <p:sp>
            <p:nvSpPr>
              <p:cNvPr id="59" name="Google Shape;59;p13"/>
              <p:cNvSpPr/>
              <p:nvPr/>
            </p:nvSpPr>
            <p:spPr>
              <a:xfrm>
                <a:off x="845575" y="2563700"/>
                <a:ext cx="92400" cy="924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60" name="Google Shape;60;p13"/>
              <p:cNvCxnSpPr/>
              <p:nvPr/>
            </p:nvCxnSpPr>
            <p:spPr>
              <a:xfrm>
                <a:off x="891775" y="2616125"/>
                <a:ext cx="0" cy="3594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61" name="Google Shape;61;p13"/>
          <p:cNvGrpSpPr/>
          <p:nvPr/>
        </p:nvGrpSpPr>
        <p:grpSpPr>
          <a:xfrm>
            <a:off x="2175349" y="4011071"/>
            <a:ext cx="1541941" cy="690013"/>
            <a:chOff x="2149293" y="3079467"/>
            <a:chExt cx="1336518" cy="411825"/>
          </a:xfrm>
        </p:grpSpPr>
        <p:sp>
          <p:nvSpPr>
            <p:cNvPr id="62" name="Google Shape;62;p13"/>
            <p:cNvSpPr/>
            <p:nvPr/>
          </p:nvSpPr>
          <p:spPr>
            <a:xfrm>
              <a:off x="2191011" y="3079475"/>
              <a:ext cx="1294800" cy="133500"/>
            </a:xfrm>
            <a:prstGeom prst="rect">
              <a:avLst/>
            </a:prstGeom>
            <a:solidFill>
              <a:srgbClr val="3D85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63" name="Google Shape;63;p13"/>
            <p:cNvGrpSpPr/>
            <p:nvPr/>
          </p:nvGrpSpPr>
          <p:grpSpPr>
            <a:xfrm rot="10800000">
              <a:off x="2149293" y="3079467"/>
              <a:ext cx="92400" cy="411825"/>
              <a:chOff x="2072481" y="2563700"/>
              <a:chExt cx="92400" cy="411825"/>
            </a:xfrm>
          </p:grpSpPr>
          <p:cxnSp>
            <p:nvCxnSpPr>
              <p:cNvPr id="64" name="Google Shape;64;p13"/>
              <p:cNvCxnSpPr/>
              <p:nvPr/>
            </p:nvCxnSpPr>
            <p:spPr>
              <a:xfrm>
                <a:off x="2118681" y="2616125"/>
                <a:ext cx="0" cy="3594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65" name="Google Shape;65;p13"/>
              <p:cNvSpPr/>
              <p:nvPr/>
            </p:nvSpPr>
            <p:spPr>
              <a:xfrm>
                <a:off x="2072481" y="2563700"/>
                <a:ext cx="92400" cy="924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66" name="Google Shape;66;p13"/>
          <p:cNvGrpSpPr/>
          <p:nvPr/>
        </p:nvGrpSpPr>
        <p:grpSpPr>
          <a:xfrm>
            <a:off x="5161262" y="4011071"/>
            <a:ext cx="1543430" cy="690013"/>
            <a:chOff x="4737413" y="3079467"/>
            <a:chExt cx="1337808" cy="411825"/>
          </a:xfrm>
        </p:grpSpPr>
        <p:sp>
          <p:nvSpPr>
            <p:cNvPr id="67" name="Google Shape;67;p13"/>
            <p:cNvSpPr/>
            <p:nvPr/>
          </p:nvSpPr>
          <p:spPr>
            <a:xfrm>
              <a:off x="4780421" y="3079475"/>
              <a:ext cx="1294800" cy="133500"/>
            </a:xfrm>
            <a:prstGeom prst="rect">
              <a:avLst/>
            </a:prstGeom>
            <a:solidFill>
              <a:srgbClr val="3D85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68" name="Google Shape;68;p13"/>
            <p:cNvGrpSpPr/>
            <p:nvPr/>
          </p:nvGrpSpPr>
          <p:grpSpPr>
            <a:xfrm rot="10800000">
              <a:off x="4737413" y="3079467"/>
              <a:ext cx="92400" cy="411825"/>
              <a:chOff x="2070100" y="2563700"/>
              <a:chExt cx="92400" cy="411825"/>
            </a:xfrm>
          </p:grpSpPr>
          <p:cxnSp>
            <p:nvCxnSpPr>
              <p:cNvPr id="69" name="Google Shape;69;p13"/>
              <p:cNvCxnSpPr/>
              <p:nvPr/>
            </p:nvCxnSpPr>
            <p:spPr>
              <a:xfrm>
                <a:off x="2116300" y="2616125"/>
                <a:ext cx="0" cy="3594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70" name="Google Shape;70;p13"/>
              <p:cNvSpPr/>
              <p:nvPr/>
            </p:nvSpPr>
            <p:spPr>
              <a:xfrm>
                <a:off x="2070100" y="2563700"/>
                <a:ext cx="92400" cy="924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71" name="Google Shape;71;p13"/>
          <p:cNvGrpSpPr/>
          <p:nvPr/>
        </p:nvGrpSpPr>
        <p:grpSpPr>
          <a:xfrm>
            <a:off x="8074845" y="4011084"/>
            <a:ext cx="1587325" cy="690020"/>
            <a:chOff x="7328221" y="3079463"/>
            <a:chExt cx="1724604" cy="411829"/>
          </a:xfrm>
        </p:grpSpPr>
        <p:sp>
          <p:nvSpPr>
            <p:cNvPr id="72" name="Google Shape;72;p13"/>
            <p:cNvSpPr/>
            <p:nvPr/>
          </p:nvSpPr>
          <p:spPr>
            <a:xfrm>
              <a:off x="7369825" y="3079463"/>
              <a:ext cx="1683000" cy="133500"/>
            </a:xfrm>
            <a:prstGeom prst="rect">
              <a:avLst/>
            </a:prstGeom>
            <a:solidFill>
              <a:srgbClr val="3D85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73" name="Google Shape;73;p13"/>
            <p:cNvGrpSpPr/>
            <p:nvPr/>
          </p:nvGrpSpPr>
          <p:grpSpPr>
            <a:xfrm rot="10800000">
              <a:off x="7328221" y="3079467"/>
              <a:ext cx="92400" cy="411825"/>
              <a:chOff x="2070100" y="2563700"/>
              <a:chExt cx="92400" cy="411825"/>
            </a:xfrm>
          </p:grpSpPr>
          <p:cxnSp>
            <p:nvCxnSpPr>
              <p:cNvPr id="74" name="Google Shape;74;p13"/>
              <p:cNvCxnSpPr/>
              <p:nvPr/>
            </p:nvCxnSpPr>
            <p:spPr>
              <a:xfrm>
                <a:off x="2116300" y="2616125"/>
                <a:ext cx="0" cy="3594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75" name="Google Shape;75;p13"/>
              <p:cNvSpPr/>
              <p:nvPr/>
            </p:nvSpPr>
            <p:spPr>
              <a:xfrm>
                <a:off x="2070100" y="2563700"/>
                <a:ext cx="92400" cy="924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76" name="Google Shape;76;p13"/>
          <p:cNvSpPr txBox="1"/>
          <p:nvPr/>
        </p:nvSpPr>
        <p:spPr>
          <a:xfrm>
            <a:off x="192875" y="231425"/>
            <a:ext cx="41274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/>
              <a:t>Name: __________________________</a:t>
            </a:r>
            <a:endParaRPr sz="1500"/>
          </a:p>
        </p:txBody>
      </p:sp>
      <p:sp>
        <p:nvSpPr>
          <p:cNvPr id="77" name="Google Shape;77;p13"/>
          <p:cNvSpPr txBox="1"/>
          <p:nvPr/>
        </p:nvSpPr>
        <p:spPr>
          <a:xfrm>
            <a:off x="6403075" y="231425"/>
            <a:ext cx="34521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Expanding Voting Rights Timeline</a:t>
            </a:r>
            <a:endParaRPr b="1" sz="1500"/>
          </a:p>
        </p:txBody>
      </p:sp>
      <p:sp>
        <p:nvSpPr>
          <p:cNvPr id="78" name="Google Shape;78;p13"/>
          <p:cNvSpPr txBox="1"/>
          <p:nvPr/>
        </p:nvSpPr>
        <p:spPr>
          <a:xfrm>
            <a:off x="1780775" y="3595279"/>
            <a:ext cx="799200" cy="4158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b="1"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9" name="Google Shape;79;p13"/>
          <p:cNvSpPr txBox="1"/>
          <p:nvPr/>
        </p:nvSpPr>
        <p:spPr>
          <a:xfrm>
            <a:off x="3365325" y="4234779"/>
            <a:ext cx="799200" cy="4158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b="1"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0" name="Google Shape;80;p13"/>
          <p:cNvSpPr txBox="1"/>
          <p:nvPr/>
        </p:nvSpPr>
        <p:spPr>
          <a:xfrm>
            <a:off x="4821700" y="3595279"/>
            <a:ext cx="799200" cy="4158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b="1"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1" name="Google Shape;81;p13"/>
          <p:cNvSpPr txBox="1"/>
          <p:nvPr/>
        </p:nvSpPr>
        <p:spPr>
          <a:xfrm>
            <a:off x="6301175" y="4234779"/>
            <a:ext cx="799200" cy="4158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b="1"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2" name="Google Shape;82;p13"/>
          <p:cNvSpPr txBox="1"/>
          <p:nvPr/>
        </p:nvSpPr>
        <p:spPr>
          <a:xfrm>
            <a:off x="7673900" y="3595279"/>
            <a:ext cx="799200" cy="4158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b="1" sz="1200"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83" name="Google Shape;83;p13"/>
          <p:cNvGrpSpPr/>
          <p:nvPr/>
        </p:nvGrpSpPr>
        <p:grpSpPr>
          <a:xfrm>
            <a:off x="3659673" y="3542932"/>
            <a:ext cx="1551319" cy="691831"/>
            <a:chOff x="3435870" y="2800065"/>
            <a:chExt cx="1344646" cy="412910"/>
          </a:xfrm>
        </p:grpSpPr>
        <p:sp>
          <p:nvSpPr>
            <p:cNvPr id="84" name="Google Shape;84;p13"/>
            <p:cNvSpPr/>
            <p:nvPr/>
          </p:nvSpPr>
          <p:spPr>
            <a:xfrm>
              <a:off x="3485717" y="3079475"/>
              <a:ext cx="1294800" cy="133500"/>
            </a:xfrm>
            <a:prstGeom prst="rect">
              <a:avLst/>
            </a:prstGeom>
            <a:solidFill>
              <a:srgbClr val="CFE2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85" name="Google Shape;85;p13"/>
            <p:cNvGrpSpPr/>
            <p:nvPr/>
          </p:nvGrpSpPr>
          <p:grpSpPr>
            <a:xfrm>
              <a:off x="3435870" y="2800065"/>
              <a:ext cx="92400" cy="411825"/>
              <a:chOff x="845575" y="2563700"/>
              <a:chExt cx="92400" cy="411825"/>
            </a:xfrm>
          </p:grpSpPr>
          <p:sp>
            <p:nvSpPr>
              <p:cNvPr id="86" name="Google Shape;86;p13"/>
              <p:cNvSpPr/>
              <p:nvPr/>
            </p:nvSpPr>
            <p:spPr>
              <a:xfrm>
                <a:off x="845575" y="2563700"/>
                <a:ext cx="92400" cy="924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87" name="Google Shape;87;p13"/>
              <p:cNvCxnSpPr/>
              <p:nvPr/>
            </p:nvCxnSpPr>
            <p:spPr>
              <a:xfrm>
                <a:off x="891775" y="2616125"/>
                <a:ext cx="0" cy="3594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88" name="Google Shape;88;p13"/>
          <p:cNvGrpSpPr/>
          <p:nvPr/>
        </p:nvGrpSpPr>
        <p:grpSpPr>
          <a:xfrm>
            <a:off x="6654129" y="3542932"/>
            <a:ext cx="1544264" cy="691831"/>
            <a:chOff x="6031394" y="2800065"/>
            <a:chExt cx="1338531" cy="412910"/>
          </a:xfrm>
        </p:grpSpPr>
        <p:sp>
          <p:nvSpPr>
            <p:cNvPr id="89" name="Google Shape;89;p13"/>
            <p:cNvSpPr/>
            <p:nvPr/>
          </p:nvSpPr>
          <p:spPr>
            <a:xfrm>
              <a:off x="6075125" y="3079475"/>
              <a:ext cx="1294800" cy="133500"/>
            </a:xfrm>
            <a:prstGeom prst="rect">
              <a:avLst/>
            </a:prstGeom>
            <a:solidFill>
              <a:srgbClr val="CFE2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90" name="Google Shape;90;p13"/>
            <p:cNvGrpSpPr/>
            <p:nvPr/>
          </p:nvGrpSpPr>
          <p:grpSpPr>
            <a:xfrm>
              <a:off x="6031394" y="2800065"/>
              <a:ext cx="92400" cy="411825"/>
              <a:chOff x="845575" y="2563700"/>
              <a:chExt cx="92400" cy="411825"/>
            </a:xfrm>
          </p:grpSpPr>
          <p:cxnSp>
            <p:nvCxnSpPr>
              <p:cNvPr id="91" name="Google Shape;91;p13"/>
              <p:cNvCxnSpPr/>
              <p:nvPr/>
            </p:nvCxnSpPr>
            <p:spPr>
              <a:xfrm>
                <a:off x="891775" y="2616125"/>
                <a:ext cx="0" cy="3594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92" name="Google Shape;92;p13"/>
              <p:cNvSpPr/>
              <p:nvPr/>
            </p:nvSpPr>
            <p:spPr>
              <a:xfrm>
                <a:off x="845575" y="2563700"/>
                <a:ext cx="92400" cy="924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93" name="Google Shape;93;p13"/>
          <p:cNvSpPr txBox="1"/>
          <p:nvPr/>
        </p:nvSpPr>
        <p:spPr>
          <a:xfrm>
            <a:off x="3365313" y="1650188"/>
            <a:ext cx="1776300" cy="15813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b="1" sz="1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4" name="Google Shape;94;p13"/>
          <p:cNvSpPr txBox="1"/>
          <p:nvPr/>
        </p:nvSpPr>
        <p:spPr>
          <a:xfrm>
            <a:off x="6283613" y="1650188"/>
            <a:ext cx="1776300" cy="15813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b="1" sz="1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5" name="Google Shape;95;p13"/>
          <p:cNvSpPr txBox="1"/>
          <p:nvPr/>
        </p:nvSpPr>
        <p:spPr>
          <a:xfrm>
            <a:off x="7673888" y="4870238"/>
            <a:ext cx="1776300" cy="15813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b="1" sz="1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6" name="Google Shape;96;p13"/>
          <p:cNvSpPr txBox="1"/>
          <p:nvPr/>
        </p:nvSpPr>
        <p:spPr>
          <a:xfrm>
            <a:off x="4821688" y="4870238"/>
            <a:ext cx="1776300" cy="15813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b="1" sz="1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7" name="Google Shape;97;p13"/>
          <p:cNvSpPr txBox="1"/>
          <p:nvPr/>
        </p:nvSpPr>
        <p:spPr>
          <a:xfrm>
            <a:off x="1780763" y="4870238"/>
            <a:ext cx="1776300" cy="15813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b="1" sz="10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98" name="Google Shape;98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800725" y="7230775"/>
            <a:ext cx="1143000" cy="438150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3"/>
          <p:cNvSpPr txBox="1"/>
          <p:nvPr/>
        </p:nvSpPr>
        <p:spPr>
          <a:xfrm>
            <a:off x="347100" y="730975"/>
            <a:ext cx="93150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/>
              <a:t>Directions: Fill in the dates to highlight important amendments and/or acts that expanded voting rights in the United States. Write one sentence in the box describing how voting rights were expanded each year.</a:t>
            </a:r>
            <a:endParaRPr sz="15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