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e54e48a620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e54e48a620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e54e48a620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1e54e48a620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25f3c5ce60b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25f3c5ce60b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5f3c5ce60b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5f3c5ce60b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5f3c5ce60b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25f3c5ce60b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5f3c5ce60b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25f3c5ce60b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5" Type="http://schemas.openxmlformats.org/officeDocument/2006/relationships/image" Target="../media/image1.png"/><Relationship Id="rId6" Type="http://schemas.openxmlformats.org/officeDocument/2006/relationships/image" Target="../media/image6.png"/><Relationship Id="rId7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1" Type="http://schemas.openxmlformats.org/officeDocument/2006/relationships/hyperlink" Target="https://img.freepik.com/free-vector/employee-working-holding-envelope_1223-26.jpg?w=996&amp;t=st=1691417923~exp=1691418523~hmac=fa6ee38408647908bb6ff462c504d77e39c977a125ceeff8f3a12ca0b0423424" TargetMode="External"/><Relationship Id="rId10" Type="http://schemas.openxmlformats.org/officeDocument/2006/relationships/hyperlink" Target="https://www.freepikcompany.com/legal?_gl=1*ubfpod*fp_ga*NjI4NDc0NTUyLjE2ODIwMTA0NjU.*fp_ga_QWX66025LC*MTY5MTQxNzE5MC41MS4xLjE2OTE0MTgxMjQuNjAuMC4w*test_ga*Njg3MzQ4OTMwLjE2OTE0MTcxOTE.*test_ga_18B6QPTJPC*MTY5MTQxNzE5MC4xLjEuMTY5MTQxODEyNC42MC4wLjA.#nav-freepik-license" TargetMode="External"/><Relationship Id="rId13" Type="http://schemas.openxmlformats.org/officeDocument/2006/relationships/image" Target="../media/image4.png"/><Relationship Id="rId12" Type="http://schemas.openxmlformats.org/officeDocument/2006/relationships/hyperlink" Target="https://www.freepikcompany.com/legal?_gl=1*ubfpod*fp_ga*NjI4NDc0NTUyLjE2ODIwMTA0NjU.*fp_ga_QWX66025LC*MTY5MTQxNzE5MC41MS4xLjE2OTE0MTgxMjQuNjAuMC4w*test_ga*Njg3MzQ4OTMwLjE2OTE0MTcxOTE.*test_ga_18B6QPTJPC*MTY5MTQxNzE5MC4xLjEuMTY5MTQxODEyNC42MC4wLjA.#nav-freepik-license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img.freepik.com/free-vector/veterans-day-design-with-female-soldier_23-2147702778.jpg?w=996&amp;t=st=1691417702~exp=1691418302~hmac=4f0688e286c070373eac67f10e0f7c299f3c02f9636507e2a1d6228880d335d4" TargetMode="External"/><Relationship Id="rId4" Type="http://schemas.openxmlformats.org/officeDocument/2006/relationships/hyperlink" Target="https://img.freepik.com/free-vector/veterans-day-design-with-female-soldier_23-2147702778.jpg?w=996&amp;t=st=1691417702~exp=1691418302~hmac=4f0688e286c070373eac67f10e0f7c299f3c02f9636507e2a1d6228880d335d4" TargetMode="External"/><Relationship Id="rId9" Type="http://schemas.openxmlformats.org/officeDocument/2006/relationships/hyperlink" Target="https://img.freepik.com/free-vector/vector-set-illustrated-people_53876-44100.jpg?w=1480&amp;t=st=1691417256~exp=1691417856~hmac=8476409aa0fccc3715c9310128e53bd7180389a43816f89781e7e0bd5f78aee9" TargetMode="External"/><Relationship Id="rId5" Type="http://schemas.openxmlformats.org/officeDocument/2006/relationships/hyperlink" Target="https://img.freepik.com/free-vector/veterans-day-design-with-female-soldier_23-2147702778.jpg?w=996&amp;t=st=1691417702~exp=1691418302~hmac=4f0688e286c070373eac67f10e0f7c299f3c02f9636507e2a1d6228880d335d4" TargetMode="External"/><Relationship Id="rId6" Type="http://schemas.openxmlformats.org/officeDocument/2006/relationships/hyperlink" Target="https://www.freepikcompany.com/legal?_gl=1*ubfpod*fp_ga*NjI4NDc0NTUyLjE2ODIwMTA0NjU.*fp_ga_QWX66025LC*MTY5MTQxNzE5MC41MS4xLjE2OTE0MTgxMjQuNjAuMC4w*test_ga*Njg3MzQ4OTMwLjE2OTE0MTcxOTE.*test_ga_18B6QPTJPC*MTY5MTQxNzE5MC4xLjEuMTY5MTQxODEyNC42MC4wLjA.#nav-freepik-license" TargetMode="External"/><Relationship Id="rId7" Type="http://schemas.openxmlformats.org/officeDocument/2006/relationships/hyperlink" Target="https://img.freepik.com/free-vector/isometric-people-judicial-system-set_1284-40442.jpg?w=996&amp;t=st=1691417450~exp=1691418050~hmac=bcfa7dbc620cc7cad85f5f488f8586f3f72940641e6389fa2b76b516861f727c" TargetMode="External"/><Relationship Id="rId8" Type="http://schemas.openxmlformats.org/officeDocument/2006/relationships/hyperlink" Target="https://www.freepikcompany.com/legal?_gl=1*ubfpod*fp_ga*NjI4NDc0NTUyLjE2ODIwMTA0NjU.*fp_ga_QWX66025LC*MTY5MTQxNzE5MC41MS4xLjE2OTE0MTgxMjQuNjAuMC4w*test_ga*Njg3MzQ4OTMwLjE2OTE0MTcxOTE.*test_ga_18B6QPTJPC*MTY5MTQxNzE5MC4xLjEuMTY5MTQxODEyNC42MC4wLjA.#nav-freepik-license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72650" y="1932450"/>
            <a:ext cx="8520600" cy="1278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Political Participation</a:t>
            </a:r>
            <a:endParaRPr b="1"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3211050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dk1"/>
                </a:solidFill>
              </a:rPr>
              <a:t>Then and Now</a:t>
            </a:r>
            <a:endParaRPr sz="3200">
              <a:solidFill>
                <a:schemeClr val="dk1"/>
              </a:solidFill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5525" y="213350"/>
            <a:ext cx="2675270" cy="1780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55020" y="213350"/>
            <a:ext cx="2257874" cy="1780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2913" y="3129850"/>
            <a:ext cx="1780500" cy="178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464151" y="3129850"/>
            <a:ext cx="1861325" cy="1861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939600" y="4619400"/>
            <a:ext cx="1095425" cy="41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0" y="237625"/>
            <a:ext cx="7311000" cy="627600"/>
          </a:xfrm>
          <a:prstGeom prst="rect">
            <a:avLst/>
          </a:prstGeom>
          <a:solidFill>
            <a:schemeClr val="lt2"/>
          </a:solidFill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2620"/>
              <a:t>Voting</a:t>
            </a:r>
            <a:endParaRPr b="1" sz="2620"/>
          </a:p>
        </p:txBody>
      </p:sp>
      <p:sp>
        <p:nvSpPr>
          <p:cNvPr id="66" name="Google Shape;66;p14"/>
          <p:cNvSpPr txBox="1"/>
          <p:nvPr>
            <p:ph idx="1" type="body"/>
          </p:nvPr>
        </p:nvSpPr>
        <p:spPr>
          <a:xfrm>
            <a:off x="244875" y="1902275"/>
            <a:ext cx="4260300" cy="276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Only white, male landowners over age 21 could vote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Originally voted by voice or standing up in favor of a </a:t>
            </a:r>
            <a:r>
              <a:rPr lang="en">
                <a:solidFill>
                  <a:schemeClr val="dk1"/>
                </a:solidFill>
              </a:rPr>
              <a:t>candidate</a:t>
            </a:r>
            <a:r>
              <a:rPr lang="en">
                <a:solidFill>
                  <a:schemeClr val="dk1"/>
                </a:solidFill>
              </a:rPr>
              <a:t> or decision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Eventually voted by paper ballot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67" name="Google Shape;67;p14"/>
          <p:cNvSpPr txBox="1"/>
          <p:nvPr>
            <p:ph idx="1" type="body"/>
          </p:nvPr>
        </p:nvSpPr>
        <p:spPr>
          <a:xfrm>
            <a:off x="4638825" y="1902275"/>
            <a:ext cx="4260300" cy="276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Voting is open to all citizens over the age of 18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Voting is done at polling locations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Paper ballots are submitted to an electronic machine for counting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Mail-in voting is available now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68" name="Google Shape;6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10900" y="83250"/>
            <a:ext cx="1588225" cy="1057026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4"/>
          <p:cNvSpPr txBox="1"/>
          <p:nvPr/>
        </p:nvSpPr>
        <p:spPr>
          <a:xfrm>
            <a:off x="1796025" y="1279775"/>
            <a:ext cx="1158000" cy="536400"/>
          </a:xfrm>
          <a:prstGeom prst="rect">
            <a:avLst/>
          </a:prstGeom>
          <a:solidFill>
            <a:srgbClr val="D0E0E3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/>
              <a:t>THEN</a:t>
            </a:r>
            <a:endParaRPr b="1" sz="2200"/>
          </a:p>
        </p:txBody>
      </p:sp>
      <p:sp>
        <p:nvSpPr>
          <p:cNvPr id="70" name="Google Shape;70;p14"/>
          <p:cNvSpPr txBox="1"/>
          <p:nvPr/>
        </p:nvSpPr>
        <p:spPr>
          <a:xfrm>
            <a:off x="6189975" y="1279775"/>
            <a:ext cx="1158000" cy="536400"/>
          </a:xfrm>
          <a:prstGeom prst="rect">
            <a:avLst/>
          </a:prstGeom>
          <a:solidFill>
            <a:srgbClr val="D0E0E3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/>
              <a:t>NOW</a:t>
            </a:r>
            <a:endParaRPr b="1" sz="22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 txBox="1"/>
          <p:nvPr>
            <p:ph idx="1" type="body"/>
          </p:nvPr>
        </p:nvSpPr>
        <p:spPr>
          <a:xfrm>
            <a:off x="244875" y="1861675"/>
            <a:ext cx="4260300" cy="315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First jury in the American colonies was in Plymouth, MA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Only free men could serve on a jury and up to two times per year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Townspeople selected who would serve on a jury for a hearing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There was a fine if you did not serve once selected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76" name="Google Shape;76;p15"/>
          <p:cNvSpPr txBox="1"/>
          <p:nvPr>
            <p:ph idx="1" type="body"/>
          </p:nvPr>
        </p:nvSpPr>
        <p:spPr>
          <a:xfrm>
            <a:off x="4638825" y="1861675"/>
            <a:ext cx="4260300" cy="315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Citizens</a:t>
            </a:r>
            <a:r>
              <a:rPr lang="en">
                <a:solidFill>
                  <a:schemeClr val="dk1"/>
                </a:solidFill>
              </a:rPr>
              <a:t> 18 or older with a driver’s license or registered to vote is eligible to be selected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Jurors are chosen randomly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Once selected for duty, jurors are interviewed by judges and lawyers to make sure they will judge the case fairly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In Florida, you could be fined for failure to attend jury duty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77" name="Google Shape;77;p15"/>
          <p:cNvSpPr txBox="1"/>
          <p:nvPr>
            <p:ph type="title"/>
          </p:nvPr>
        </p:nvSpPr>
        <p:spPr>
          <a:xfrm>
            <a:off x="0" y="237625"/>
            <a:ext cx="7311000" cy="627600"/>
          </a:xfrm>
          <a:prstGeom prst="rect">
            <a:avLst/>
          </a:prstGeom>
          <a:solidFill>
            <a:schemeClr val="lt2"/>
          </a:solidFill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2620"/>
              <a:t>Juries</a:t>
            </a:r>
            <a:endParaRPr b="1" sz="2620"/>
          </a:p>
        </p:txBody>
      </p:sp>
      <p:pic>
        <p:nvPicPr>
          <p:cNvPr id="78" name="Google Shape;7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86948" y="190500"/>
            <a:ext cx="1301898" cy="1026643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5"/>
          <p:cNvSpPr txBox="1"/>
          <p:nvPr/>
        </p:nvSpPr>
        <p:spPr>
          <a:xfrm>
            <a:off x="1796025" y="1279775"/>
            <a:ext cx="1158000" cy="536400"/>
          </a:xfrm>
          <a:prstGeom prst="rect">
            <a:avLst/>
          </a:prstGeom>
          <a:solidFill>
            <a:srgbClr val="D0E0E3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/>
              <a:t>THEN</a:t>
            </a:r>
            <a:endParaRPr b="1" sz="2200"/>
          </a:p>
        </p:txBody>
      </p:sp>
      <p:sp>
        <p:nvSpPr>
          <p:cNvPr id="80" name="Google Shape;80;p15"/>
          <p:cNvSpPr txBox="1"/>
          <p:nvPr/>
        </p:nvSpPr>
        <p:spPr>
          <a:xfrm>
            <a:off x="6189975" y="1279775"/>
            <a:ext cx="1158000" cy="536400"/>
          </a:xfrm>
          <a:prstGeom prst="rect">
            <a:avLst/>
          </a:prstGeom>
          <a:solidFill>
            <a:srgbClr val="D0E0E3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/>
              <a:t>NOW</a:t>
            </a:r>
            <a:endParaRPr b="1" sz="22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 txBox="1"/>
          <p:nvPr>
            <p:ph idx="1" type="body"/>
          </p:nvPr>
        </p:nvSpPr>
        <p:spPr>
          <a:xfrm>
            <a:off x="244875" y="1902275"/>
            <a:ext cx="4260300" cy="311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Militias were formed by colonies but were not highly trained and often worked part-time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Individual towns or colonies set rules for who could join their militia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Minutemen were chosen from militias to receive specialized training to form a more proper army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86" name="Google Shape;86;p16"/>
          <p:cNvSpPr txBox="1"/>
          <p:nvPr>
            <p:ph idx="1" type="body"/>
          </p:nvPr>
        </p:nvSpPr>
        <p:spPr>
          <a:xfrm>
            <a:off x="4638825" y="1902275"/>
            <a:ext cx="4260300" cy="311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10000"/>
          </a:bodyPr>
          <a:lstStyle/>
          <a:p>
            <a:pPr indent="-334327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>
                <a:solidFill>
                  <a:schemeClr val="dk1"/>
                </a:solidFill>
              </a:rPr>
              <a:t>At age 17, citizens and noncitizens may enlist in the U.S. military</a:t>
            </a:r>
            <a:endParaRPr>
              <a:solidFill>
                <a:schemeClr val="dk1"/>
              </a:solidFill>
            </a:endParaRPr>
          </a:p>
          <a:p>
            <a:pPr indent="-334327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>
                <a:solidFill>
                  <a:schemeClr val="dk1"/>
                </a:solidFill>
              </a:rPr>
              <a:t>The U.S. military now has physical, medical, and educational testing that must be passed to enlist</a:t>
            </a:r>
            <a:endParaRPr>
              <a:solidFill>
                <a:schemeClr val="dk1"/>
              </a:solidFill>
            </a:endParaRPr>
          </a:p>
          <a:p>
            <a:pPr indent="-334327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>
                <a:solidFill>
                  <a:schemeClr val="dk1"/>
                </a:solidFill>
              </a:rPr>
              <a:t>Men aged 18-25 must register for the Selective Service program, which is used in the event of a national draft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87" name="Google Shape;87;p16"/>
          <p:cNvSpPr txBox="1"/>
          <p:nvPr>
            <p:ph type="title"/>
          </p:nvPr>
        </p:nvSpPr>
        <p:spPr>
          <a:xfrm>
            <a:off x="0" y="237625"/>
            <a:ext cx="7311000" cy="627600"/>
          </a:xfrm>
          <a:prstGeom prst="rect">
            <a:avLst/>
          </a:prstGeom>
          <a:solidFill>
            <a:schemeClr val="lt2"/>
          </a:solidFill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2620"/>
              <a:t>Military Service</a:t>
            </a:r>
            <a:endParaRPr b="1" sz="2620"/>
          </a:p>
        </p:txBody>
      </p:sp>
      <p:pic>
        <p:nvPicPr>
          <p:cNvPr id="88" name="Google Shape;8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27501" y="6575"/>
            <a:ext cx="1057524" cy="105750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6"/>
          <p:cNvSpPr txBox="1"/>
          <p:nvPr/>
        </p:nvSpPr>
        <p:spPr>
          <a:xfrm>
            <a:off x="1796025" y="1279775"/>
            <a:ext cx="1158000" cy="536400"/>
          </a:xfrm>
          <a:prstGeom prst="rect">
            <a:avLst/>
          </a:prstGeom>
          <a:solidFill>
            <a:srgbClr val="D0E0E3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/>
              <a:t>THEN</a:t>
            </a:r>
            <a:endParaRPr b="1" sz="2200"/>
          </a:p>
        </p:txBody>
      </p:sp>
      <p:sp>
        <p:nvSpPr>
          <p:cNvPr id="90" name="Google Shape;90;p16"/>
          <p:cNvSpPr txBox="1"/>
          <p:nvPr/>
        </p:nvSpPr>
        <p:spPr>
          <a:xfrm>
            <a:off x="6189975" y="1279775"/>
            <a:ext cx="1158000" cy="536400"/>
          </a:xfrm>
          <a:prstGeom prst="rect">
            <a:avLst/>
          </a:prstGeom>
          <a:solidFill>
            <a:srgbClr val="D0E0E3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/>
              <a:t>NOW</a:t>
            </a:r>
            <a:endParaRPr b="1" sz="22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7"/>
          <p:cNvSpPr txBox="1"/>
          <p:nvPr>
            <p:ph idx="1" type="body"/>
          </p:nvPr>
        </p:nvSpPr>
        <p:spPr>
          <a:xfrm>
            <a:off x="244875" y="1902275"/>
            <a:ext cx="4260300" cy="278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Letters were written to officials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Pamphlets and newspapers shared importance information with colonists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120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Word-of-mouth, or speaking to others, was the most common way information got around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96" name="Google Shape;96;p17"/>
          <p:cNvSpPr txBox="1"/>
          <p:nvPr>
            <p:ph idx="1" type="body"/>
          </p:nvPr>
        </p:nvSpPr>
        <p:spPr>
          <a:xfrm>
            <a:off x="4638825" y="1902275"/>
            <a:ext cx="4260300" cy="278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Officials are often contacted by phone or email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Important news is shared instantly through the i</a:t>
            </a:r>
            <a:r>
              <a:rPr lang="en">
                <a:solidFill>
                  <a:schemeClr val="dk1"/>
                </a:solidFill>
              </a:rPr>
              <a:t>nternet and/or television news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97" name="Google Shape;97;p17"/>
          <p:cNvSpPr txBox="1"/>
          <p:nvPr>
            <p:ph type="title"/>
          </p:nvPr>
        </p:nvSpPr>
        <p:spPr>
          <a:xfrm>
            <a:off x="0" y="237625"/>
            <a:ext cx="7311000" cy="627600"/>
          </a:xfrm>
          <a:prstGeom prst="rect">
            <a:avLst/>
          </a:prstGeom>
          <a:solidFill>
            <a:schemeClr val="lt2"/>
          </a:solidFill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2620"/>
              <a:t>Sharing and Communicating</a:t>
            </a:r>
            <a:endParaRPr b="1" sz="2620"/>
          </a:p>
        </p:txBody>
      </p:sp>
      <p:pic>
        <p:nvPicPr>
          <p:cNvPr id="98" name="Google Shape;9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41100" y="49600"/>
            <a:ext cx="1014475" cy="1014475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7"/>
          <p:cNvSpPr txBox="1"/>
          <p:nvPr/>
        </p:nvSpPr>
        <p:spPr>
          <a:xfrm>
            <a:off x="1796025" y="1279775"/>
            <a:ext cx="1158000" cy="536400"/>
          </a:xfrm>
          <a:prstGeom prst="rect">
            <a:avLst/>
          </a:prstGeom>
          <a:solidFill>
            <a:srgbClr val="D0E0E3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/>
              <a:t>THEN</a:t>
            </a:r>
            <a:endParaRPr b="1" sz="2200"/>
          </a:p>
        </p:txBody>
      </p:sp>
      <p:sp>
        <p:nvSpPr>
          <p:cNvPr id="100" name="Google Shape;100;p17"/>
          <p:cNvSpPr txBox="1"/>
          <p:nvPr/>
        </p:nvSpPr>
        <p:spPr>
          <a:xfrm>
            <a:off x="6189975" y="1279775"/>
            <a:ext cx="1158000" cy="536400"/>
          </a:xfrm>
          <a:prstGeom prst="rect">
            <a:avLst/>
          </a:prstGeom>
          <a:solidFill>
            <a:srgbClr val="D0E0E3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/>
              <a:t>NOW</a:t>
            </a:r>
            <a:endParaRPr b="1" sz="22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Sources</a:t>
            </a:r>
            <a:endParaRPr/>
          </a:p>
        </p:txBody>
      </p:sp>
      <p:sp>
        <p:nvSpPr>
          <p:cNvPr id="106" name="Google Shape;106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" sz="1400">
                <a:solidFill>
                  <a:schemeClr val="dk1"/>
                </a:solidFill>
              </a:rPr>
              <a:t>“</a:t>
            </a:r>
            <a:r>
              <a:rPr lang="en" sz="1400" u="sng">
                <a:solidFill>
                  <a:schemeClr val="hlink"/>
                </a:solidFill>
                <a:hlinkClick r:id="rId3"/>
              </a:rPr>
              <a:t>Veterans day </a:t>
            </a:r>
            <a:r>
              <a:rPr lang="en" sz="1400" u="sng">
                <a:solidFill>
                  <a:schemeClr val="hlink"/>
                </a:solidFill>
                <a:hlinkClick r:id="rId4"/>
              </a:rPr>
              <a:t>design</a:t>
            </a:r>
            <a:r>
              <a:rPr lang="en" sz="1400" u="sng">
                <a:solidFill>
                  <a:schemeClr val="hlink"/>
                </a:solidFill>
                <a:hlinkClick r:id="rId5"/>
              </a:rPr>
              <a:t> with female soldier</a:t>
            </a:r>
            <a:r>
              <a:rPr lang="en" sz="1400">
                <a:solidFill>
                  <a:schemeClr val="dk1"/>
                </a:solidFill>
              </a:rPr>
              <a:t>” by Freepik is licensed under the </a:t>
            </a:r>
            <a:r>
              <a:rPr lang="en" sz="1400" u="sng">
                <a:solidFill>
                  <a:schemeClr val="hlink"/>
                </a:solidFill>
                <a:hlinkClick r:id="rId6"/>
              </a:rPr>
              <a:t>Freepik license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" sz="1400">
                <a:solidFill>
                  <a:schemeClr val="dk1"/>
                </a:solidFill>
              </a:rPr>
              <a:t>“</a:t>
            </a:r>
            <a:r>
              <a:rPr lang="en" sz="1400" u="sng">
                <a:solidFill>
                  <a:schemeClr val="hlink"/>
                </a:solidFill>
                <a:hlinkClick r:id="rId7"/>
              </a:rPr>
              <a:t>People judicial system set</a:t>
            </a:r>
            <a:r>
              <a:rPr lang="en" sz="1400">
                <a:solidFill>
                  <a:schemeClr val="dk1"/>
                </a:solidFill>
              </a:rPr>
              <a:t>” by macrovector</a:t>
            </a:r>
            <a:r>
              <a:rPr lang="en" sz="1400">
                <a:solidFill>
                  <a:schemeClr val="dk1"/>
                </a:solidFill>
              </a:rPr>
              <a:t> is licensed under the </a:t>
            </a:r>
            <a:r>
              <a:rPr lang="en" sz="1400" u="sng">
                <a:solidFill>
                  <a:schemeClr val="accent5"/>
                </a:solidFill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 license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" sz="1400">
                <a:solidFill>
                  <a:schemeClr val="dk1"/>
                </a:solidFill>
              </a:rPr>
              <a:t>“</a:t>
            </a:r>
            <a:r>
              <a:rPr lang="en" sz="1400" u="sng">
                <a:solidFill>
                  <a:schemeClr val="hlink"/>
                </a:solidFill>
                <a:hlinkClick r:id="rId9"/>
              </a:rPr>
              <a:t>Set of illustrated people</a:t>
            </a:r>
            <a:r>
              <a:rPr lang="en" sz="1400">
                <a:solidFill>
                  <a:schemeClr val="dk1"/>
                </a:solidFill>
              </a:rPr>
              <a:t>” by rawpixel</a:t>
            </a:r>
            <a:r>
              <a:rPr lang="en" sz="1400">
                <a:solidFill>
                  <a:schemeClr val="dk1"/>
                </a:solidFill>
              </a:rPr>
              <a:t> is licensed under the </a:t>
            </a:r>
            <a:r>
              <a:rPr lang="en" sz="1400" u="sng">
                <a:solidFill>
                  <a:schemeClr val="accent5"/>
                </a:solidFill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 license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" sz="1400">
                <a:solidFill>
                  <a:schemeClr val="dk1"/>
                </a:solidFill>
              </a:rPr>
              <a:t>“</a:t>
            </a:r>
            <a:r>
              <a:rPr lang="en" sz="1400" u="sng">
                <a:solidFill>
                  <a:schemeClr val="hlink"/>
                </a:solidFill>
                <a:hlinkClick r:id="rId11"/>
              </a:rPr>
              <a:t>Employee working and holding an envelope</a:t>
            </a:r>
            <a:r>
              <a:rPr lang="en" sz="1400">
                <a:solidFill>
                  <a:schemeClr val="dk1"/>
                </a:solidFill>
              </a:rPr>
              <a:t>” by blossomstar</a:t>
            </a:r>
            <a:r>
              <a:rPr lang="en" sz="1400">
                <a:solidFill>
                  <a:schemeClr val="dk1"/>
                </a:solidFill>
              </a:rPr>
              <a:t> is licensed under the </a:t>
            </a:r>
            <a:r>
              <a:rPr lang="en" sz="1400" u="sng">
                <a:solidFill>
                  <a:schemeClr val="accent5"/>
                </a:solidFill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 license</a:t>
            </a:r>
            <a:endParaRPr sz="1400">
              <a:solidFill>
                <a:schemeClr val="dk1"/>
              </a:solidFill>
            </a:endParaRPr>
          </a:p>
        </p:txBody>
      </p:sp>
      <p:pic>
        <p:nvPicPr>
          <p:cNvPr id="107" name="Google Shape;107;p18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7939600" y="4619400"/>
            <a:ext cx="1095425" cy="41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