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5e1a68756a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5e1a68756a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e5c9376439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e5c9376439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Loyalist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Often individuals who had family or </a:t>
            </a:r>
            <a:r>
              <a:rPr lang="en"/>
              <a:t>business</a:t>
            </a:r>
            <a:r>
              <a:rPr lang="en"/>
              <a:t> ties to Britain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About ⅓ of the colonists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e5c9376439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e5c9376439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Neutral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Enslaved, Native Americans, religious groups, and others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group was the largest between the three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e5c9376439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e5c9376439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Patriots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Colonial “big names”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John Adams, John Hancock, George Washington, Thomas Jefferson, Paul Revere, Benjamin Franklin, Thomas Paine, Sam Adams, Patrick Henry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5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237900" y="1276850"/>
            <a:ext cx="2571300" cy="34935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Loyalists</a:t>
            </a:r>
            <a:endParaRPr sz="3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800"/>
              <a:t>Those who wanted to </a:t>
            </a:r>
            <a:r>
              <a:rPr b="1" lang="en" sz="1800"/>
              <a:t>stay with Great Britain</a:t>
            </a:r>
            <a:r>
              <a:rPr lang="en" sz="1600"/>
              <a:t> .</a:t>
            </a:r>
            <a:endParaRPr sz="1600"/>
          </a:p>
          <a:p>
            <a:pPr indent="0" lvl="0" marL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400"/>
              <a:t>(also known as King’s Men, Tories, and Royalists)</a:t>
            </a:r>
            <a:endParaRPr sz="1400"/>
          </a:p>
        </p:txBody>
      </p:sp>
      <p:sp>
        <p:nvSpPr>
          <p:cNvPr id="55" name="Google Shape;55;p13"/>
          <p:cNvSpPr txBox="1"/>
          <p:nvPr>
            <p:ph type="ctrTitle"/>
          </p:nvPr>
        </p:nvSpPr>
        <p:spPr>
          <a:xfrm>
            <a:off x="360150" y="1276850"/>
            <a:ext cx="2474400" cy="3493500"/>
          </a:xfrm>
          <a:prstGeom prst="rect">
            <a:avLst/>
          </a:prstGeom>
          <a:solidFill>
            <a:srgbClr val="C9DAF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Patriots</a:t>
            </a:r>
            <a:endParaRPr sz="3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800"/>
              <a:t>Those who wanted </a:t>
            </a:r>
            <a:r>
              <a:rPr b="1" lang="en" sz="1800"/>
              <a:t>independence</a:t>
            </a:r>
            <a:r>
              <a:rPr lang="en" sz="1800"/>
              <a:t> from Great Britain.</a:t>
            </a:r>
            <a:endParaRPr sz="1400"/>
          </a:p>
          <a:p>
            <a:pPr indent="0" lvl="0" marL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400"/>
              <a:t>(also known as Whigs)</a:t>
            </a:r>
            <a:endParaRPr sz="1400"/>
          </a:p>
        </p:txBody>
      </p:sp>
      <p:sp>
        <p:nvSpPr>
          <p:cNvPr id="56" name="Google Shape;56;p13"/>
          <p:cNvSpPr txBox="1"/>
          <p:nvPr>
            <p:ph type="ctrTitle"/>
          </p:nvPr>
        </p:nvSpPr>
        <p:spPr>
          <a:xfrm>
            <a:off x="6212550" y="1276850"/>
            <a:ext cx="2571300" cy="32121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Other Colonists</a:t>
            </a:r>
            <a:endParaRPr sz="3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/>
              <a:t>Those who made a choice </a:t>
            </a:r>
            <a:r>
              <a:rPr b="1" lang="en" sz="1800"/>
              <a:t>not to choose</a:t>
            </a:r>
            <a:r>
              <a:rPr lang="en" sz="1800"/>
              <a:t> a side. </a:t>
            </a:r>
            <a:endParaRPr sz="3200"/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34100" y="4612750"/>
            <a:ext cx="1143000" cy="43815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388350" y="309625"/>
            <a:ext cx="82704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</a:rPr>
              <a:t>American Revolution Viewpoints</a:t>
            </a:r>
            <a:endParaRPr b="1"/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2750" y="1969500"/>
            <a:ext cx="909200" cy="909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68950" y="1969500"/>
            <a:ext cx="909200" cy="909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rgbClr val="EFEFEF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Group Instructions</a:t>
            </a:r>
            <a:endParaRPr b="1"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You have been assigned to join one of these three groups and learn about their views during the American Revolution.</a:t>
            </a:r>
            <a:endParaRPr b="1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Read over your assigned viewpoint (Patriot, Loyalists, or Other Colonists)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Write 1-2 sentences on your </a:t>
            </a:r>
            <a:r>
              <a:rPr lang="en">
                <a:solidFill>
                  <a:schemeClr val="dk1"/>
                </a:solidFill>
              </a:rPr>
              <a:t>response</a:t>
            </a:r>
            <a:r>
              <a:rPr lang="en">
                <a:solidFill>
                  <a:schemeClr val="dk1"/>
                </a:solidFill>
              </a:rPr>
              <a:t> sheet to summarize the views.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Prepare to argue your views with the other two members in your group. Present your arguments in this order:</a:t>
            </a:r>
            <a:endParaRPr>
              <a:solidFill>
                <a:schemeClr val="dk1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lphaLcPeriod"/>
            </a:pPr>
            <a:r>
              <a:rPr lang="en" sz="1600">
                <a:solidFill>
                  <a:schemeClr val="dk1"/>
                </a:solidFill>
              </a:rPr>
              <a:t>Patriots</a:t>
            </a:r>
            <a:endParaRPr sz="1600">
              <a:solidFill>
                <a:schemeClr val="dk1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lphaLcPeriod"/>
            </a:pPr>
            <a:r>
              <a:rPr lang="en" sz="1600">
                <a:solidFill>
                  <a:schemeClr val="dk1"/>
                </a:solidFill>
              </a:rPr>
              <a:t>Loyalists</a:t>
            </a:r>
            <a:endParaRPr sz="1600">
              <a:solidFill>
                <a:schemeClr val="dk1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lphaLcPeriod"/>
            </a:pPr>
            <a:r>
              <a:rPr lang="en" sz="1600">
                <a:solidFill>
                  <a:schemeClr val="dk1"/>
                </a:solidFill>
              </a:rPr>
              <a:t>Other Colonists</a:t>
            </a:r>
            <a:endParaRPr sz="16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After each argument, write 1-2 sentences on your response sheet to summarize what was shared for that viewpoint.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2400">
                <a:solidFill>
                  <a:schemeClr val="dk1"/>
                </a:solidFill>
              </a:rPr>
              <a:t>I was born a British man and I will always be British. Life in the colonies under British rule has been stable and </a:t>
            </a:r>
            <a:r>
              <a:rPr b="1" lang="en" sz="2400">
                <a:solidFill>
                  <a:schemeClr val="dk1"/>
                </a:solidFill>
              </a:rPr>
              <a:t>peaceful</a:t>
            </a:r>
            <a:r>
              <a:rPr b="1" lang="en" sz="2400">
                <a:solidFill>
                  <a:schemeClr val="dk1"/>
                </a:solidFill>
              </a:rPr>
              <a:t>. The good trading relationship has allowed my business to do very well. I will never betray my country!</a:t>
            </a:r>
            <a:endParaRPr b="1" sz="2400">
              <a:solidFill>
                <a:schemeClr val="dk1"/>
              </a:solidFill>
            </a:endParaRPr>
          </a:p>
        </p:txBody>
      </p:sp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395825"/>
            <a:ext cx="8520600" cy="572700"/>
          </a:xfrm>
          <a:prstGeom prst="rect">
            <a:avLst/>
          </a:prstGeom>
          <a:solidFill>
            <a:srgbClr val="EFEFEF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Who Am I?</a:t>
            </a:r>
            <a:endParaRPr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2400">
                <a:solidFill>
                  <a:schemeClr val="dk1"/>
                </a:solidFill>
              </a:rPr>
              <a:t>There is so much tension in the colonies right now! Everyone wants me to pick a side but I just don’t know. While I hate the unfair British taxes, it seems risky to revolt. What if we lose? I really wish there was a non-violent solution.</a:t>
            </a:r>
            <a:endParaRPr b="1" sz="2400">
              <a:solidFill>
                <a:schemeClr val="dk1"/>
              </a:solidFill>
            </a:endParaRPr>
          </a:p>
        </p:txBody>
      </p:sp>
      <p:sp>
        <p:nvSpPr>
          <p:cNvPr id="78" name="Google Shape;78;p16"/>
          <p:cNvSpPr txBox="1"/>
          <p:nvPr>
            <p:ph type="title"/>
          </p:nvPr>
        </p:nvSpPr>
        <p:spPr>
          <a:xfrm>
            <a:off x="311700" y="395825"/>
            <a:ext cx="8520600" cy="572700"/>
          </a:xfrm>
          <a:prstGeom prst="rect">
            <a:avLst/>
          </a:prstGeom>
          <a:solidFill>
            <a:srgbClr val="EFEFEF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Who Am I?</a:t>
            </a:r>
            <a:endParaRPr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2400">
                <a:solidFill>
                  <a:schemeClr val="dk1"/>
                </a:solidFill>
              </a:rPr>
              <a:t>Give me liberty or give me death! I am tired of not having a voice in Parliament while the British government passes unfair laws and taxes. We were born with unalienable rights and if a government is trying to take these rights away, we must abolish it!</a:t>
            </a:r>
            <a:endParaRPr b="1" sz="2400">
              <a:solidFill>
                <a:schemeClr val="dk1"/>
              </a:solidFill>
            </a:endParaRPr>
          </a:p>
        </p:txBody>
      </p:sp>
      <p:sp>
        <p:nvSpPr>
          <p:cNvPr id="84" name="Google Shape;84;p17"/>
          <p:cNvSpPr txBox="1"/>
          <p:nvPr>
            <p:ph type="title"/>
          </p:nvPr>
        </p:nvSpPr>
        <p:spPr>
          <a:xfrm>
            <a:off x="311700" y="395825"/>
            <a:ext cx="8520600" cy="572700"/>
          </a:xfrm>
          <a:prstGeom prst="rect">
            <a:avLst/>
          </a:prstGeom>
          <a:solidFill>
            <a:srgbClr val="EFEFEF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Who Am I?</a:t>
            </a:r>
            <a:endParaRPr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