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slide" Target="slides/slide7.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e407e14f26_0_5: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e407e14f2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to students that other forms of government had already been ruled out by the Framers for various reasons (</a:t>
            </a:r>
            <a:r>
              <a:rPr lang="en"/>
              <a:t>monarchy</a:t>
            </a:r>
            <a:r>
              <a:rPr lang="en"/>
              <a:t>, </a:t>
            </a:r>
            <a:r>
              <a:rPr lang="en"/>
              <a:t>confederation</a:t>
            </a:r>
            <a:r>
              <a:rPr lang="en"/>
              <a:t> etc.). These were really the final two options.</a:t>
            </a:r>
            <a:endParaRPr/>
          </a:p>
          <a:p>
            <a:pPr indent="0" lvl="0" marL="0" rtl="0" algn="l">
              <a:spcBef>
                <a:spcPts val="0"/>
              </a:spcBef>
              <a:spcAft>
                <a:spcPts val="0"/>
              </a:spcAft>
              <a:buNone/>
            </a:pPr>
            <a:r>
              <a:rPr lang="en"/>
              <a:t>Suggested Discussion points:</a:t>
            </a:r>
            <a:endParaRPr/>
          </a:p>
          <a:p>
            <a:pPr indent="-298450" lvl="0" marL="457200" rtl="0" algn="l">
              <a:spcBef>
                <a:spcPts val="0"/>
              </a:spcBef>
              <a:spcAft>
                <a:spcPts val="0"/>
              </a:spcAft>
              <a:buSzPts val="1100"/>
              <a:buChar char="●"/>
            </a:pPr>
            <a:r>
              <a:rPr lang="en"/>
              <a:t>What is the difference between direct and representative democracy?</a:t>
            </a:r>
            <a:endParaRPr/>
          </a:p>
          <a:p>
            <a:pPr indent="-298450" lvl="0" marL="457200" rtl="0" algn="l">
              <a:spcBef>
                <a:spcPts val="0"/>
              </a:spcBef>
              <a:spcAft>
                <a:spcPts val="0"/>
              </a:spcAft>
              <a:buSzPts val="1100"/>
              <a:buChar char="●"/>
            </a:pPr>
            <a:r>
              <a:rPr lang="en"/>
              <a:t>What challenges did the U.S. face when creating a form of government?</a:t>
            </a:r>
            <a:endParaRPr/>
          </a:p>
          <a:p>
            <a:pPr indent="-298450" lvl="0" marL="457200" rtl="0" algn="l">
              <a:spcBef>
                <a:spcPts val="0"/>
              </a:spcBef>
              <a:spcAft>
                <a:spcPts val="0"/>
              </a:spcAft>
              <a:buSzPts val="1100"/>
              <a:buChar char="●"/>
            </a:pPr>
            <a:r>
              <a:rPr lang="en"/>
              <a:t>How do both methods ensure that the voices/will of the people is still heard?</a:t>
            </a:r>
            <a:endParaRPr/>
          </a:p>
          <a:p>
            <a:pPr indent="-298450" lvl="0" marL="457200" rtl="0" algn="l">
              <a:spcBef>
                <a:spcPts val="0"/>
              </a:spcBef>
              <a:spcAft>
                <a:spcPts val="0"/>
              </a:spcAft>
              <a:buSzPts val="1100"/>
              <a:buChar char="●"/>
            </a:pPr>
            <a:r>
              <a:rPr lang="en"/>
              <a:t>Why do you think the people were so eager to get rid of the idea of a monarchy (king)?</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1e3ff867d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1e3ff867d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1e3ff867dd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1e3ff867dd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supports the idea of a representative government because:</a:t>
            </a:r>
            <a:endParaRPr/>
          </a:p>
          <a:p>
            <a:pPr indent="-298450" lvl="0" marL="457200" rtl="0" algn="l">
              <a:spcBef>
                <a:spcPts val="0"/>
              </a:spcBef>
              <a:spcAft>
                <a:spcPts val="0"/>
              </a:spcAft>
              <a:buSzPts val="1100"/>
              <a:buChar char="●"/>
            </a:pPr>
            <a:r>
              <a:rPr lang="en"/>
              <a:t>Americans believe that approval of the people must be given to the government </a:t>
            </a:r>
            <a:endParaRPr/>
          </a:p>
          <a:p>
            <a:pPr indent="-298450" lvl="0" marL="457200" rtl="0" algn="l">
              <a:spcBef>
                <a:spcPts val="0"/>
              </a:spcBef>
              <a:spcAft>
                <a:spcPts val="0"/>
              </a:spcAft>
              <a:buSzPts val="1100"/>
              <a:buChar char="●"/>
            </a:pPr>
            <a:r>
              <a:rPr lang="en"/>
              <a:t>This happens through voting/elections of representatives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1e3ff867dd9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1e3ff867dd9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This supports the idea of a representative government because: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reaffirms that the government exists to serve the people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refers to all Americans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hold the power and offer it to representatives elected into office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e3ff867dd9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e3ff867dd9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a:t>
            </a:r>
            <a:r>
              <a:rPr lang="en"/>
              <a:t>supports the idea of a representative government because:</a:t>
            </a:r>
            <a:endParaRPr/>
          </a:p>
          <a:p>
            <a:pPr indent="-298450" lvl="0" marL="457200" rtl="0" algn="l">
              <a:spcBef>
                <a:spcPts val="0"/>
              </a:spcBef>
              <a:spcAft>
                <a:spcPts val="0"/>
              </a:spcAft>
              <a:buSzPts val="1100"/>
              <a:buChar char="●"/>
            </a:pPr>
            <a:r>
              <a:rPr lang="en"/>
              <a:t>The U.S. government is made up of Americans who serve as representatives, elected through Americans voting, and serves the American people </a:t>
            </a:r>
            <a:endParaRPr/>
          </a:p>
          <a:p>
            <a:pPr indent="-298450" lvl="0" marL="457200" rtl="0" algn="l">
              <a:spcBef>
                <a:spcPts val="0"/>
              </a:spcBef>
              <a:spcAft>
                <a:spcPts val="0"/>
              </a:spcAft>
              <a:buSzPts val="1100"/>
              <a:buChar char="●"/>
            </a:pPr>
            <a:r>
              <a:rPr lang="en"/>
              <a:t>The diverse individuals that make up government reflect the diverse individuals of the population that elected them and that they are serving</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chose a representative government where citizens vote for representatives who make the laws/rules and decisions on the people’s behalf.</a:t>
            </a:r>
            <a:endParaRPr/>
          </a:p>
          <a:p>
            <a:pPr indent="0" lvl="0" marL="0" rtl="0" algn="l">
              <a:spcBef>
                <a:spcPts val="0"/>
              </a:spcBef>
              <a:spcAft>
                <a:spcPts val="0"/>
              </a:spcAft>
              <a:buNone/>
            </a:pPr>
            <a:r>
              <a:rPr lang="en"/>
              <a:t>Reasons: </a:t>
            </a:r>
            <a:endParaRPr/>
          </a:p>
          <a:p>
            <a:pPr indent="-298450" lvl="0" marL="457200" rtl="0" algn="l">
              <a:spcBef>
                <a:spcPts val="0"/>
              </a:spcBef>
              <a:spcAft>
                <a:spcPts val="0"/>
              </a:spcAft>
              <a:buSzPts val="1100"/>
              <a:buChar char="●"/>
            </a:pPr>
            <a:r>
              <a:rPr lang="en"/>
              <a:t>No king/monarchy</a:t>
            </a:r>
            <a:endParaRPr/>
          </a:p>
          <a:p>
            <a:pPr indent="-298450" lvl="0" marL="457200" rtl="0" algn="l">
              <a:spcBef>
                <a:spcPts val="0"/>
              </a:spcBef>
              <a:spcAft>
                <a:spcPts val="0"/>
              </a:spcAft>
              <a:buSzPts val="1100"/>
              <a:buChar char="●"/>
            </a:pPr>
            <a:r>
              <a:rPr lang="en"/>
              <a:t>Fit the growing population/size of the US</a:t>
            </a:r>
            <a:endParaRPr/>
          </a:p>
          <a:p>
            <a:pPr indent="-298450" lvl="0" marL="457200" rtl="0" algn="l">
              <a:spcBef>
                <a:spcPts val="0"/>
              </a:spcBef>
              <a:spcAft>
                <a:spcPts val="0"/>
              </a:spcAft>
              <a:buSzPts val="1100"/>
              <a:buChar char="●"/>
            </a:pPr>
            <a:r>
              <a:rPr lang="en"/>
              <a:t>Allowed people to vote and be heard through elected representatives</a:t>
            </a:r>
            <a:endParaRPr/>
          </a:p>
          <a:p>
            <a:pPr indent="-298450" lvl="0" marL="457200" rtl="0" algn="l">
              <a:spcBef>
                <a:spcPts val="0"/>
              </a:spcBef>
              <a:spcAft>
                <a:spcPts val="0"/>
              </a:spcAft>
              <a:buSzPts val="1100"/>
              <a:buChar char="●"/>
            </a:pPr>
            <a:r>
              <a:rPr lang="en"/>
              <a:t>With a written constitution, their power would still be limited and individual rights protected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name any examples of elected representatives at the national, state, or local levels of government?</a:t>
            </a:r>
            <a:endParaRPr/>
          </a:p>
          <a:p>
            <a:pPr indent="0" lvl="0" marL="0" rtl="0" algn="l">
              <a:spcBef>
                <a:spcPts val="0"/>
              </a:spcBef>
              <a:spcAft>
                <a:spcPts val="0"/>
              </a:spcAft>
              <a:buClr>
                <a:schemeClr val="dk1"/>
              </a:buClr>
              <a:buSzPts val="1100"/>
              <a:buFont typeface="Arial"/>
              <a:buNone/>
            </a:pPr>
            <a:r>
              <a:rPr lang="en">
                <a:solidFill>
                  <a:schemeClr val="dk1"/>
                </a:solidFill>
              </a:rPr>
              <a:t>National: Think of president/vice president, U.S. Senators, U.S. Representatives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State/Local: Think of state representatives and state senators, mayors, school board members, city council members, etc.</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1e400788b7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1e400788b7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tile.loc.gov/storage-services/service/pnp/ppmsca/19900/19926v.jpg#h=850&amp;w=1024" TargetMode="External"/><Relationship Id="rId4" Type="http://schemas.openxmlformats.org/officeDocument/2006/relationships/hyperlink" Target="https://s3.amazonaws.com/NARAprodstorage/opastorage/live/51/6677/1667751/content/arcmedia/congress/00303.pdf" TargetMode="External"/><Relationship Id="rId11" Type="http://schemas.openxmlformats.org/officeDocument/2006/relationships/image" Target="../media/image3.png"/><Relationship Id="rId10" Type="http://schemas.openxmlformats.org/officeDocument/2006/relationships/hyperlink" Target="http://www.clker.com/cliparts/3/8/7/b/1516328012827304416voter-registration-clipart.med.png" TargetMode="External"/><Relationship Id="rId9" Type="http://schemas.openxmlformats.org/officeDocument/2006/relationships/hyperlink" Target="https://www.freepikcompany.com/legal?_gl=1*8cexiu*fp_ga*NjI4NDc0NTUyLjE2ODIwMTA0NjU.*fp_ga_QWX66025LC*MTY4Njg0NTU3Ny4yNC4xLjE2ODY4NDYzMzUuNDguMC4w*_ga*NjI4NDc0NTUyLjE2ODIwMTA0NjU.*_ga_18B6QPTJPC*MTY4Njg0NTU3Ny4yNC4xLjE2ODY4NDYzMzUuNDguMC4w#nav-freepik-license" TargetMode="External"/><Relationship Id="rId5" Type="http://schemas.openxmlformats.org/officeDocument/2006/relationships/hyperlink" Target="https://www.archives.gov/files/founding-docs/declaration_of_independence_stone_630.jpg" TargetMode="External"/><Relationship Id="rId6" Type="http://schemas.openxmlformats.org/officeDocument/2006/relationships/hyperlink" Target="https://img.freepik.com/free-vector/illustration-business-people_53876-25454.jpg?w=1800&amp;t=st=1686845586~exp=1686846186~hmac=b3515d34c15580e549497f32a0769e70095365485ca33fdd2f2844e34a3cde40" TargetMode="External"/><Relationship Id="rId7" Type="http://schemas.openxmlformats.org/officeDocument/2006/relationships/hyperlink" Target="https://www.freepikcompany.com/legal?_gl=1*8cexiu*fp_ga*NjI4NDc0NTUyLjE2ODIwMTA0NjU.*fp_ga_QWX66025LC*MTY4Njg0NTU3Ny4yNC4xLjE2ODY4NDYzMzUuNDguMC4w*_ga*NjI4NDc0NTUyLjE2ODIwMTA0NjU.*_ga_18B6QPTJPC*MTY4Njg0NTU3Ny4yNC4xLjE2ODY4NDYzMzUuNDguMC4w#nav-freepik-license" TargetMode="External"/><Relationship Id="rId8" Type="http://schemas.openxmlformats.org/officeDocument/2006/relationships/hyperlink" Target="https://img.freepik.com/free-icon/user_318-388352.jpg?t=st=1686844271~exp=1686844871~hmac=2188d449d640b1cd96ac6312af249755776d79159334bf539094b970403f854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281150" y="138075"/>
            <a:ext cx="3083100" cy="922800"/>
          </a:xfrm>
          <a:prstGeom prst="rect">
            <a:avLst/>
          </a:prstGeom>
          <a:noFill/>
          <a:ln cap="flat" cmpd="sng" w="19050">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100"/>
          </a:p>
        </p:txBody>
      </p:sp>
      <p:sp>
        <p:nvSpPr>
          <p:cNvPr id="55" name="Google Shape;55;p13"/>
          <p:cNvSpPr/>
          <p:nvPr/>
        </p:nvSpPr>
        <p:spPr>
          <a:xfrm>
            <a:off x="4414050" y="138075"/>
            <a:ext cx="4604100" cy="9228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100"/>
          </a:p>
        </p:txBody>
      </p:sp>
      <p:sp>
        <p:nvSpPr>
          <p:cNvPr id="56" name="Google Shape;56;p13"/>
          <p:cNvSpPr txBox="1"/>
          <p:nvPr>
            <p:ph type="ctrTitle"/>
          </p:nvPr>
        </p:nvSpPr>
        <p:spPr>
          <a:xfrm>
            <a:off x="311700" y="-231675"/>
            <a:ext cx="3258900" cy="922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SzPts val="990"/>
              <a:buNone/>
            </a:pPr>
            <a:r>
              <a:rPr b="1" lang="en" sz="3200"/>
              <a:t>DIRECT</a:t>
            </a:r>
            <a:endParaRPr b="1" sz="3200"/>
          </a:p>
        </p:txBody>
      </p:sp>
      <p:sp>
        <p:nvSpPr>
          <p:cNvPr id="57" name="Google Shape;57;p13"/>
          <p:cNvSpPr txBox="1"/>
          <p:nvPr>
            <p:ph idx="1" type="subTitle"/>
          </p:nvPr>
        </p:nvSpPr>
        <p:spPr>
          <a:xfrm>
            <a:off x="854400" y="568050"/>
            <a:ext cx="21735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400">
                <a:solidFill>
                  <a:schemeClr val="dk1"/>
                </a:solidFill>
              </a:rPr>
              <a:t>Democracy</a:t>
            </a:r>
            <a:endParaRPr sz="2400">
              <a:solidFill>
                <a:schemeClr val="dk1"/>
              </a:solidFill>
            </a:endParaRPr>
          </a:p>
        </p:txBody>
      </p:sp>
      <p:sp>
        <p:nvSpPr>
          <p:cNvPr id="58" name="Google Shape;58;p13"/>
          <p:cNvSpPr txBox="1"/>
          <p:nvPr>
            <p:ph type="ctrTitle"/>
          </p:nvPr>
        </p:nvSpPr>
        <p:spPr>
          <a:xfrm>
            <a:off x="4386000" y="-231675"/>
            <a:ext cx="4758000" cy="922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SzPts val="990"/>
              <a:buNone/>
            </a:pPr>
            <a:r>
              <a:rPr b="1" lang="en" sz="3200"/>
              <a:t>REPRESENTATIVE</a:t>
            </a:r>
            <a:endParaRPr b="1" sz="3200"/>
          </a:p>
        </p:txBody>
      </p:sp>
      <p:pic>
        <p:nvPicPr>
          <p:cNvPr id="59" name="Google Shape;59;p13"/>
          <p:cNvPicPr preferRelativeResize="0"/>
          <p:nvPr/>
        </p:nvPicPr>
        <p:blipFill rotWithShape="1">
          <a:blip r:embed="rId3">
            <a:alphaModFix/>
          </a:blip>
          <a:srcRect b="41572" l="4476" r="3408" t="22680"/>
          <a:stretch/>
        </p:blipFill>
        <p:spPr>
          <a:xfrm>
            <a:off x="0" y="3956313"/>
            <a:ext cx="9144000" cy="1249375"/>
          </a:xfrm>
          <a:prstGeom prst="rect">
            <a:avLst/>
          </a:prstGeom>
          <a:noFill/>
          <a:ln>
            <a:noFill/>
          </a:ln>
        </p:spPr>
      </p:pic>
      <p:sp>
        <p:nvSpPr>
          <p:cNvPr id="60" name="Google Shape;60;p13"/>
          <p:cNvSpPr txBox="1"/>
          <p:nvPr>
            <p:ph idx="1" type="subTitle"/>
          </p:nvPr>
        </p:nvSpPr>
        <p:spPr>
          <a:xfrm>
            <a:off x="5678250" y="568050"/>
            <a:ext cx="21735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400">
                <a:solidFill>
                  <a:schemeClr val="dk1"/>
                </a:solidFill>
              </a:rPr>
              <a:t>Democracy</a:t>
            </a:r>
            <a:endParaRPr sz="2400">
              <a:solidFill>
                <a:schemeClr val="dk1"/>
              </a:solidFill>
            </a:endParaRPr>
          </a:p>
        </p:txBody>
      </p:sp>
      <p:sp>
        <p:nvSpPr>
          <p:cNvPr id="61" name="Google Shape;61;p13"/>
          <p:cNvSpPr txBox="1"/>
          <p:nvPr>
            <p:ph idx="1" type="subTitle"/>
          </p:nvPr>
        </p:nvSpPr>
        <p:spPr>
          <a:xfrm>
            <a:off x="-75" y="4718800"/>
            <a:ext cx="9144000" cy="498600"/>
          </a:xfrm>
          <a:prstGeom prst="rect">
            <a:avLst/>
          </a:prstGeom>
          <a:solidFill>
            <a:schemeClr val="dk1"/>
          </a:solidFill>
        </p:spPr>
        <p:txBody>
          <a:bodyPr anchorCtr="0" anchor="ctr" bIns="91425" lIns="91425" spcFirstLastPara="1" rIns="91425" wrap="square" tIns="91425">
            <a:noAutofit/>
          </a:bodyPr>
          <a:lstStyle/>
          <a:p>
            <a:pPr indent="0" lvl="0" marL="0" rtl="0" algn="ctr">
              <a:lnSpc>
                <a:spcPct val="80000"/>
              </a:lnSpc>
              <a:spcBef>
                <a:spcPts val="0"/>
              </a:spcBef>
              <a:spcAft>
                <a:spcPts val="0"/>
              </a:spcAft>
              <a:buSzPts val="770"/>
              <a:buNone/>
            </a:pPr>
            <a:r>
              <a:rPr b="1" lang="en">
                <a:solidFill>
                  <a:schemeClr val="lt1"/>
                </a:solidFill>
              </a:rPr>
              <a:t>The People</a:t>
            </a:r>
            <a:endParaRPr b="1">
              <a:solidFill>
                <a:schemeClr val="lt1"/>
              </a:solidFill>
            </a:endParaRPr>
          </a:p>
        </p:txBody>
      </p:sp>
      <p:grpSp>
        <p:nvGrpSpPr>
          <p:cNvPr id="62" name="Google Shape;62;p13"/>
          <p:cNvGrpSpPr/>
          <p:nvPr/>
        </p:nvGrpSpPr>
        <p:grpSpPr>
          <a:xfrm>
            <a:off x="699950" y="3571025"/>
            <a:ext cx="2245500" cy="579900"/>
            <a:chOff x="699950" y="3399575"/>
            <a:chExt cx="2245500" cy="579900"/>
          </a:xfrm>
        </p:grpSpPr>
        <p:cxnSp>
          <p:nvCxnSpPr>
            <p:cNvPr id="63" name="Google Shape;63;p13"/>
            <p:cNvCxnSpPr/>
            <p:nvPr/>
          </p:nvCxnSpPr>
          <p:spPr>
            <a:xfrm flipH="1" rot="10800000">
              <a:off x="699950" y="3405425"/>
              <a:ext cx="613500" cy="546600"/>
            </a:xfrm>
            <a:prstGeom prst="straightConnector1">
              <a:avLst/>
            </a:prstGeom>
            <a:noFill/>
            <a:ln cap="flat" cmpd="sng" w="19050">
              <a:solidFill>
                <a:schemeClr val="dk1"/>
              </a:solidFill>
              <a:prstDash val="solid"/>
              <a:round/>
              <a:headEnd len="med" w="med" type="none"/>
              <a:tailEnd len="med" w="med" type="triangle"/>
            </a:ln>
          </p:spPr>
        </p:cxnSp>
        <p:cxnSp>
          <p:nvCxnSpPr>
            <p:cNvPr id="64" name="Google Shape;64;p13"/>
            <p:cNvCxnSpPr/>
            <p:nvPr/>
          </p:nvCxnSpPr>
          <p:spPr>
            <a:xfrm flipH="1" rot="10800000">
              <a:off x="1297675" y="3436875"/>
              <a:ext cx="298800" cy="440400"/>
            </a:xfrm>
            <a:prstGeom prst="straightConnector1">
              <a:avLst/>
            </a:prstGeom>
            <a:noFill/>
            <a:ln cap="flat" cmpd="sng" w="19050">
              <a:solidFill>
                <a:schemeClr val="dk1"/>
              </a:solidFill>
              <a:prstDash val="solid"/>
              <a:round/>
              <a:headEnd len="med" w="med" type="none"/>
              <a:tailEnd len="med" w="med" type="triangle"/>
            </a:ln>
          </p:spPr>
        </p:cxnSp>
        <p:cxnSp>
          <p:nvCxnSpPr>
            <p:cNvPr id="65" name="Google Shape;65;p13"/>
            <p:cNvCxnSpPr/>
            <p:nvPr/>
          </p:nvCxnSpPr>
          <p:spPr>
            <a:xfrm rot="10800000">
              <a:off x="2115525" y="3421250"/>
              <a:ext cx="283200" cy="487500"/>
            </a:xfrm>
            <a:prstGeom prst="straightConnector1">
              <a:avLst/>
            </a:prstGeom>
            <a:noFill/>
            <a:ln cap="flat" cmpd="sng" w="19050">
              <a:solidFill>
                <a:schemeClr val="dk1"/>
              </a:solidFill>
              <a:prstDash val="solid"/>
              <a:round/>
              <a:headEnd len="med" w="med" type="none"/>
              <a:tailEnd len="med" w="med" type="triangle"/>
            </a:ln>
          </p:spPr>
        </p:cxnSp>
        <p:cxnSp>
          <p:nvCxnSpPr>
            <p:cNvPr id="66" name="Google Shape;66;p13"/>
            <p:cNvCxnSpPr/>
            <p:nvPr/>
          </p:nvCxnSpPr>
          <p:spPr>
            <a:xfrm rot="10800000">
              <a:off x="2414450" y="3421175"/>
              <a:ext cx="531000" cy="558300"/>
            </a:xfrm>
            <a:prstGeom prst="straightConnector1">
              <a:avLst/>
            </a:prstGeom>
            <a:noFill/>
            <a:ln cap="flat" cmpd="sng" w="19050">
              <a:solidFill>
                <a:schemeClr val="dk1"/>
              </a:solidFill>
              <a:prstDash val="solid"/>
              <a:round/>
              <a:headEnd len="med" w="med" type="none"/>
              <a:tailEnd len="med" w="med" type="triangle"/>
            </a:ln>
          </p:spPr>
        </p:cxnSp>
        <p:cxnSp>
          <p:nvCxnSpPr>
            <p:cNvPr id="67" name="Google Shape;67;p13"/>
            <p:cNvCxnSpPr/>
            <p:nvPr/>
          </p:nvCxnSpPr>
          <p:spPr>
            <a:xfrm rot="10800000">
              <a:off x="1869963" y="3399575"/>
              <a:ext cx="6000" cy="558300"/>
            </a:xfrm>
            <a:prstGeom prst="straightConnector1">
              <a:avLst/>
            </a:prstGeom>
            <a:noFill/>
            <a:ln cap="flat" cmpd="sng" w="19050">
              <a:solidFill>
                <a:schemeClr val="dk1"/>
              </a:solidFill>
              <a:prstDash val="solid"/>
              <a:round/>
              <a:headEnd len="med" w="med" type="none"/>
              <a:tailEnd len="med" w="med" type="triangle"/>
            </a:ln>
          </p:spPr>
        </p:cxnSp>
      </p:grpSp>
      <p:grpSp>
        <p:nvGrpSpPr>
          <p:cNvPr id="68" name="Google Shape;68;p13"/>
          <p:cNvGrpSpPr/>
          <p:nvPr/>
        </p:nvGrpSpPr>
        <p:grpSpPr>
          <a:xfrm>
            <a:off x="5794650" y="3547950"/>
            <a:ext cx="2245500" cy="579900"/>
            <a:chOff x="699950" y="3399575"/>
            <a:chExt cx="2245500" cy="579900"/>
          </a:xfrm>
        </p:grpSpPr>
        <p:cxnSp>
          <p:nvCxnSpPr>
            <p:cNvPr id="69" name="Google Shape;69;p13"/>
            <p:cNvCxnSpPr/>
            <p:nvPr/>
          </p:nvCxnSpPr>
          <p:spPr>
            <a:xfrm flipH="1" rot="10800000">
              <a:off x="699950" y="3405425"/>
              <a:ext cx="613500" cy="546600"/>
            </a:xfrm>
            <a:prstGeom prst="straightConnector1">
              <a:avLst/>
            </a:prstGeom>
            <a:noFill/>
            <a:ln cap="flat" cmpd="sng" w="19050">
              <a:solidFill>
                <a:schemeClr val="dk1"/>
              </a:solidFill>
              <a:prstDash val="solid"/>
              <a:round/>
              <a:headEnd len="med" w="med" type="none"/>
              <a:tailEnd len="med" w="med" type="triangle"/>
            </a:ln>
          </p:spPr>
        </p:cxnSp>
        <p:cxnSp>
          <p:nvCxnSpPr>
            <p:cNvPr id="70" name="Google Shape;70;p13"/>
            <p:cNvCxnSpPr/>
            <p:nvPr/>
          </p:nvCxnSpPr>
          <p:spPr>
            <a:xfrm flipH="1" rot="10800000">
              <a:off x="1297675" y="3436875"/>
              <a:ext cx="298800" cy="440400"/>
            </a:xfrm>
            <a:prstGeom prst="straightConnector1">
              <a:avLst/>
            </a:prstGeom>
            <a:noFill/>
            <a:ln cap="flat" cmpd="sng" w="19050">
              <a:solidFill>
                <a:schemeClr val="dk1"/>
              </a:solidFill>
              <a:prstDash val="solid"/>
              <a:round/>
              <a:headEnd len="med" w="med" type="none"/>
              <a:tailEnd len="med" w="med" type="triangle"/>
            </a:ln>
          </p:spPr>
        </p:cxnSp>
        <p:cxnSp>
          <p:nvCxnSpPr>
            <p:cNvPr id="71" name="Google Shape;71;p13"/>
            <p:cNvCxnSpPr/>
            <p:nvPr/>
          </p:nvCxnSpPr>
          <p:spPr>
            <a:xfrm rot="10800000">
              <a:off x="2115525" y="3421250"/>
              <a:ext cx="283200" cy="487500"/>
            </a:xfrm>
            <a:prstGeom prst="straightConnector1">
              <a:avLst/>
            </a:prstGeom>
            <a:noFill/>
            <a:ln cap="flat" cmpd="sng" w="19050">
              <a:solidFill>
                <a:schemeClr val="dk1"/>
              </a:solidFill>
              <a:prstDash val="solid"/>
              <a:round/>
              <a:headEnd len="med" w="med" type="none"/>
              <a:tailEnd len="med" w="med" type="triangle"/>
            </a:ln>
          </p:spPr>
        </p:cxnSp>
        <p:cxnSp>
          <p:nvCxnSpPr>
            <p:cNvPr id="72" name="Google Shape;72;p13"/>
            <p:cNvCxnSpPr/>
            <p:nvPr/>
          </p:nvCxnSpPr>
          <p:spPr>
            <a:xfrm rot="10800000">
              <a:off x="2414450" y="3421175"/>
              <a:ext cx="531000" cy="558300"/>
            </a:xfrm>
            <a:prstGeom prst="straightConnector1">
              <a:avLst/>
            </a:prstGeom>
            <a:noFill/>
            <a:ln cap="flat" cmpd="sng" w="19050">
              <a:solidFill>
                <a:schemeClr val="dk1"/>
              </a:solidFill>
              <a:prstDash val="solid"/>
              <a:round/>
              <a:headEnd len="med" w="med" type="none"/>
              <a:tailEnd len="med" w="med" type="triangle"/>
            </a:ln>
          </p:spPr>
        </p:cxnSp>
        <p:cxnSp>
          <p:nvCxnSpPr>
            <p:cNvPr id="73" name="Google Shape;73;p13"/>
            <p:cNvCxnSpPr/>
            <p:nvPr/>
          </p:nvCxnSpPr>
          <p:spPr>
            <a:xfrm rot="10800000">
              <a:off x="1869963" y="3399575"/>
              <a:ext cx="6000" cy="558300"/>
            </a:xfrm>
            <a:prstGeom prst="straightConnector1">
              <a:avLst/>
            </a:prstGeom>
            <a:noFill/>
            <a:ln cap="flat" cmpd="sng" w="19050">
              <a:solidFill>
                <a:schemeClr val="dk1"/>
              </a:solidFill>
              <a:prstDash val="solid"/>
              <a:round/>
              <a:headEnd len="med" w="med" type="none"/>
              <a:tailEnd len="med" w="med" type="triangle"/>
            </a:ln>
          </p:spPr>
        </p:cxnSp>
      </p:grpSp>
      <p:sp>
        <p:nvSpPr>
          <p:cNvPr id="74" name="Google Shape;74;p13"/>
          <p:cNvSpPr txBox="1"/>
          <p:nvPr>
            <p:ph idx="1" type="subTitle"/>
          </p:nvPr>
        </p:nvSpPr>
        <p:spPr>
          <a:xfrm>
            <a:off x="1361400" y="3008112"/>
            <a:ext cx="1159500" cy="4986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sz="2400">
                <a:solidFill>
                  <a:schemeClr val="dk1"/>
                </a:solidFill>
              </a:rPr>
              <a:t>Vote</a:t>
            </a:r>
            <a:endParaRPr sz="2400">
              <a:solidFill>
                <a:schemeClr val="dk1"/>
              </a:solidFill>
            </a:endParaRPr>
          </a:p>
        </p:txBody>
      </p:sp>
      <p:sp>
        <p:nvSpPr>
          <p:cNvPr id="75" name="Google Shape;75;p13"/>
          <p:cNvSpPr txBox="1"/>
          <p:nvPr>
            <p:ph idx="1" type="subTitle"/>
          </p:nvPr>
        </p:nvSpPr>
        <p:spPr>
          <a:xfrm>
            <a:off x="6337650" y="3097612"/>
            <a:ext cx="1159500" cy="4986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sz="2400">
                <a:solidFill>
                  <a:schemeClr val="dk1"/>
                </a:solidFill>
              </a:rPr>
              <a:t>Vote</a:t>
            </a:r>
            <a:endParaRPr sz="2400">
              <a:solidFill>
                <a:schemeClr val="dk1"/>
              </a:solidFill>
            </a:endParaRPr>
          </a:p>
        </p:txBody>
      </p:sp>
      <p:cxnSp>
        <p:nvCxnSpPr>
          <p:cNvPr id="76" name="Google Shape;76;p13"/>
          <p:cNvCxnSpPr>
            <a:stCxn id="74" idx="0"/>
            <a:endCxn id="77" idx="2"/>
          </p:cNvCxnSpPr>
          <p:nvPr/>
        </p:nvCxnSpPr>
        <p:spPr>
          <a:xfrm rot="10800000">
            <a:off x="1920450" y="1609212"/>
            <a:ext cx="20700" cy="1398900"/>
          </a:xfrm>
          <a:prstGeom prst="straightConnector1">
            <a:avLst/>
          </a:prstGeom>
          <a:noFill/>
          <a:ln cap="flat" cmpd="sng" w="28575">
            <a:solidFill>
              <a:schemeClr val="dk1"/>
            </a:solidFill>
            <a:prstDash val="solid"/>
            <a:round/>
            <a:headEnd len="med" w="med" type="none"/>
            <a:tailEnd len="med" w="med" type="triangle"/>
          </a:ln>
        </p:spPr>
      </p:cxnSp>
      <p:cxnSp>
        <p:nvCxnSpPr>
          <p:cNvPr id="78" name="Google Shape;78;p13"/>
          <p:cNvCxnSpPr/>
          <p:nvPr/>
        </p:nvCxnSpPr>
        <p:spPr>
          <a:xfrm flipH="1" rot="10800000">
            <a:off x="6917400" y="1552963"/>
            <a:ext cx="21000" cy="529500"/>
          </a:xfrm>
          <a:prstGeom prst="straightConnector1">
            <a:avLst/>
          </a:prstGeom>
          <a:noFill/>
          <a:ln cap="flat" cmpd="sng" w="28575">
            <a:solidFill>
              <a:schemeClr val="dk1"/>
            </a:solidFill>
            <a:prstDash val="solid"/>
            <a:round/>
            <a:headEnd len="med" w="med" type="none"/>
            <a:tailEnd len="med" w="med" type="triangle"/>
          </a:ln>
        </p:spPr>
      </p:cxnSp>
      <p:sp>
        <p:nvSpPr>
          <p:cNvPr id="79" name="Google Shape;79;p13"/>
          <p:cNvSpPr txBox="1"/>
          <p:nvPr>
            <p:ph idx="1" type="subTitle"/>
          </p:nvPr>
        </p:nvSpPr>
        <p:spPr>
          <a:xfrm>
            <a:off x="7207350" y="2104538"/>
            <a:ext cx="1606800" cy="498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523"/>
              <a:buNone/>
            </a:pPr>
            <a:r>
              <a:rPr lang="en" sz="1640">
                <a:solidFill>
                  <a:schemeClr val="dk1"/>
                </a:solidFill>
              </a:rPr>
              <a:t>Elected Representative</a:t>
            </a:r>
            <a:endParaRPr sz="1640">
              <a:solidFill>
                <a:schemeClr val="dk1"/>
              </a:solidFill>
            </a:endParaRPr>
          </a:p>
        </p:txBody>
      </p:sp>
      <p:cxnSp>
        <p:nvCxnSpPr>
          <p:cNvPr id="80" name="Google Shape;80;p13"/>
          <p:cNvCxnSpPr>
            <a:stCxn id="75" idx="0"/>
            <a:endCxn id="81" idx="2"/>
          </p:cNvCxnSpPr>
          <p:nvPr/>
        </p:nvCxnSpPr>
        <p:spPr>
          <a:xfrm rot="10800000">
            <a:off x="6834300" y="2603212"/>
            <a:ext cx="83100" cy="494400"/>
          </a:xfrm>
          <a:prstGeom prst="straightConnector1">
            <a:avLst/>
          </a:prstGeom>
          <a:noFill/>
          <a:ln cap="flat" cmpd="sng" w="28575">
            <a:solidFill>
              <a:schemeClr val="dk1"/>
            </a:solidFill>
            <a:prstDash val="solid"/>
            <a:round/>
            <a:headEnd len="med" w="med" type="none"/>
            <a:tailEnd len="med" w="med" type="triangle"/>
          </a:ln>
        </p:spPr>
      </p:cxnSp>
      <p:sp>
        <p:nvSpPr>
          <p:cNvPr id="77" name="Google Shape;77;p13"/>
          <p:cNvSpPr txBox="1"/>
          <p:nvPr>
            <p:ph idx="1" type="subTitle"/>
          </p:nvPr>
        </p:nvSpPr>
        <p:spPr>
          <a:xfrm>
            <a:off x="833600" y="1174144"/>
            <a:ext cx="2173500" cy="435000"/>
          </a:xfrm>
          <a:prstGeom prst="rect">
            <a:avLst/>
          </a:prstGeom>
        </p:spPr>
        <p:txBody>
          <a:bodyPr anchorCtr="0" anchor="t" bIns="91425" lIns="91425" spcFirstLastPara="1" rIns="91425" wrap="square" tIns="91425">
            <a:normAutofit fontScale="70000" lnSpcReduction="20000"/>
          </a:bodyPr>
          <a:lstStyle/>
          <a:p>
            <a:pPr indent="0" lvl="0" marL="0" rtl="0" algn="ctr">
              <a:spcBef>
                <a:spcPts val="0"/>
              </a:spcBef>
              <a:spcAft>
                <a:spcPts val="0"/>
              </a:spcAft>
              <a:buNone/>
            </a:pPr>
            <a:r>
              <a:rPr lang="en">
                <a:solidFill>
                  <a:schemeClr val="dk1"/>
                </a:solidFill>
              </a:rPr>
              <a:t>Laws/Rules</a:t>
            </a:r>
            <a:endParaRPr>
              <a:solidFill>
                <a:schemeClr val="dk1"/>
              </a:solidFill>
            </a:endParaRPr>
          </a:p>
        </p:txBody>
      </p:sp>
      <p:sp>
        <p:nvSpPr>
          <p:cNvPr id="82" name="Google Shape;82;p13"/>
          <p:cNvSpPr txBox="1"/>
          <p:nvPr>
            <p:ph idx="1" type="subTitle"/>
          </p:nvPr>
        </p:nvSpPr>
        <p:spPr>
          <a:xfrm>
            <a:off x="5851600" y="1175147"/>
            <a:ext cx="2173500" cy="435000"/>
          </a:xfrm>
          <a:prstGeom prst="rect">
            <a:avLst/>
          </a:prstGeom>
        </p:spPr>
        <p:txBody>
          <a:bodyPr anchorCtr="0" anchor="t" bIns="91425" lIns="91425" spcFirstLastPara="1" rIns="91425" wrap="square" tIns="91425">
            <a:normAutofit fontScale="70000" lnSpcReduction="20000"/>
          </a:bodyPr>
          <a:lstStyle/>
          <a:p>
            <a:pPr indent="0" lvl="0" marL="0" rtl="0" algn="ctr">
              <a:spcBef>
                <a:spcPts val="0"/>
              </a:spcBef>
              <a:spcAft>
                <a:spcPts val="0"/>
              </a:spcAft>
              <a:buNone/>
            </a:pPr>
            <a:r>
              <a:rPr lang="en">
                <a:solidFill>
                  <a:schemeClr val="dk1"/>
                </a:solidFill>
              </a:rPr>
              <a:t>Laws/Rules</a:t>
            </a:r>
            <a:endParaRPr>
              <a:solidFill>
                <a:schemeClr val="dk1"/>
              </a:solidFill>
            </a:endParaRPr>
          </a:p>
        </p:txBody>
      </p:sp>
      <p:pic>
        <p:nvPicPr>
          <p:cNvPr id="81" name="Google Shape;81;p13"/>
          <p:cNvPicPr preferRelativeResize="0"/>
          <p:nvPr/>
        </p:nvPicPr>
        <p:blipFill>
          <a:blip r:embed="rId4">
            <a:alphaModFix/>
          </a:blip>
          <a:stretch>
            <a:fillRect/>
          </a:stretch>
        </p:blipFill>
        <p:spPr>
          <a:xfrm>
            <a:off x="6584997" y="2104547"/>
            <a:ext cx="498600" cy="498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4"/>
          <p:cNvSpPr txBox="1"/>
          <p:nvPr>
            <p:ph type="title"/>
          </p:nvPr>
        </p:nvSpPr>
        <p:spPr>
          <a:xfrm>
            <a:off x="0" y="445025"/>
            <a:ext cx="9144000" cy="572700"/>
          </a:xfrm>
          <a:prstGeom prst="rect">
            <a:avLst/>
          </a:prstGeom>
          <a:solidFill>
            <a:srgbClr val="9FC5E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Reading- </a:t>
            </a:r>
            <a:r>
              <a:rPr b="1" lang="en"/>
              <a:t>Representative</a:t>
            </a:r>
            <a:r>
              <a:rPr b="1" lang="en"/>
              <a:t> Government</a:t>
            </a:r>
            <a:endParaRPr b="1"/>
          </a:p>
        </p:txBody>
      </p:sp>
      <p:sp>
        <p:nvSpPr>
          <p:cNvPr id="88" name="Google Shape;88;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Clr>
                <a:schemeClr val="dk1"/>
              </a:buClr>
              <a:buSzPts val="1100"/>
              <a:buFont typeface="Arial"/>
              <a:buNone/>
            </a:pPr>
            <a:r>
              <a:rPr lang="en" sz="1600">
                <a:solidFill>
                  <a:schemeClr val="dk1"/>
                </a:solidFill>
              </a:rPr>
              <a:t>The colonists were fed up with dealing with the King of England. “No taxation without representation!” was a common cry. In the Declaration of Independence, the Founders explained that the purpose of government was to protect the “unalienable rights” of the people. Governments should work with the people of a nation to ensure safety and happiness. So when establishing a new government for the United States, it was important to the Founders that everyone’s voices be heard. But how? With the size of the United States and the population growing in the colonies a direct democracy would be very difficult. They needed a way for all American citizens to be </a:t>
            </a:r>
            <a:r>
              <a:rPr lang="en" sz="1600">
                <a:solidFill>
                  <a:schemeClr val="dk1"/>
                </a:solidFill>
              </a:rPr>
              <a:t>involved</a:t>
            </a:r>
            <a:r>
              <a:rPr lang="en" sz="1600">
                <a:solidFill>
                  <a:schemeClr val="dk1"/>
                </a:solidFill>
              </a:rPr>
              <a:t> in government even if they lived far away from the capital.</a:t>
            </a:r>
            <a:endParaRPr sz="1600">
              <a:solidFill>
                <a:schemeClr val="dk1"/>
              </a:solidFill>
            </a:endParaRPr>
          </a:p>
          <a:p>
            <a:pPr indent="0" lvl="0" marL="0" rtl="0" algn="l">
              <a:spcBef>
                <a:spcPts val="0"/>
              </a:spcBef>
              <a:spcAft>
                <a:spcPts val="0"/>
              </a:spcAft>
              <a:buClr>
                <a:schemeClr val="dk1"/>
              </a:buClr>
              <a:buSzPts val="1100"/>
              <a:buFont typeface="Arial"/>
              <a:buNone/>
            </a:pPr>
            <a:r>
              <a:t/>
            </a:r>
            <a:endParaRPr sz="1600">
              <a:solidFill>
                <a:schemeClr val="dk1"/>
              </a:solidFill>
            </a:endParaRPr>
          </a:p>
          <a:p>
            <a:pPr indent="0" lvl="0" marL="0" rtl="0" algn="l">
              <a:spcBef>
                <a:spcPts val="0"/>
              </a:spcBef>
              <a:spcAft>
                <a:spcPts val="0"/>
              </a:spcAft>
              <a:buClr>
                <a:schemeClr val="dk1"/>
              </a:buClr>
              <a:buSzPts val="1100"/>
              <a:buFont typeface="Arial"/>
              <a:buNone/>
            </a:pPr>
            <a:r>
              <a:rPr lang="en" sz="1600">
                <a:solidFill>
                  <a:schemeClr val="dk1"/>
                </a:solidFill>
              </a:rPr>
              <a:t>In the U.S. Constitution, the Framers established a representative form of government. A representative form of government is when citizens vote for elected officials to make rules, laws, and decisions on their behalf.</a:t>
            </a:r>
            <a:endParaRPr sz="16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From the Declaration of Independence</a:t>
            </a:r>
            <a:endParaRPr b="1"/>
          </a:p>
        </p:txBody>
      </p:sp>
      <p:sp>
        <p:nvSpPr>
          <p:cNvPr id="94" name="Google Shape;94;p15"/>
          <p:cNvSpPr txBox="1"/>
          <p:nvPr>
            <p:ph idx="1" type="body"/>
          </p:nvPr>
        </p:nvSpPr>
        <p:spPr>
          <a:xfrm>
            <a:off x="0" y="1152475"/>
            <a:ext cx="3999900" cy="572700"/>
          </a:xfrm>
          <a:prstGeom prst="rect">
            <a:avLst/>
          </a:prstGeom>
          <a:solidFill>
            <a:srgbClr val="CFE2F3"/>
          </a:solidFill>
        </p:spPr>
        <p:txBody>
          <a:bodyPr anchorCtr="0" anchor="ctr" bIns="91425" lIns="91425" spcFirstLastPara="1" rIns="91425" wrap="square" tIns="91425">
            <a:normAutofit/>
          </a:bodyPr>
          <a:lstStyle/>
          <a:p>
            <a:pPr indent="0" lvl="0" marL="0" rtl="0" algn="l">
              <a:lnSpc>
                <a:spcPct val="100000"/>
              </a:lnSpc>
              <a:spcBef>
                <a:spcPts val="0"/>
              </a:spcBef>
              <a:spcAft>
                <a:spcPts val="0"/>
              </a:spcAft>
              <a:buNone/>
            </a:pPr>
            <a:r>
              <a:rPr b="1" lang="en" sz="1800">
                <a:solidFill>
                  <a:schemeClr val="dk1"/>
                </a:solidFill>
              </a:rPr>
              <a:t>“Consent of the Governed”</a:t>
            </a:r>
            <a:endParaRPr b="1" sz="1800"/>
          </a:p>
        </p:txBody>
      </p:sp>
      <p:sp>
        <p:nvSpPr>
          <p:cNvPr id="95" name="Google Shape;95;p1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Clr>
                <a:schemeClr val="dk1"/>
              </a:buClr>
              <a:buSzPts val="1600"/>
              <a:buChar char="●"/>
            </a:pPr>
            <a:r>
              <a:rPr lang="en" sz="1600">
                <a:solidFill>
                  <a:schemeClr val="dk1"/>
                </a:solidFill>
              </a:rPr>
              <a:t>Consent means approval</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“Consent of the </a:t>
            </a:r>
            <a:r>
              <a:rPr lang="en" sz="1600">
                <a:solidFill>
                  <a:schemeClr val="dk1"/>
                </a:solidFill>
              </a:rPr>
              <a:t>Governed</a:t>
            </a:r>
            <a:r>
              <a:rPr lang="en" sz="1600">
                <a:solidFill>
                  <a:schemeClr val="dk1"/>
                </a:solidFill>
              </a:rPr>
              <a:t>” is taken from the Declaration of Independence. </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Colonists felt that their voices were not taken into account when the British P</a:t>
            </a:r>
            <a:r>
              <a:rPr lang="en" sz="1600">
                <a:solidFill>
                  <a:schemeClr val="dk1"/>
                </a:solidFill>
              </a:rPr>
              <a:t>arliament</a:t>
            </a:r>
            <a:r>
              <a:rPr lang="en" sz="1600">
                <a:solidFill>
                  <a:schemeClr val="dk1"/>
                </a:solidFill>
              </a:rPr>
              <a:t> was imposing taxes and laws on them. </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How would this phrase support the idea of a representative </a:t>
            </a:r>
            <a:r>
              <a:rPr lang="en" sz="1600">
                <a:solidFill>
                  <a:schemeClr val="dk1"/>
                </a:solidFill>
              </a:rPr>
              <a:t>government?</a:t>
            </a:r>
            <a:endParaRPr sz="1600">
              <a:solidFill>
                <a:schemeClr val="dk1"/>
              </a:solidFill>
            </a:endParaRPr>
          </a:p>
        </p:txBody>
      </p:sp>
      <p:pic>
        <p:nvPicPr>
          <p:cNvPr id="96" name="Google Shape;96;p15"/>
          <p:cNvPicPr preferRelativeResize="0"/>
          <p:nvPr/>
        </p:nvPicPr>
        <p:blipFill>
          <a:blip r:embed="rId3">
            <a:alphaModFix/>
          </a:blip>
          <a:stretch>
            <a:fillRect/>
          </a:stretch>
        </p:blipFill>
        <p:spPr>
          <a:xfrm>
            <a:off x="688775" y="1859925"/>
            <a:ext cx="2622355" cy="31135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6"/>
          <p:cNvSpPr txBox="1"/>
          <p:nvPr>
            <p:ph idx="2" type="body"/>
          </p:nvPr>
        </p:nvSpPr>
        <p:spPr>
          <a:xfrm>
            <a:off x="4832400" y="286475"/>
            <a:ext cx="3999900" cy="4662600"/>
          </a:xfrm>
          <a:prstGeom prst="rect">
            <a:avLst/>
          </a:prstGeom>
        </p:spPr>
        <p:txBody>
          <a:bodyPr anchorCtr="0" anchor="t" bIns="91425" lIns="91425" spcFirstLastPara="1" rIns="91425" wrap="square" tIns="91425">
            <a:normAutofit lnSpcReduction="10000"/>
          </a:bodyPr>
          <a:lstStyle/>
          <a:p>
            <a:pPr indent="-330200" lvl="0" marL="457200" rtl="0" algn="l">
              <a:spcBef>
                <a:spcPts val="0"/>
              </a:spcBef>
              <a:spcAft>
                <a:spcPts val="0"/>
              </a:spcAft>
              <a:buClr>
                <a:schemeClr val="dk1"/>
              </a:buClr>
              <a:buSzPts val="1600"/>
              <a:buChar char="●"/>
            </a:pPr>
            <a:r>
              <a:rPr lang="en" sz="1600">
                <a:solidFill>
                  <a:schemeClr val="dk1"/>
                </a:solidFill>
              </a:rPr>
              <a:t>“We the People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This document outlines the structure, function, and power of the United States government provided by the consent of the American people</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How would this phrase support the idea of a representative government?</a:t>
            </a:r>
            <a:endParaRPr>
              <a:solidFill>
                <a:schemeClr val="dk1"/>
              </a:solidFill>
            </a:endParaRPr>
          </a:p>
        </p:txBody>
      </p:sp>
      <p:pic>
        <p:nvPicPr>
          <p:cNvPr id="102" name="Google Shape;102;p16"/>
          <p:cNvPicPr preferRelativeResize="0"/>
          <p:nvPr/>
        </p:nvPicPr>
        <p:blipFill>
          <a:blip r:embed="rId3">
            <a:alphaModFix/>
          </a:blip>
          <a:stretch>
            <a:fillRect/>
          </a:stretch>
        </p:blipFill>
        <p:spPr>
          <a:xfrm>
            <a:off x="704310" y="1859925"/>
            <a:ext cx="2552141" cy="3089126"/>
          </a:xfrm>
          <a:prstGeom prst="rect">
            <a:avLst/>
          </a:prstGeom>
          <a:noFill/>
          <a:ln>
            <a:noFill/>
          </a:ln>
        </p:spPr>
      </p:pic>
      <p:sp>
        <p:nvSpPr>
          <p:cNvPr id="103" name="Google Shape;103;p16"/>
          <p:cNvSpPr txBox="1"/>
          <p:nvPr>
            <p:ph idx="1" type="body"/>
          </p:nvPr>
        </p:nvSpPr>
        <p:spPr>
          <a:xfrm>
            <a:off x="0" y="1152475"/>
            <a:ext cx="3853800" cy="572700"/>
          </a:xfrm>
          <a:prstGeom prst="rect">
            <a:avLst/>
          </a:prstGeom>
          <a:solidFill>
            <a:srgbClr val="CFE2F3"/>
          </a:solidFill>
        </p:spPr>
        <p:txBody>
          <a:bodyPr anchorCtr="0" anchor="ctr" bIns="91425" lIns="91425" spcFirstLastPara="1" rIns="91425" wrap="square" tIns="91425">
            <a:noAutofit/>
          </a:bodyPr>
          <a:lstStyle/>
          <a:p>
            <a:pPr indent="0" lvl="0" marL="0" rtl="0" algn="l">
              <a:lnSpc>
                <a:spcPct val="80000"/>
              </a:lnSpc>
              <a:spcBef>
                <a:spcPts val="0"/>
              </a:spcBef>
              <a:spcAft>
                <a:spcPts val="0"/>
              </a:spcAft>
              <a:buSzPts val="935"/>
              <a:buNone/>
            </a:pPr>
            <a:r>
              <a:rPr b="1" lang="en" sz="1829">
                <a:solidFill>
                  <a:schemeClr val="dk1"/>
                </a:solidFill>
              </a:rPr>
              <a:t>“We the People”</a:t>
            </a:r>
            <a:endParaRPr b="1" sz="1829">
              <a:solidFill>
                <a:schemeClr val="dk1"/>
              </a:solidFill>
            </a:endParaRPr>
          </a:p>
        </p:txBody>
      </p:sp>
      <p:sp>
        <p:nvSpPr>
          <p:cNvPr id="104" name="Google Shape;104;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From the U.S. Constitution</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7"/>
          <p:cNvSpPr txBox="1"/>
          <p:nvPr>
            <p:ph idx="1" type="body"/>
          </p:nvPr>
        </p:nvSpPr>
        <p:spPr>
          <a:xfrm>
            <a:off x="0" y="1152475"/>
            <a:ext cx="4498500" cy="923700"/>
          </a:xfrm>
          <a:prstGeom prst="rect">
            <a:avLst/>
          </a:prstGeom>
          <a:solidFill>
            <a:srgbClr val="CFE2F3"/>
          </a:solidFill>
        </p:spPr>
        <p:txBody>
          <a:bodyPr anchorCtr="0" anchor="ctr" bIns="91425" lIns="91425" spcFirstLastPara="1" rIns="91425" wrap="square" tIns="91425">
            <a:noAutofit/>
          </a:bodyPr>
          <a:lstStyle/>
          <a:p>
            <a:pPr indent="0" lvl="0" marL="0" rtl="0" algn="l">
              <a:lnSpc>
                <a:spcPct val="80000"/>
              </a:lnSpc>
              <a:spcBef>
                <a:spcPts val="0"/>
              </a:spcBef>
              <a:spcAft>
                <a:spcPts val="0"/>
              </a:spcAft>
              <a:buSzPts val="935"/>
              <a:buNone/>
            </a:pPr>
            <a:r>
              <a:rPr b="1" lang="en" sz="1829">
                <a:solidFill>
                  <a:schemeClr val="dk1"/>
                </a:solidFill>
              </a:rPr>
              <a:t>“A government of the people, by the people, and for the people”</a:t>
            </a:r>
            <a:endParaRPr b="1" sz="1829">
              <a:solidFill>
                <a:schemeClr val="dk1"/>
              </a:solidFill>
            </a:endParaRPr>
          </a:p>
        </p:txBody>
      </p:sp>
      <p:sp>
        <p:nvSpPr>
          <p:cNvPr id="110" name="Google Shape;110;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From The Gettysburg Address</a:t>
            </a:r>
            <a:endParaRPr b="1"/>
          </a:p>
        </p:txBody>
      </p:sp>
      <p:sp>
        <p:nvSpPr>
          <p:cNvPr id="111" name="Google Shape;111;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Clr>
                <a:schemeClr val="dk1"/>
              </a:buClr>
              <a:buSzPts val="1600"/>
              <a:buChar char="●"/>
            </a:pPr>
            <a:r>
              <a:rPr lang="en" sz="1600">
                <a:solidFill>
                  <a:schemeClr val="dk1"/>
                </a:solidFill>
              </a:rPr>
              <a:t>President Lincoln mentions this phrase in his famous speech, “The Gettysburg Address”. This speech was given during the Civil War. President Lincoln wanted all enslaved people to be free and used the promises outlined in the U.S. Constitution.</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How would this phrase support the idea of a representative government?</a:t>
            </a:r>
            <a:endParaRPr/>
          </a:p>
        </p:txBody>
      </p:sp>
      <p:pic>
        <p:nvPicPr>
          <p:cNvPr id="112" name="Google Shape;112;p17"/>
          <p:cNvPicPr preferRelativeResize="0"/>
          <p:nvPr/>
        </p:nvPicPr>
        <p:blipFill>
          <a:blip r:embed="rId3">
            <a:alphaModFix/>
          </a:blip>
          <a:stretch>
            <a:fillRect/>
          </a:stretch>
        </p:blipFill>
        <p:spPr>
          <a:xfrm>
            <a:off x="585238" y="2210925"/>
            <a:ext cx="3328031" cy="27625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8"/>
          <p:cNvSpPr txBox="1"/>
          <p:nvPr>
            <p:ph type="ctrTitle"/>
          </p:nvPr>
        </p:nvSpPr>
        <p:spPr>
          <a:xfrm>
            <a:off x="311700" y="472300"/>
            <a:ext cx="8520600" cy="1174500"/>
          </a:xfrm>
          <a:prstGeom prst="rect">
            <a:avLst/>
          </a:prstGeom>
          <a:solidFill>
            <a:srgbClr val="9FC5E8"/>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sz="4800"/>
              <a:t>Representative Government</a:t>
            </a:r>
            <a:endParaRPr b="1" sz="4800"/>
          </a:p>
        </p:txBody>
      </p:sp>
      <p:pic>
        <p:nvPicPr>
          <p:cNvPr id="118" name="Google Shape;118;p18"/>
          <p:cNvPicPr preferRelativeResize="0"/>
          <p:nvPr/>
        </p:nvPicPr>
        <p:blipFill>
          <a:blip r:embed="rId3">
            <a:alphaModFix/>
          </a:blip>
          <a:stretch>
            <a:fillRect/>
          </a:stretch>
        </p:blipFill>
        <p:spPr>
          <a:xfrm>
            <a:off x="7987950" y="4571870"/>
            <a:ext cx="1047625" cy="401580"/>
          </a:xfrm>
          <a:prstGeom prst="rect">
            <a:avLst/>
          </a:prstGeom>
          <a:noFill/>
          <a:ln>
            <a:noFill/>
          </a:ln>
        </p:spPr>
      </p:pic>
      <p:pic>
        <p:nvPicPr>
          <p:cNvPr id="119" name="Google Shape;119;p18"/>
          <p:cNvPicPr preferRelativeResize="0"/>
          <p:nvPr/>
        </p:nvPicPr>
        <p:blipFill>
          <a:blip r:embed="rId4">
            <a:alphaModFix/>
          </a:blip>
          <a:stretch>
            <a:fillRect/>
          </a:stretch>
        </p:blipFill>
        <p:spPr>
          <a:xfrm>
            <a:off x="3142300" y="1850325"/>
            <a:ext cx="2859399" cy="28593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25" name="Google Shape;125;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Lincoln's address at the dedication of the Gettysburg National Cemetery, November 19, 1863</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Constitution of the United States</a:t>
            </a:r>
            <a:r>
              <a:rPr lang="en" sz="1200">
                <a:solidFill>
                  <a:schemeClr val="dk1"/>
                </a:solidFill>
              </a:rPr>
              <a:t>” from the National Archives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5">
                  <a:extLst>
                    <a:ext uri="{A12FA001-AC4F-418D-AE19-62706E023703}">
                      <ahyp:hlinkClr val="tx"/>
                    </a:ext>
                  </a:extLst>
                </a:hlinkClick>
              </a:rPr>
              <a:t>Stone engraving of the Declaration of Independence</a:t>
            </a:r>
            <a:r>
              <a:rPr lang="en" sz="1200">
                <a:solidFill>
                  <a:schemeClr val="dk1"/>
                </a:solidFill>
              </a:rPr>
              <a:t>” from the National Archives is under the Public Domain</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6">
                  <a:extLst>
                    <a:ext uri="{A12FA001-AC4F-418D-AE19-62706E023703}">
                      <ahyp:hlinkClr val="tx"/>
                    </a:ext>
                  </a:extLst>
                </a:hlinkClick>
              </a:rPr>
              <a:t>Free vector illustration of business people</a:t>
            </a:r>
            <a:r>
              <a:rPr lang="en" sz="1200">
                <a:solidFill>
                  <a:schemeClr val="dk1"/>
                </a:solidFill>
              </a:rPr>
              <a:t>” by rawpixel.com is licensed under the </a:t>
            </a:r>
            <a:r>
              <a:rPr lang="en" sz="1200" u="sng">
                <a:solidFill>
                  <a:srgbClr val="1155CC"/>
                </a:solidFill>
                <a:hlinkClick r:id="rId7">
                  <a:extLst>
                    <a:ext uri="{A12FA001-AC4F-418D-AE19-62706E023703}">
                      <ahyp:hlinkClr val="tx"/>
                    </a:ext>
                  </a:extLst>
                </a:hlinkClick>
              </a:rPr>
              <a:t>Freepik license</a:t>
            </a:r>
            <a:endParaRPr sz="1200">
              <a:solidFill>
                <a:srgbClr val="1155CC"/>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8">
                  <a:extLst>
                    <a:ext uri="{A12FA001-AC4F-418D-AE19-62706E023703}">
                      <ahyp:hlinkClr val="tx"/>
                    </a:ext>
                  </a:extLst>
                </a:hlinkClick>
              </a:rPr>
              <a:t>user</a:t>
            </a:r>
            <a:r>
              <a:rPr lang="en" sz="1200">
                <a:solidFill>
                  <a:schemeClr val="dk1"/>
                </a:solidFill>
              </a:rPr>
              <a:t>” by flaticon is licensed under the </a:t>
            </a:r>
            <a:r>
              <a:rPr lang="en" sz="1200" u="sng">
                <a:solidFill>
                  <a:srgbClr val="1155CC"/>
                </a:solidFill>
                <a:hlinkClick r:id="rId9">
                  <a:extLst>
                    <a:ext uri="{A12FA001-AC4F-418D-AE19-62706E023703}">
                      <ahyp:hlinkClr val="tx"/>
                    </a:ext>
                  </a:extLst>
                </a:hlinkClick>
              </a:rPr>
              <a:t>Freepik license</a:t>
            </a:r>
            <a:endParaRPr sz="1200">
              <a:solidFill>
                <a:srgbClr val="1155CC"/>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0">
                  <a:extLst>
                    <a:ext uri="{A12FA001-AC4F-418D-AE19-62706E023703}">
                      <ahyp:hlinkClr val="tx"/>
                    </a:ext>
                  </a:extLst>
                </a:hlinkClick>
              </a:rPr>
              <a:t>Voter registration</a:t>
            </a:r>
            <a:r>
              <a:rPr lang="en" sz="1200">
                <a:solidFill>
                  <a:schemeClr val="dk1"/>
                </a:solidFill>
              </a:rPr>
              <a:t>” from Clker is under the Public Domain</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p:txBody>
      </p:sp>
      <p:pic>
        <p:nvPicPr>
          <p:cNvPr id="126" name="Google Shape;126;p19"/>
          <p:cNvPicPr preferRelativeResize="0"/>
          <p:nvPr/>
        </p:nvPicPr>
        <p:blipFill>
          <a:blip r:embed="rId11">
            <a:alphaModFix/>
          </a:blip>
          <a:stretch>
            <a:fillRect/>
          </a:stretch>
        </p:blipFill>
        <p:spPr>
          <a:xfrm>
            <a:off x="7987950" y="4571870"/>
            <a:ext cx="1047625" cy="4015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