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</p:sldIdLst>
  <p:sldSz cy="5143500" cx="9144000"/>
  <p:notesSz cx="6858000" cy="9144000"/>
  <p:embeddedFontLst>
    <p:embeddedFont>
      <p:font typeface="Roboto"/>
      <p:regular r:id="rId11"/>
      <p:bold r:id="rId12"/>
      <p:italic r:id="rId13"/>
      <p:boldItalic r:id="rId14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Roboto-regular.fntdata"/><Relationship Id="rId10" Type="http://schemas.openxmlformats.org/officeDocument/2006/relationships/slide" Target="slides/slide5.xml"/><Relationship Id="rId13" Type="http://schemas.openxmlformats.org/officeDocument/2006/relationships/font" Target="fonts/Roboto-italic.fntdata"/><Relationship Id="rId12" Type="http://schemas.openxmlformats.org/officeDocument/2006/relationships/font" Target="fonts/Roboto-bold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font" Target="fonts/Roboto-bold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Strengths: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States had their own freedom and independence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All the states were united together through a national Congress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All states had representation in government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Wasn’t a monarchy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Weaknesses: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The Congress had no power to tax, regulate trade, or enforce laws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There was no central leadership to enforce the passed laws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There was no national court system to resolve arguments between states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A national military could not be raised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Changing the Articles of Confederation needed all states to agree (unanimous)</a:t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g25ab4b2e34a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6" name="Google Shape;66;g25ab4b2e34a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Goals of the convention: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Revise the Articles of Confederation</a:t>
            </a:r>
            <a:endParaRPr>
              <a:solidFill>
                <a:schemeClr val="dk1"/>
              </a:solidFill>
            </a:endParaRPr>
          </a:p>
          <a:p>
            <a:pPr indent="-2984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●"/>
            </a:pPr>
            <a:r>
              <a:rPr lang="en">
                <a:solidFill>
                  <a:schemeClr val="dk1"/>
                </a:solidFill>
              </a:rPr>
              <a:t>Address the weaknesses</a:t>
            </a:r>
            <a:endParaRPr>
              <a:solidFill>
                <a:schemeClr val="dk1"/>
              </a:solidFill>
            </a:endParaRPr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○"/>
            </a:pPr>
            <a:r>
              <a:rPr lang="en">
                <a:solidFill>
                  <a:schemeClr val="dk1"/>
                </a:solidFill>
              </a:rPr>
              <a:t>No strong central government</a:t>
            </a:r>
            <a:endParaRPr>
              <a:solidFill>
                <a:schemeClr val="dk1"/>
              </a:solidFill>
            </a:endParaRPr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○"/>
            </a:pPr>
            <a:r>
              <a:rPr lang="en">
                <a:solidFill>
                  <a:schemeClr val="dk1"/>
                </a:solidFill>
              </a:rPr>
              <a:t>No power to tax, regulate trade, enforce laws</a:t>
            </a:r>
            <a:endParaRPr>
              <a:solidFill>
                <a:schemeClr val="dk1"/>
              </a:solidFill>
            </a:endParaRPr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○"/>
            </a:pPr>
            <a:r>
              <a:rPr lang="en">
                <a:solidFill>
                  <a:schemeClr val="dk1"/>
                </a:solidFill>
              </a:rPr>
              <a:t>No executive branch</a:t>
            </a:r>
            <a:endParaRPr>
              <a:solidFill>
                <a:schemeClr val="dk1"/>
              </a:solidFill>
            </a:endParaRPr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○"/>
            </a:pPr>
            <a:r>
              <a:rPr lang="en">
                <a:solidFill>
                  <a:schemeClr val="dk1"/>
                </a:solidFill>
              </a:rPr>
              <a:t>No </a:t>
            </a:r>
            <a:r>
              <a:rPr lang="en">
                <a:solidFill>
                  <a:schemeClr val="dk1"/>
                </a:solidFill>
              </a:rPr>
              <a:t>judicial</a:t>
            </a:r>
            <a:r>
              <a:rPr lang="en">
                <a:solidFill>
                  <a:schemeClr val="dk1"/>
                </a:solidFill>
              </a:rPr>
              <a:t> branch</a:t>
            </a:r>
            <a:endParaRPr>
              <a:solidFill>
                <a:schemeClr val="dk1"/>
              </a:solidFill>
            </a:endParaRPr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○"/>
            </a:pPr>
            <a:r>
              <a:rPr lang="en">
                <a:solidFill>
                  <a:schemeClr val="dk1"/>
                </a:solidFill>
              </a:rPr>
              <a:t>No way to raise national military</a:t>
            </a:r>
            <a:endParaRPr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Remind students that they accomplished all of these things…but just did so in a new document, the U.S. Constitution</a:t>
            </a:r>
            <a:endParaRPr>
              <a:solidFill>
                <a:schemeClr val="dk1"/>
              </a:solidFill>
            </a:endParaRPr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5" name="Shape 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" name="Google Shape;86;g25ab4b2e34a_0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7" name="Google Shape;87;g25ab4b2e34a_0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Why were compromises made during the writing of the constitution?</a:t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*Compromise is necessary to complete a project</a:t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*Compromise helped solve divisions between large vs. small states, north vs. south, etc.</a:t>
            </a:r>
            <a:endParaRPr/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"/>
              <a:t>The Great Compromise: Created the House and the Senate. The Senate always has two representatives from each state. The House is based on population.</a:t>
            </a:r>
            <a:endParaRPr/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"/>
              <a:t>Three-Fifths Compromise: Southern states were able to count three-fifths of their enslaved population toward their total population in regards to representation and taxation</a:t>
            </a:r>
            <a:endParaRPr/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"/>
              <a:t>Electoral College: Outlined the way a president is elected. Some people wanted Congress to elect a president, but this offered a compromise of popular votes and electoral votes</a:t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g25ab4b2e34a_0_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6" name="Google Shape;116;g25ab4b2e34a_0_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Review the arguments that each side had.</a:t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Federalists:</a:t>
            </a:r>
            <a:endParaRPr/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"/>
              <a:t>Wanted to ratify the Constitution without changes</a:t>
            </a:r>
            <a:endParaRPr/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"/>
              <a:t>Didn’t think a Bill of Rights was necessary</a:t>
            </a:r>
            <a:endParaRPr/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"/>
              <a:t>Liked the strong national government</a:t>
            </a:r>
            <a:endParaRPr/>
          </a:p>
          <a:p>
            <a:pPr indent="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Anti-Federalists:</a:t>
            </a:r>
            <a:endParaRPr/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"/>
              <a:t>Worried that strong national government would lead to tyranny (like rule under Great Britain)</a:t>
            </a:r>
            <a:endParaRPr/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"/>
              <a:t>Wanted stronger state’s rights/state power</a:t>
            </a:r>
            <a:endParaRPr/>
          </a:p>
          <a:p>
            <a:pPr indent="-298450" lvl="0" marL="4572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"/>
              <a:t>Wanted Bill of Rights included in the Constitution</a:t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Let students know that the compromise that is made between the two sides is that nothing is changed in the Constitution but a Bill of Rights is added.</a:t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2" name="Shape 1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" name="Google Shape;153;g25ab4b2e34a_0_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54" name="Google Shape;154;g25ab4b2e34a_0_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Answer: 2, 4, 6, 7, 1, 5, 3</a:t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Bonus Question: What happened between numbers 1 and 5? (Answer: A bill of rights was promised to be added to the U.S. Constitution)</a:t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Exit Question: In one word, how would you summarize the creation of the U.S. government? (Possible answers may include “work”, “compromise”, “tough”, “inspiring”, “edits”)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idx="1" type="subTitle"/>
          </p:nvPr>
        </p:nvSpPr>
        <p:spPr>
          <a:xfrm>
            <a:off x="232825" y="1259675"/>
            <a:ext cx="4418100" cy="3470400"/>
          </a:xfrm>
          <a:prstGeom prst="rect">
            <a:avLst/>
          </a:prstGeom>
          <a:ln cap="flat" cmpd="sng" w="19050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 u="sng">
                <a:solidFill>
                  <a:schemeClr val="dk1"/>
                </a:solidFill>
              </a:rPr>
              <a:t>Strengths:</a:t>
            </a:r>
            <a:endParaRPr sz="3200" u="sng">
              <a:solidFill>
                <a:schemeClr val="dk1"/>
              </a:solidFill>
            </a:endParaRPr>
          </a:p>
          <a:p>
            <a:pPr indent="-3048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Char char="●"/>
            </a:pPr>
            <a:r>
              <a:t/>
            </a:r>
            <a:endParaRPr sz="1200" u="sng">
              <a:solidFill>
                <a:schemeClr val="dk1"/>
              </a:solidFill>
            </a:endParaRPr>
          </a:p>
        </p:txBody>
      </p:sp>
      <p:pic>
        <p:nvPicPr>
          <p:cNvPr id="55" name="Google Shape;55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362600" y="4803650"/>
            <a:ext cx="699325" cy="268075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56" name="Google Shape;56;p13"/>
          <p:cNvGrpSpPr/>
          <p:nvPr/>
        </p:nvGrpSpPr>
        <p:grpSpPr>
          <a:xfrm>
            <a:off x="499838" y="146825"/>
            <a:ext cx="1717031" cy="1039523"/>
            <a:chOff x="3366275" y="2584371"/>
            <a:chExt cx="1414242" cy="1039523"/>
          </a:xfrm>
        </p:grpSpPr>
        <p:sp>
          <p:nvSpPr>
            <p:cNvPr id="57" name="Google Shape;57;p13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CFE2F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8" name="Google Shape;58;p13"/>
            <p:cNvSpPr txBox="1"/>
            <p:nvPr/>
          </p:nvSpPr>
          <p:spPr>
            <a:xfrm>
              <a:off x="3491809" y="2584371"/>
              <a:ext cx="11490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1600"/>
                </a:spcAft>
                <a:buNone/>
              </a:pPr>
              <a:r>
                <a:rPr b="1" lang="en" sz="1200">
                  <a:latin typeface="Roboto"/>
                  <a:ea typeface="Roboto"/>
                  <a:cs typeface="Roboto"/>
                  <a:sym typeface="Roboto"/>
                </a:rPr>
                <a:t>November 15, 1777</a:t>
              </a:r>
              <a:endParaRPr b="1"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59" name="Google Shape;59;p13"/>
            <p:cNvSpPr txBox="1"/>
            <p:nvPr/>
          </p:nvSpPr>
          <p:spPr>
            <a:xfrm>
              <a:off x="3366275" y="3144794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300">
                  <a:latin typeface="Roboto"/>
                  <a:ea typeface="Roboto"/>
                  <a:cs typeface="Roboto"/>
                  <a:sym typeface="Roboto"/>
                </a:rPr>
                <a:t>Articles of Confederation</a:t>
              </a:r>
              <a:endParaRPr b="1" sz="1300">
                <a:latin typeface="Roboto"/>
                <a:ea typeface="Roboto"/>
                <a:cs typeface="Roboto"/>
                <a:sym typeface="Roboto"/>
              </a:endParaRPr>
            </a:p>
          </p:txBody>
        </p:sp>
        <p:grpSp>
          <p:nvGrpSpPr>
            <p:cNvPr id="60" name="Google Shape;60;p13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61" name="Google Shape;61;p13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62" name="Google Shape;62;p13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sp>
        <p:nvSpPr>
          <p:cNvPr id="63" name="Google Shape;63;p13"/>
          <p:cNvSpPr txBox="1"/>
          <p:nvPr>
            <p:ph idx="1" type="subTitle"/>
          </p:nvPr>
        </p:nvSpPr>
        <p:spPr>
          <a:xfrm>
            <a:off x="4829825" y="1259675"/>
            <a:ext cx="3956400" cy="3470400"/>
          </a:xfrm>
          <a:prstGeom prst="rect">
            <a:avLst/>
          </a:prstGeom>
          <a:ln cap="flat" cmpd="sng" w="19050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 u="sng">
                <a:solidFill>
                  <a:schemeClr val="dk1"/>
                </a:solidFill>
              </a:rPr>
              <a:t>Weaknesses:</a:t>
            </a:r>
            <a:endParaRPr sz="3200" u="sng">
              <a:solidFill>
                <a:schemeClr val="dk1"/>
              </a:solidFill>
            </a:endParaRPr>
          </a:p>
          <a:p>
            <a:pPr indent="-3048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Char char="●"/>
            </a:pPr>
            <a:r>
              <a:t/>
            </a:r>
            <a:endParaRPr sz="1200" u="sng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4"/>
          <p:cNvSpPr txBox="1"/>
          <p:nvPr>
            <p:ph idx="1" type="subTitle"/>
          </p:nvPr>
        </p:nvSpPr>
        <p:spPr>
          <a:xfrm>
            <a:off x="589500" y="1305525"/>
            <a:ext cx="7868100" cy="3292500"/>
          </a:xfrm>
          <a:prstGeom prst="rect">
            <a:avLst/>
          </a:prstGeom>
          <a:ln cap="flat" cmpd="sng" w="19050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2500">
                <a:solidFill>
                  <a:schemeClr val="dk1"/>
                </a:solidFill>
              </a:rPr>
              <a:t>What was the goal of the Constitutional Convention?</a:t>
            </a:r>
            <a:endParaRPr sz="2500">
              <a:solidFill>
                <a:schemeClr val="dk1"/>
              </a:solidFill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chemeClr val="dk1"/>
              </a:solidFill>
            </a:endParaRPr>
          </a:p>
        </p:txBody>
      </p:sp>
      <p:pic>
        <p:nvPicPr>
          <p:cNvPr id="69" name="Google Shape;69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075050" y="4598050"/>
            <a:ext cx="996075" cy="381825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70" name="Google Shape;70;p14"/>
          <p:cNvGrpSpPr/>
          <p:nvPr/>
        </p:nvGrpSpPr>
        <p:grpSpPr>
          <a:xfrm>
            <a:off x="499838" y="146825"/>
            <a:ext cx="1717031" cy="1112998"/>
            <a:chOff x="3366275" y="2584371"/>
            <a:chExt cx="1414242" cy="1112998"/>
          </a:xfrm>
        </p:grpSpPr>
        <p:sp>
          <p:nvSpPr>
            <p:cNvPr id="71" name="Google Shape;71;p14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CFE2F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2" name="Google Shape;72;p14"/>
            <p:cNvSpPr txBox="1"/>
            <p:nvPr/>
          </p:nvSpPr>
          <p:spPr>
            <a:xfrm>
              <a:off x="3491810" y="2584371"/>
              <a:ext cx="9432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b="1" lang="en" sz="12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November 15, 1777</a:t>
              </a:r>
              <a:endParaRPr b="1" sz="12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indent="0" lvl="0" marL="0" rtl="0" algn="ctr">
                <a:lnSpc>
                  <a:spcPct val="115000"/>
                </a:lnSpc>
                <a:spcBef>
                  <a:spcPts val="1600"/>
                </a:spcBef>
                <a:spcAft>
                  <a:spcPts val="1600"/>
                </a:spcAft>
                <a:buNone/>
              </a:pPr>
              <a:r>
                <a:t/>
              </a:r>
              <a:endParaRPr b="1"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73" name="Google Shape;73;p14"/>
            <p:cNvSpPr txBox="1"/>
            <p:nvPr/>
          </p:nvSpPr>
          <p:spPr>
            <a:xfrm>
              <a:off x="3366275" y="3218269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latin typeface="Roboto"/>
                  <a:ea typeface="Roboto"/>
                  <a:cs typeface="Roboto"/>
                  <a:sym typeface="Roboto"/>
                </a:rPr>
                <a:t>Articles of Confederation</a:t>
              </a:r>
              <a:endParaRPr b="1" sz="1000">
                <a:latin typeface="Roboto"/>
                <a:ea typeface="Roboto"/>
                <a:cs typeface="Roboto"/>
                <a:sym typeface="Roboto"/>
              </a:endParaRPr>
            </a:p>
          </p:txBody>
        </p:sp>
        <p:grpSp>
          <p:nvGrpSpPr>
            <p:cNvPr id="74" name="Google Shape;74;p14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75" name="Google Shape;75;p14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76" name="Google Shape;76;p14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77" name="Google Shape;77;p14"/>
          <p:cNvGrpSpPr/>
          <p:nvPr/>
        </p:nvGrpSpPr>
        <p:grpSpPr>
          <a:xfrm>
            <a:off x="2095229" y="362519"/>
            <a:ext cx="1632535" cy="412910"/>
            <a:chOff x="3435870" y="2800065"/>
            <a:chExt cx="1344646" cy="412910"/>
          </a:xfrm>
        </p:grpSpPr>
        <p:sp>
          <p:nvSpPr>
            <p:cNvPr id="78" name="Google Shape;78;p14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3D85C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79" name="Google Shape;79;p14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80" name="Google Shape;80;p14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81" name="Google Shape;81;p14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82" name="Google Shape;82;p14"/>
          <p:cNvGrpSpPr/>
          <p:nvPr/>
        </p:nvGrpSpPr>
        <p:grpSpPr>
          <a:xfrm>
            <a:off x="2119350" y="223025"/>
            <a:ext cx="1578155" cy="1036798"/>
            <a:chOff x="3361219" y="2660571"/>
            <a:chExt cx="1299856" cy="1036798"/>
          </a:xfrm>
        </p:grpSpPr>
        <p:sp>
          <p:nvSpPr>
            <p:cNvPr id="83" name="Google Shape;83;p14"/>
            <p:cNvSpPr txBox="1"/>
            <p:nvPr/>
          </p:nvSpPr>
          <p:spPr>
            <a:xfrm>
              <a:off x="3361219" y="2660571"/>
              <a:ext cx="10272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ctr">
                <a:lnSpc>
                  <a:spcPct val="115000"/>
                </a:lnSpc>
                <a:spcBef>
                  <a:spcPts val="0"/>
                </a:spcBef>
                <a:spcAft>
                  <a:spcPts val="1600"/>
                </a:spcAft>
                <a:buNone/>
              </a:pPr>
              <a:r>
                <a:rPr b="1" lang="en" sz="1200">
                  <a:latin typeface="Roboto"/>
                  <a:ea typeface="Roboto"/>
                  <a:cs typeface="Roboto"/>
                  <a:sym typeface="Roboto"/>
                </a:rPr>
                <a:t>May 25, 1787</a:t>
              </a:r>
              <a:endParaRPr b="1"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84" name="Google Shape;84;p14"/>
            <p:cNvSpPr txBox="1"/>
            <p:nvPr/>
          </p:nvSpPr>
          <p:spPr>
            <a:xfrm>
              <a:off x="3366275" y="3218269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latin typeface="Roboto"/>
                  <a:ea typeface="Roboto"/>
                  <a:cs typeface="Roboto"/>
                  <a:sym typeface="Roboto"/>
                </a:rPr>
                <a:t>Constitutional Convention</a:t>
              </a:r>
              <a:endParaRPr b="1" sz="1000"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5"/>
          <p:cNvSpPr txBox="1"/>
          <p:nvPr>
            <p:ph idx="1" type="subTitle"/>
          </p:nvPr>
        </p:nvSpPr>
        <p:spPr>
          <a:xfrm>
            <a:off x="637950" y="1423475"/>
            <a:ext cx="7868100" cy="3136800"/>
          </a:xfrm>
          <a:prstGeom prst="rect">
            <a:avLst/>
          </a:prstGeom>
          <a:ln cap="flat" cmpd="sng" w="19050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>
                <a:solidFill>
                  <a:schemeClr val="dk1"/>
                </a:solidFill>
              </a:rPr>
              <a:t>W</a:t>
            </a:r>
            <a:r>
              <a:rPr lang="en" sz="3200">
                <a:solidFill>
                  <a:schemeClr val="dk1"/>
                </a:solidFill>
              </a:rPr>
              <a:t>hy were compromises made during the writing of the constitution?</a:t>
            </a:r>
            <a:endParaRPr sz="3200">
              <a:solidFill>
                <a:schemeClr val="dk1"/>
              </a:solidFill>
            </a:endParaRPr>
          </a:p>
          <a:p>
            <a:pPr indent="-3048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Char char="●"/>
            </a:pPr>
            <a:r>
              <a:t/>
            </a:r>
            <a:endParaRPr sz="1200">
              <a:solidFill>
                <a:schemeClr val="dk1"/>
              </a:solidFill>
            </a:endParaRPr>
          </a:p>
        </p:txBody>
      </p:sp>
      <p:pic>
        <p:nvPicPr>
          <p:cNvPr id="90" name="Google Shape;90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075050" y="4598050"/>
            <a:ext cx="996075" cy="381825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91" name="Google Shape;91;p15"/>
          <p:cNvGrpSpPr/>
          <p:nvPr/>
        </p:nvGrpSpPr>
        <p:grpSpPr>
          <a:xfrm>
            <a:off x="499838" y="146825"/>
            <a:ext cx="1717031" cy="1112998"/>
            <a:chOff x="3366275" y="2584371"/>
            <a:chExt cx="1414242" cy="1112998"/>
          </a:xfrm>
        </p:grpSpPr>
        <p:sp>
          <p:nvSpPr>
            <p:cNvPr id="92" name="Google Shape;92;p15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CFE2F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3" name="Google Shape;93;p15"/>
            <p:cNvSpPr txBox="1"/>
            <p:nvPr/>
          </p:nvSpPr>
          <p:spPr>
            <a:xfrm>
              <a:off x="3491807" y="2584371"/>
              <a:ext cx="9603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b="1" lang="en" sz="12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November 15, 1777</a:t>
              </a:r>
              <a:endParaRPr b="1" sz="12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indent="0" lvl="0" marL="0" rtl="0" algn="ctr">
                <a:lnSpc>
                  <a:spcPct val="115000"/>
                </a:lnSpc>
                <a:spcBef>
                  <a:spcPts val="1600"/>
                </a:spcBef>
                <a:spcAft>
                  <a:spcPts val="1600"/>
                </a:spcAft>
                <a:buNone/>
              </a:pPr>
              <a:r>
                <a:t/>
              </a:r>
              <a:endParaRPr b="1"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94" name="Google Shape;94;p15"/>
            <p:cNvSpPr txBox="1"/>
            <p:nvPr/>
          </p:nvSpPr>
          <p:spPr>
            <a:xfrm>
              <a:off x="3366275" y="3218269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latin typeface="Roboto"/>
                  <a:ea typeface="Roboto"/>
                  <a:cs typeface="Roboto"/>
                  <a:sym typeface="Roboto"/>
                </a:rPr>
                <a:t>Articles of Confederation</a:t>
              </a:r>
              <a:endParaRPr b="1" sz="1000">
                <a:latin typeface="Roboto"/>
                <a:ea typeface="Roboto"/>
                <a:cs typeface="Roboto"/>
                <a:sym typeface="Roboto"/>
              </a:endParaRPr>
            </a:p>
          </p:txBody>
        </p:sp>
        <p:grpSp>
          <p:nvGrpSpPr>
            <p:cNvPr id="95" name="Google Shape;95;p15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96" name="Google Shape;96;p15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97" name="Google Shape;97;p15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98" name="Google Shape;98;p15"/>
          <p:cNvGrpSpPr/>
          <p:nvPr/>
        </p:nvGrpSpPr>
        <p:grpSpPr>
          <a:xfrm>
            <a:off x="2095229" y="362519"/>
            <a:ext cx="1632535" cy="412910"/>
            <a:chOff x="3435870" y="2800065"/>
            <a:chExt cx="1344646" cy="412910"/>
          </a:xfrm>
        </p:grpSpPr>
        <p:sp>
          <p:nvSpPr>
            <p:cNvPr id="99" name="Google Shape;99;p15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3D85C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100" name="Google Shape;100;p15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101" name="Google Shape;101;p15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102" name="Google Shape;102;p15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03" name="Google Shape;103;p15"/>
          <p:cNvGrpSpPr/>
          <p:nvPr/>
        </p:nvGrpSpPr>
        <p:grpSpPr>
          <a:xfrm>
            <a:off x="3657601" y="354919"/>
            <a:ext cx="1632535" cy="412910"/>
            <a:chOff x="3435870" y="2800065"/>
            <a:chExt cx="1344646" cy="412910"/>
          </a:xfrm>
        </p:grpSpPr>
        <p:sp>
          <p:nvSpPr>
            <p:cNvPr id="104" name="Google Shape;104;p15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CFE2F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105" name="Google Shape;105;p15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106" name="Google Shape;106;p15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107" name="Google Shape;107;p15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08" name="Google Shape;108;p15"/>
          <p:cNvGrpSpPr/>
          <p:nvPr/>
        </p:nvGrpSpPr>
        <p:grpSpPr>
          <a:xfrm>
            <a:off x="2119350" y="223025"/>
            <a:ext cx="1578155" cy="1036798"/>
            <a:chOff x="3361219" y="2660571"/>
            <a:chExt cx="1299856" cy="1036798"/>
          </a:xfrm>
        </p:grpSpPr>
        <p:sp>
          <p:nvSpPr>
            <p:cNvPr id="109" name="Google Shape;109;p15"/>
            <p:cNvSpPr txBox="1"/>
            <p:nvPr/>
          </p:nvSpPr>
          <p:spPr>
            <a:xfrm>
              <a:off x="3361219" y="2660571"/>
              <a:ext cx="10272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ctr">
                <a:lnSpc>
                  <a:spcPct val="115000"/>
                </a:lnSpc>
                <a:spcBef>
                  <a:spcPts val="0"/>
                </a:spcBef>
                <a:spcAft>
                  <a:spcPts val="1600"/>
                </a:spcAft>
                <a:buNone/>
              </a:pPr>
              <a:r>
                <a:rPr b="1" lang="en" sz="1200">
                  <a:latin typeface="Roboto"/>
                  <a:ea typeface="Roboto"/>
                  <a:cs typeface="Roboto"/>
                  <a:sym typeface="Roboto"/>
                </a:rPr>
                <a:t>May 25, 1787</a:t>
              </a:r>
              <a:endParaRPr b="1"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110" name="Google Shape;110;p15"/>
            <p:cNvSpPr txBox="1"/>
            <p:nvPr/>
          </p:nvSpPr>
          <p:spPr>
            <a:xfrm>
              <a:off x="3366275" y="3218269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latin typeface="Roboto"/>
                  <a:ea typeface="Roboto"/>
                  <a:cs typeface="Roboto"/>
                  <a:sym typeface="Roboto"/>
                </a:rPr>
                <a:t>Constitutional Convention</a:t>
              </a:r>
              <a:endParaRPr b="1" sz="1000"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11" name="Google Shape;111;p15"/>
          <p:cNvGrpSpPr/>
          <p:nvPr/>
        </p:nvGrpSpPr>
        <p:grpSpPr>
          <a:xfrm>
            <a:off x="3744825" y="146825"/>
            <a:ext cx="1578155" cy="1112998"/>
            <a:chOff x="3298456" y="2508171"/>
            <a:chExt cx="1299856" cy="1112998"/>
          </a:xfrm>
        </p:grpSpPr>
        <p:sp>
          <p:nvSpPr>
            <p:cNvPr id="112" name="Google Shape;112;p15"/>
            <p:cNvSpPr txBox="1"/>
            <p:nvPr/>
          </p:nvSpPr>
          <p:spPr>
            <a:xfrm>
              <a:off x="3298456" y="2508171"/>
              <a:ext cx="12120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2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September 17, 1787</a:t>
              </a:r>
              <a:endParaRPr b="1" sz="12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indent="0" lvl="0" marL="0" rtl="0" algn="l">
                <a:lnSpc>
                  <a:spcPct val="115000"/>
                </a:lnSpc>
                <a:spcBef>
                  <a:spcPts val="160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t/>
              </a:r>
              <a:endParaRPr b="1" sz="12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indent="0" lvl="0" marL="0" rtl="0" algn="l">
                <a:lnSpc>
                  <a:spcPct val="115000"/>
                </a:lnSpc>
                <a:spcBef>
                  <a:spcPts val="1600"/>
                </a:spcBef>
                <a:spcAft>
                  <a:spcPts val="1600"/>
                </a:spcAft>
                <a:buNone/>
              </a:pPr>
              <a:r>
                <a:t/>
              </a:r>
              <a:endParaRPr b="1"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113" name="Google Shape;113;p15"/>
            <p:cNvSpPr txBox="1"/>
            <p:nvPr/>
          </p:nvSpPr>
          <p:spPr>
            <a:xfrm>
              <a:off x="3303512" y="3142069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latin typeface="Roboto"/>
                  <a:ea typeface="Roboto"/>
                  <a:cs typeface="Roboto"/>
                  <a:sym typeface="Roboto"/>
                </a:rPr>
                <a:t>Constitution is signed after compromises are agreed on</a:t>
              </a:r>
              <a:endParaRPr b="1" sz="1000"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8" name="Google Shape;118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087450" y="4761675"/>
            <a:ext cx="996075" cy="381825"/>
          </a:xfrm>
          <a:prstGeom prst="rect">
            <a:avLst/>
          </a:prstGeom>
          <a:noFill/>
          <a:ln>
            <a:noFill/>
          </a:ln>
        </p:spPr>
      </p:pic>
      <p:grpSp>
        <p:nvGrpSpPr>
          <p:cNvPr id="119" name="Google Shape;119;p16"/>
          <p:cNvGrpSpPr/>
          <p:nvPr/>
        </p:nvGrpSpPr>
        <p:grpSpPr>
          <a:xfrm>
            <a:off x="499838" y="146825"/>
            <a:ext cx="1717031" cy="1112998"/>
            <a:chOff x="3366275" y="2584371"/>
            <a:chExt cx="1414242" cy="1112998"/>
          </a:xfrm>
        </p:grpSpPr>
        <p:sp>
          <p:nvSpPr>
            <p:cNvPr id="120" name="Google Shape;120;p16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CFE2F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1" name="Google Shape;121;p16"/>
            <p:cNvSpPr txBox="1"/>
            <p:nvPr/>
          </p:nvSpPr>
          <p:spPr>
            <a:xfrm>
              <a:off x="3491810" y="2584371"/>
              <a:ext cx="9948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b="1" lang="en" sz="12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November 15, 1777</a:t>
              </a:r>
              <a:endParaRPr b="1" sz="12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indent="0" lvl="0" marL="0" rtl="0" algn="ctr">
                <a:lnSpc>
                  <a:spcPct val="115000"/>
                </a:lnSpc>
                <a:spcBef>
                  <a:spcPts val="1600"/>
                </a:spcBef>
                <a:spcAft>
                  <a:spcPts val="1600"/>
                </a:spcAft>
                <a:buNone/>
              </a:pPr>
              <a:r>
                <a:t/>
              </a:r>
              <a:endParaRPr b="1"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122" name="Google Shape;122;p16"/>
            <p:cNvSpPr txBox="1"/>
            <p:nvPr/>
          </p:nvSpPr>
          <p:spPr>
            <a:xfrm>
              <a:off x="3366275" y="3218269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latin typeface="Roboto"/>
                  <a:ea typeface="Roboto"/>
                  <a:cs typeface="Roboto"/>
                  <a:sym typeface="Roboto"/>
                </a:rPr>
                <a:t>Articles of Confederation</a:t>
              </a:r>
              <a:endParaRPr b="1" sz="1000">
                <a:latin typeface="Roboto"/>
                <a:ea typeface="Roboto"/>
                <a:cs typeface="Roboto"/>
                <a:sym typeface="Roboto"/>
              </a:endParaRPr>
            </a:p>
          </p:txBody>
        </p:sp>
        <p:grpSp>
          <p:nvGrpSpPr>
            <p:cNvPr id="123" name="Google Shape;123;p16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124" name="Google Shape;124;p16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125" name="Google Shape;125;p16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26" name="Google Shape;126;p16"/>
          <p:cNvGrpSpPr/>
          <p:nvPr/>
        </p:nvGrpSpPr>
        <p:grpSpPr>
          <a:xfrm>
            <a:off x="2095229" y="362519"/>
            <a:ext cx="1632535" cy="412910"/>
            <a:chOff x="3435870" y="2800065"/>
            <a:chExt cx="1344646" cy="412910"/>
          </a:xfrm>
        </p:grpSpPr>
        <p:sp>
          <p:nvSpPr>
            <p:cNvPr id="127" name="Google Shape;127;p16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3D85C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128" name="Google Shape;128;p16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129" name="Google Shape;129;p16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130" name="Google Shape;130;p16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31" name="Google Shape;131;p16"/>
          <p:cNvGrpSpPr/>
          <p:nvPr/>
        </p:nvGrpSpPr>
        <p:grpSpPr>
          <a:xfrm>
            <a:off x="3657601" y="354919"/>
            <a:ext cx="1632535" cy="412910"/>
            <a:chOff x="3435870" y="2800065"/>
            <a:chExt cx="1344646" cy="412910"/>
          </a:xfrm>
        </p:grpSpPr>
        <p:sp>
          <p:nvSpPr>
            <p:cNvPr id="132" name="Google Shape;132;p16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CFE2F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133" name="Google Shape;133;p16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134" name="Google Shape;134;p16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135" name="Google Shape;135;p16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36" name="Google Shape;136;p16"/>
          <p:cNvGrpSpPr/>
          <p:nvPr/>
        </p:nvGrpSpPr>
        <p:grpSpPr>
          <a:xfrm>
            <a:off x="5174566" y="354919"/>
            <a:ext cx="1632535" cy="412910"/>
            <a:chOff x="3435870" y="2800065"/>
            <a:chExt cx="1344646" cy="412910"/>
          </a:xfrm>
        </p:grpSpPr>
        <p:sp>
          <p:nvSpPr>
            <p:cNvPr id="137" name="Google Shape;137;p16"/>
            <p:cNvSpPr/>
            <p:nvPr/>
          </p:nvSpPr>
          <p:spPr>
            <a:xfrm>
              <a:off x="3485717" y="3079475"/>
              <a:ext cx="1294800" cy="133500"/>
            </a:xfrm>
            <a:prstGeom prst="rect">
              <a:avLst/>
            </a:prstGeom>
            <a:solidFill>
              <a:srgbClr val="3D85C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138" name="Google Shape;138;p16"/>
            <p:cNvGrpSpPr/>
            <p:nvPr/>
          </p:nvGrpSpPr>
          <p:grpSpPr>
            <a:xfrm>
              <a:off x="3435870" y="2800065"/>
              <a:ext cx="92400" cy="411825"/>
              <a:chOff x="845575" y="2563700"/>
              <a:chExt cx="92400" cy="411825"/>
            </a:xfrm>
          </p:grpSpPr>
          <p:sp>
            <p:nvSpPr>
              <p:cNvPr id="139" name="Google Shape;139;p16"/>
              <p:cNvSpPr/>
              <p:nvPr/>
            </p:nvSpPr>
            <p:spPr>
              <a:xfrm>
                <a:off x="845575" y="2563700"/>
                <a:ext cx="92400" cy="92400"/>
              </a:xfrm>
              <a:prstGeom prst="ellipse">
                <a:avLst/>
              </a:prstGeom>
              <a:solidFill>
                <a:srgbClr val="000000"/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cxnSp>
            <p:nvCxnSpPr>
              <p:cNvPr id="140" name="Google Shape;140;p16"/>
              <p:cNvCxnSpPr/>
              <p:nvPr/>
            </p:nvCxnSpPr>
            <p:spPr>
              <a:xfrm>
                <a:off x="891775" y="2616125"/>
                <a:ext cx="0" cy="3594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41" name="Google Shape;141;p16"/>
          <p:cNvGrpSpPr/>
          <p:nvPr/>
        </p:nvGrpSpPr>
        <p:grpSpPr>
          <a:xfrm>
            <a:off x="2119350" y="223025"/>
            <a:ext cx="1578155" cy="1036798"/>
            <a:chOff x="3361219" y="2660571"/>
            <a:chExt cx="1299856" cy="1036798"/>
          </a:xfrm>
        </p:grpSpPr>
        <p:sp>
          <p:nvSpPr>
            <p:cNvPr id="142" name="Google Shape;142;p16"/>
            <p:cNvSpPr txBox="1"/>
            <p:nvPr/>
          </p:nvSpPr>
          <p:spPr>
            <a:xfrm>
              <a:off x="3361219" y="2660571"/>
              <a:ext cx="10272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ctr">
                <a:lnSpc>
                  <a:spcPct val="115000"/>
                </a:lnSpc>
                <a:spcBef>
                  <a:spcPts val="0"/>
                </a:spcBef>
                <a:spcAft>
                  <a:spcPts val="1600"/>
                </a:spcAft>
                <a:buNone/>
              </a:pPr>
              <a:r>
                <a:rPr b="1" lang="en" sz="1200">
                  <a:latin typeface="Roboto"/>
                  <a:ea typeface="Roboto"/>
                  <a:cs typeface="Roboto"/>
                  <a:sym typeface="Roboto"/>
                </a:rPr>
                <a:t>May 25, 1787</a:t>
              </a:r>
              <a:endParaRPr b="1"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143" name="Google Shape;143;p16"/>
            <p:cNvSpPr txBox="1"/>
            <p:nvPr/>
          </p:nvSpPr>
          <p:spPr>
            <a:xfrm>
              <a:off x="3366275" y="3218269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b="1" lang="en" sz="1000">
                  <a:latin typeface="Roboto"/>
                  <a:ea typeface="Roboto"/>
                  <a:cs typeface="Roboto"/>
                  <a:sym typeface="Roboto"/>
                </a:rPr>
                <a:t>Constitutional Convention</a:t>
              </a:r>
              <a:endParaRPr b="1" sz="1000"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44" name="Google Shape;144;p16"/>
          <p:cNvGrpSpPr/>
          <p:nvPr/>
        </p:nvGrpSpPr>
        <p:grpSpPr>
          <a:xfrm>
            <a:off x="3744825" y="146825"/>
            <a:ext cx="1578155" cy="1112998"/>
            <a:chOff x="3298457" y="2508171"/>
            <a:chExt cx="1299856" cy="1112998"/>
          </a:xfrm>
        </p:grpSpPr>
        <p:sp>
          <p:nvSpPr>
            <p:cNvPr id="145" name="Google Shape;145;p16"/>
            <p:cNvSpPr txBox="1"/>
            <p:nvPr/>
          </p:nvSpPr>
          <p:spPr>
            <a:xfrm>
              <a:off x="3298457" y="2508171"/>
              <a:ext cx="11118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b="1" lang="en" sz="12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September 17, 1787</a:t>
              </a:r>
              <a:endParaRPr b="1" sz="12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indent="0" lvl="0" marL="0" rtl="0" algn="l">
                <a:lnSpc>
                  <a:spcPct val="115000"/>
                </a:lnSpc>
                <a:spcBef>
                  <a:spcPts val="1600"/>
                </a:spcBef>
                <a:spcAft>
                  <a:spcPts val="1600"/>
                </a:spcAft>
                <a:buNone/>
              </a:pPr>
              <a:r>
                <a:t/>
              </a:r>
              <a:endParaRPr b="1"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146" name="Google Shape;146;p16"/>
            <p:cNvSpPr txBox="1"/>
            <p:nvPr/>
          </p:nvSpPr>
          <p:spPr>
            <a:xfrm>
              <a:off x="3303512" y="3142069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b="1" lang="en" sz="10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Constitution is signed after compromises are agreed on</a:t>
              </a:r>
              <a:endParaRPr b="1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1" sz="1000"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47" name="Google Shape;147;p16"/>
          <p:cNvGrpSpPr/>
          <p:nvPr/>
        </p:nvGrpSpPr>
        <p:grpSpPr>
          <a:xfrm>
            <a:off x="5207901" y="146825"/>
            <a:ext cx="1572017" cy="1074898"/>
            <a:chOff x="3303512" y="2546271"/>
            <a:chExt cx="1294800" cy="1074898"/>
          </a:xfrm>
        </p:grpSpPr>
        <p:sp>
          <p:nvSpPr>
            <p:cNvPr id="148" name="Google Shape;148;p16"/>
            <p:cNvSpPr txBox="1"/>
            <p:nvPr/>
          </p:nvSpPr>
          <p:spPr>
            <a:xfrm>
              <a:off x="3371227" y="2546271"/>
              <a:ext cx="1111800" cy="371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lnSpc>
                  <a:spcPct val="115000"/>
                </a:lnSpc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b="1" lang="en" sz="12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May 29, 1790</a:t>
              </a:r>
              <a:endParaRPr b="1" sz="12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indent="0" lvl="0" marL="0" rtl="0" algn="l">
                <a:lnSpc>
                  <a:spcPct val="115000"/>
                </a:lnSpc>
                <a:spcBef>
                  <a:spcPts val="1600"/>
                </a:spcBef>
                <a:spcAft>
                  <a:spcPts val="1600"/>
                </a:spcAft>
                <a:buNone/>
              </a:pPr>
              <a:r>
                <a:t/>
              </a:r>
              <a:endParaRPr sz="1200">
                <a:latin typeface="Roboto"/>
                <a:ea typeface="Roboto"/>
                <a:cs typeface="Roboto"/>
                <a:sym typeface="Roboto"/>
              </a:endParaRPr>
            </a:p>
          </p:txBody>
        </p:sp>
        <p:sp>
          <p:nvSpPr>
            <p:cNvPr id="149" name="Google Shape;149;p16"/>
            <p:cNvSpPr txBox="1"/>
            <p:nvPr/>
          </p:nvSpPr>
          <p:spPr>
            <a:xfrm>
              <a:off x="3303512" y="3142069"/>
              <a:ext cx="1294800" cy="4791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Clr>
                  <a:schemeClr val="dk1"/>
                </a:buClr>
                <a:buSzPts val="1100"/>
                <a:buFont typeface="Arial"/>
                <a:buNone/>
              </a:pPr>
              <a:r>
                <a:rPr b="1" lang="en" sz="10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Constitution is ratified by 9 out of 13 states</a:t>
              </a:r>
              <a:endParaRPr b="1" sz="1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1" sz="1000"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150" name="Google Shape;150;p16"/>
          <p:cNvSpPr txBox="1"/>
          <p:nvPr>
            <p:ph idx="1" type="subTitle"/>
          </p:nvPr>
        </p:nvSpPr>
        <p:spPr>
          <a:xfrm>
            <a:off x="232825" y="1335875"/>
            <a:ext cx="4418100" cy="3470400"/>
          </a:xfrm>
          <a:prstGeom prst="rect">
            <a:avLst/>
          </a:prstGeom>
          <a:ln cap="flat" cmpd="sng" w="19050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 u="sng">
                <a:solidFill>
                  <a:schemeClr val="dk1"/>
                </a:solidFill>
              </a:rPr>
              <a:t>Federalists</a:t>
            </a:r>
            <a:r>
              <a:rPr lang="en" sz="3200" u="sng">
                <a:solidFill>
                  <a:schemeClr val="dk1"/>
                </a:solidFill>
              </a:rPr>
              <a:t>:</a:t>
            </a:r>
            <a:endParaRPr sz="3200" u="sng">
              <a:solidFill>
                <a:schemeClr val="dk1"/>
              </a:solidFill>
            </a:endParaRPr>
          </a:p>
          <a:p>
            <a:pPr indent="-3048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Char char="●"/>
            </a:pPr>
            <a:r>
              <a:t/>
            </a:r>
            <a:endParaRPr sz="1200" u="sng">
              <a:solidFill>
                <a:schemeClr val="dk1"/>
              </a:solidFill>
            </a:endParaRPr>
          </a:p>
        </p:txBody>
      </p:sp>
      <p:sp>
        <p:nvSpPr>
          <p:cNvPr id="151" name="Google Shape;151;p16"/>
          <p:cNvSpPr txBox="1"/>
          <p:nvPr>
            <p:ph idx="1" type="subTitle"/>
          </p:nvPr>
        </p:nvSpPr>
        <p:spPr>
          <a:xfrm>
            <a:off x="4829825" y="1335875"/>
            <a:ext cx="3956400" cy="3470400"/>
          </a:xfrm>
          <a:prstGeom prst="rect">
            <a:avLst/>
          </a:prstGeom>
          <a:ln cap="flat" cmpd="sng" w="19050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 u="sng">
                <a:solidFill>
                  <a:schemeClr val="dk1"/>
                </a:solidFill>
              </a:rPr>
              <a:t>Anti-Federalists</a:t>
            </a:r>
            <a:r>
              <a:rPr lang="en" sz="3200" u="sng">
                <a:solidFill>
                  <a:schemeClr val="dk1"/>
                </a:solidFill>
              </a:rPr>
              <a:t>:</a:t>
            </a:r>
            <a:endParaRPr sz="3200" u="sng">
              <a:solidFill>
                <a:schemeClr val="dk1"/>
              </a:solidFill>
            </a:endParaRPr>
          </a:p>
          <a:p>
            <a:pPr indent="-30480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200"/>
              <a:buChar char="●"/>
            </a:pPr>
            <a:r>
              <a:t/>
            </a:r>
            <a:endParaRPr sz="1200" u="sng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17"/>
          <p:cNvSpPr txBox="1"/>
          <p:nvPr>
            <p:ph idx="1" type="subTitle"/>
          </p:nvPr>
        </p:nvSpPr>
        <p:spPr>
          <a:xfrm>
            <a:off x="206950" y="193875"/>
            <a:ext cx="8726100" cy="976800"/>
          </a:xfrm>
          <a:prstGeom prst="rect">
            <a:avLst/>
          </a:prstGeom>
          <a:ln cap="flat" cmpd="sng" w="19050">
            <a:solidFill>
              <a:schemeClr val="accen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rmAutofit fontScale="85000" lnSpcReduction="10000"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>
                <a:solidFill>
                  <a:schemeClr val="dk1"/>
                </a:solidFill>
              </a:rPr>
              <a:t>Put the following in </a:t>
            </a:r>
            <a:r>
              <a:rPr lang="en" sz="3200">
                <a:solidFill>
                  <a:schemeClr val="dk1"/>
                </a:solidFill>
              </a:rPr>
              <a:t>chronological order to tell the story of how and why the U.S. government was created:</a:t>
            </a:r>
            <a:endParaRPr sz="3200">
              <a:solidFill>
                <a:schemeClr val="dk1"/>
              </a:solidFill>
            </a:endParaRPr>
          </a:p>
        </p:txBody>
      </p:sp>
      <p:pic>
        <p:nvPicPr>
          <p:cNvPr id="157" name="Google Shape;157;p17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075050" y="4598050"/>
            <a:ext cx="996075" cy="381825"/>
          </a:xfrm>
          <a:prstGeom prst="rect">
            <a:avLst/>
          </a:prstGeom>
          <a:noFill/>
          <a:ln>
            <a:noFill/>
          </a:ln>
        </p:spPr>
      </p:pic>
      <p:sp>
        <p:nvSpPr>
          <p:cNvPr id="158" name="Google Shape;158;p17"/>
          <p:cNvSpPr txBox="1"/>
          <p:nvPr/>
        </p:nvSpPr>
        <p:spPr>
          <a:xfrm>
            <a:off x="206950" y="1314725"/>
            <a:ext cx="8726100" cy="3283200"/>
          </a:xfrm>
          <a:prstGeom prst="rect">
            <a:avLst/>
          </a:prstGeom>
          <a:noFill/>
          <a:ln cap="flat" cmpd="sng" w="9525">
            <a:solidFill>
              <a:srgbClr val="98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7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/>
              <a:t>Federalist and Anti-Federalists make arguments</a:t>
            </a:r>
            <a:endParaRPr/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7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/>
              <a:t>Declaration of Independence is published</a:t>
            </a:r>
            <a:endParaRPr/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7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/>
              <a:t>U.S. Constitution becomes the “supreme law of the land” and the U.S. government is established</a:t>
            </a:r>
            <a:endParaRPr/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7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/>
              <a:t>The Articles of Confederation is written and ratified</a:t>
            </a:r>
            <a:endParaRPr/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7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/>
              <a:t>Nine of thirteen states ratify the U.S. Constitution</a:t>
            </a:r>
            <a:endParaRPr/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7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/>
              <a:t>The Constitutional Convention begins: Articles are scrapped and a new constitution is drafted</a:t>
            </a:r>
            <a:endParaRPr/>
          </a:p>
          <a:p>
            <a:pPr indent="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  <a:p>
            <a:pPr indent="-317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lang="en"/>
              <a:t>The Great Compromise, Three-Fifths Compromise, and Electoral College Compromise are made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