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Strengths: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States had their own freedom and independence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All the states were united together through a national Congress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All states had representation in government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Wasn’t a monarchy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Weaknesses: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The Congress had no power to tax, regulate trade, or enforce laws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There was no central leadership to enforce the passed laws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There was no national court system to resolve arguments between states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A national military could not be raised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Changing the Articles of Confederation needed all states to agree (unanimous)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ab4b2e3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ab4b2e3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Goals of the convention: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Revise the Articles of Confederation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Address the weaknesses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No strong central government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No power to tax, regulate trade, enforce laws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No executive branch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No </a:t>
            </a:r>
            <a:r>
              <a:rPr lang="en">
                <a:solidFill>
                  <a:schemeClr val="dk1"/>
                </a:solidFill>
              </a:rPr>
              <a:t>judicial</a:t>
            </a:r>
            <a:r>
              <a:rPr lang="en">
                <a:solidFill>
                  <a:schemeClr val="dk1"/>
                </a:solidFill>
              </a:rPr>
              <a:t> branch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No way to raise national military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Remind students that they accomplished all of these things…but just did so in a new document, the U.S. Constitution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5ab4b2e3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5ab4b2e3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were compromises made during the writing of the constitution?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*Compromise is necessary to complete a project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*Compromise helped solve divisions between large vs. small states, north vs. south, etc.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 Great Compromise: Created the House and the Senate. The Senate always has two representatives from each state. The House is based on population.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Three-Fifths Compromise: Southern states were able to count three-fifths of their enslaved population toward their total population in regards to representation and taxation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Electoral College: Outlined the way a president is elected. Some people wanted Congress to elect a president, but this offered a compromise of popular votes and electoral votes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ab4b2e34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5ab4b2e34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 the arguments that each side had.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Federalists: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Wanted to ratify the Constitution without changes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Didn’t think a Bill of Rights was necessary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Liked the strong national government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Anti-Federalists: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Worried that strong national government would lead to tyranny (like rule under Great Britain)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Wanted stronger state’s rights/state power</a:t>
            </a:r>
            <a:endParaRPr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Wanted Bill of Rights included in the Constitution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 students know that the compromise that is made between the two sides is that nothing is changed in the Constitution but a Bill of Rights is added.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5ab4b2e34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5ab4b2e34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2, 4, 6, 7, 1, 5, 3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Bonus Question: What happened between numbers 1 and 5? (Answer: A bill of rights was promised to be added to the U.S. Constitution)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Exit Question: In one word, how would you summarize the creation of the U.S. government? (Possible answers may include “work”, “compromise”, “tough”, “inspiring”, “edits”)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232825" y="1259675"/>
            <a:ext cx="4418100" cy="34704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u="sng">
                <a:solidFill>
                  <a:schemeClr val="dk1"/>
                </a:solidFill>
              </a:rPr>
              <a:t>Strengths:</a:t>
            </a:r>
            <a:endParaRPr sz="3200" u="sng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t/>
            </a:r>
            <a:endParaRPr sz="1200" u="sng">
              <a:solidFill>
                <a:schemeClr val="dk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2600" y="4803650"/>
            <a:ext cx="699325" cy="268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oogle Shape;56;p13"/>
          <p:cNvGrpSpPr/>
          <p:nvPr/>
        </p:nvGrpSpPr>
        <p:grpSpPr>
          <a:xfrm>
            <a:off x="499838" y="146825"/>
            <a:ext cx="1717031" cy="1039523"/>
            <a:chOff x="3366275" y="2584371"/>
            <a:chExt cx="1414242" cy="1039523"/>
          </a:xfrm>
        </p:grpSpPr>
        <p:sp>
          <p:nvSpPr>
            <p:cNvPr id="57" name="Google Shape;57;p13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 txBox="1"/>
            <p:nvPr/>
          </p:nvSpPr>
          <p:spPr>
            <a:xfrm>
              <a:off x="3491809" y="2584371"/>
              <a:ext cx="1149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November 15, 1777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" name="Google Shape;59;p13"/>
            <p:cNvSpPr txBox="1"/>
            <p:nvPr/>
          </p:nvSpPr>
          <p:spPr>
            <a:xfrm>
              <a:off x="3366275" y="3144794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300">
                  <a:latin typeface="Roboto"/>
                  <a:ea typeface="Roboto"/>
                  <a:cs typeface="Roboto"/>
                  <a:sym typeface="Roboto"/>
                </a:rPr>
                <a:t>Articles of Confederation</a:t>
              </a:r>
              <a:endParaRPr b="1" sz="13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60" name="Google Shape;60;p13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61" name="Google Shape;61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62" name="Google Shape;62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4829825" y="1259675"/>
            <a:ext cx="3956400" cy="34704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u="sng">
                <a:solidFill>
                  <a:schemeClr val="dk1"/>
                </a:solidFill>
              </a:rPr>
              <a:t>Weaknesses:</a:t>
            </a:r>
            <a:endParaRPr sz="3200" u="sng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t/>
            </a:r>
            <a:endParaRPr sz="1200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idx="1" type="subTitle"/>
          </p:nvPr>
        </p:nvSpPr>
        <p:spPr>
          <a:xfrm>
            <a:off x="589500" y="1305525"/>
            <a:ext cx="7868100" cy="32925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</a:rPr>
              <a:t>What was the goal of the Constitutional Convention?</a:t>
            </a:r>
            <a:endParaRPr sz="2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50" y="4598050"/>
            <a:ext cx="996075" cy="381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0" name="Google Shape;70;p14"/>
          <p:cNvGrpSpPr/>
          <p:nvPr/>
        </p:nvGrpSpPr>
        <p:grpSpPr>
          <a:xfrm>
            <a:off x="499838" y="146825"/>
            <a:ext cx="1717031" cy="1112998"/>
            <a:chOff x="3366275" y="2584371"/>
            <a:chExt cx="1414242" cy="1112998"/>
          </a:xfrm>
        </p:grpSpPr>
        <p:sp>
          <p:nvSpPr>
            <p:cNvPr id="71" name="Google Shape;71;p14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4"/>
            <p:cNvSpPr txBox="1"/>
            <p:nvPr/>
          </p:nvSpPr>
          <p:spPr>
            <a:xfrm>
              <a:off x="3491810" y="2584371"/>
              <a:ext cx="943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November 15, 1777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3" name="Google Shape;73;p14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Articles of Confederation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74" name="Google Shape;74;p14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75" name="Google Shape;75;p14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76" name="Google Shape;76;p14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77" name="Google Shape;77;p14"/>
          <p:cNvGrpSpPr/>
          <p:nvPr/>
        </p:nvGrpSpPr>
        <p:grpSpPr>
          <a:xfrm>
            <a:off x="2095229" y="362519"/>
            <a:ext cx="1632535" cy="412910"/>
            <a:chOff x="3435870" y="2800065"/>
            <a:chExt cx="1344646" cy="412910"/>
          </a:xfrm>
        </p:grpSpPr>
        <p:sp>
          <p:nvSpPr>
            <p:cNvPr id="78" name="Google Shape;78;p14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9" name="Google Shape;79;p14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80" name="Google Shape;80;p14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81" name="Google Shape;81;p14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2" name="Google Shape;82;p14"/>
          <p:cNvGrpSpPr/>
          <p:nvPr/>
        </p:nvGrpSpPr>
        <p:grpSpPr>
          <a:xfrm>
            <a:off x="2119350" y="223025"/>
            <a:ext cx="1578155" cy="1036798"/>
            <a:chOff x="3361219" y="2660571"/>
            <a:chExt cx="1299856" cy="1036798"/>
          </a:xfrm>
        </p:grpSpPr>
        <p:sp>
          <p:nvSpPr>
            <p:cNvPr id="83" name="Google Shape;83;p14"/>
            <p:cNvSpPr txBox="1"/>
            <p:nvPr/>
          </p:nvSpPr>
          <p:spPr>
            <a:xfrm>
              <a:off x="3361219" y="2660571"/>
              <a:ext cx="1027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May 25, 1787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Constitutional Convention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idx="1" type="subTitle"/>
          </p:nvPr>
        </p:nvSpPr>
        <p:spPr>
          <a:xfrm>
            <a:off x="637950" y="1423475"/>
            <a:ext cx="7868100" cy="31368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W</a:t>
            </a:r>
            <a:r>
              <a:rPr lang="en" sz="3200">
                <a:solidFill>
                  <a:schemeClr val="dk1"/>
                </a:solidFill>
              </a:rPr>
              <a:t>hy were compromises made during the writing of the constitution?</a:t>
            </a:r>
            <a:endParaRPr sz="3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50" y="4598050"/>
            <a:ext cx="996075" cy="381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" name="Google Shape;91;p15"/>
          <p:cNvGrpSpPr/>
          <p:nvPr/>
        </p:nvGrpSpPr>
        <p:grpSpPr>
          <a:xfrm>
            <a:off x="499838" y="146825"/>
            <a:ext cx="1717031" cy="1112998"/>
            <a:chOff x="3366275" y="2584371"/>
            <a:chExt cx="1414242" cy="1112998"/>
          </a:xfrm>
        </p:grpSpPr>
        <p:sp>
          <p:nvSpPr>
            <p:cNvPr id="92" name="Google Shape;92;p15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5"/>
            <p:cNvSpPr txBox="1"/>
            <p:nvPr/>
          </p:nvSpPr>
          <p:spPr>
            <a:xfrm>
              <a:off x="3491807" y="2584371"/>
              <a:ext cx="9603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November 15, 1777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4" name="Google Shape;94;p15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Articles of Confederation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95" name="Google Shape;95;p15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96" name="Google Shape;96;p15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7" name="Google Shape;97;p15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8" name="Google Shape;98;p15"/>
          <p:cNvGrpSpPr/>
          <p:nvPr/>
        </p:nvGrpSpPr>
        <p:grpSpPr>
          <a:xfrm>
            <a:off x="2095229" y="362519"/>
            <a:ext cx="1632535" cy="412910"/>
            <a:chOff x="3435870" y="2800065"/>
            <a:chExt cx="1344646" cy="412910"/>
          </a:xfrm>
        </p:grpSpPr>
        <p:sp>
          <p:nvSpPr>
            <p:cNvPr id="99" name="Google Shape;99;p15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0" name="Google Shape;100;p15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01" name="Google Shape;101;p15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02" name="Google Shape;102;p15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3" name="Google Shape;103;p15"/>
          <p:cNvGrpSpPr/>
          <p:nvPr/>
        </p:nvGrpSpPr>
        <p:grpSpPr>
          <a:xfrm>
            <a:off x="3657601" y="354919"/>
            <a:ext cx="1632535" cy="412910"/>
            <a:chOff x="3435870" y="2800065"/>
            <a:chExt cx="1344646" cy="412910"/>
          </a:xfrm>
        </p:grpSpPr>
        <p:sp>
          <p:nvSpPr>
            <p:cNvPr id="104" name="Google Shape;104;p15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5" name="Google Shape;105;p15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07" name="Google Shape;107;p15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8" name="Google Shape;108;p15"/>
          <p:cNvGrpSpPr/>
          <p:nvPr/>
        </p:nvGrpSpPr>
        <p:grpSpPr>
          <a:xfrm>
            <a:off x="2119350" y="223025"/>
            <a:ext cx="1578155" cy="1036798"/>
            <a:chOff x="3361219" y="2660571"/>
            <a:chExt cx="1299856" cy="1036798"/>
          </a:xfrm>
        </p:grpSpPr>
        <p:sp>
          <p:nvSpPr>
            <p:cNvPr id="109" name="Google Shape;109;p15"/>
            <p:cNvSpPr txBox="1"/>
            <p:nvPr/>
          </p:nvSpPr>
          <p:spPr>
            <a:xfrm>
              <a:off x="3361219" y="2660571"/>
              <a:ext cx="1027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May 25, 1787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0" name="Google Shape;110;p15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Constitutional Convention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1" name="Google Shape;111;p15"/>
          <p:cNvGrpSpPr/>
          <p:nvPr/>
        </p:nvGrpSpPr>
        <p:grpSpPr>
          <a:xfrm>
            <a:off x="3744825" y="146825"/>
            <a:ext cx="1578155" cy="1112998"/>
            <a:chOff x="3298456" y="2508171"/>
            <a:chExt cx="1299856" cy="1112998"/>
          </a:xfrm>
        </p:grpSpPr>
        <p:sp>
          <p:nvSpPr>
            <p:cNvPr id="112" name="Google Shape;112;p15"/>
            <p:cNvSpPr txBox="1"/>
            <p:nvPr/>
          </p:nvSpPr>
          <p:spPr>
            <a:xfrm>
              <a:off x="3298456" y="2508171"/>
              <a:ext cx="121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September 17, 1787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3" name="Google Shape;113;p15"/>
            <p:cNvSpPr txBox="1"/>
            <p:nvPr/>
          </p:nvSpPr>
          <p:spPr>
            <a:xfrm>
              <a:off x="3303512" y="31420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Constitution is signed after compromises are agreed 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87450" y="4761675"/>
            <a:ext cx="996075" cy="381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p16"/>
          <p:cNvGrpSpPr/>
          <p:nvPr/>
        </p:nvGrpSpPr>
        <p:grpSpPr>
          <a:xfrm>
            <a:off x="499838" y="146825"/>
            <a:ext cx="1717031" cy="1112998"/>
            <a:chOff x="3366275" y="2584371"/>
            <a:chExt cx="1414242" cy="1112998"/>
          </a:xfrm>
        </p:grpSpPr>
        <p:sp>
          <p:nvSpPr>
            <p:cNvPr id="120" name="Google Shape;120;p16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6"/>
            <p:cNvSpPr txBox="1"/>
            <p:nvPr/>
          </p:nvSpPr>
          <p:spPr>
            <a:xfrm>
              <a:off x="3491810" y="2584371"/>
              <a:ext cx="994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November 15, 1777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2" name="Google Shape;122;p16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Articles of Confederation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123" name="Google Shape;123;p16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24" name="Google Shape;124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5" name="Google Shape;125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26" name="Google Shape;126;p16"/>
          <p:cNvGrpSpPr/>
          <p:nvPr/>
        </p:nvGrpSpPr>
        <p:grpSpPr>
          <a:xfrm>
            <a:off x="2095229" y="362519"/>
            <a:ext cx="1632535" cy="412910"/>
            <a:chOff x="3435870" y="2800065"/>
            <a:chExt cx="1344646" cy="412910"/>
          </a:xfrm>
        </p:grpSpPr>
        <p:sp>
          <p:nvSpPr>
            <p:cNvPr id="127" name="Google Shape;127;p16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8" name="Google Shape;128;p16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30" name="Google Shape;130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31" name="Google Shape;131;p16"/>
          <p:cNvGrpSpPr/>
          <p:nvPr/>
        </p:nvGrpSpPr>
        <p:grpSpPr>
          <a:xfrm>
            <a:off x="3657601" y="354919"/>
            <a:ext cx="1632535" cy="412910"/>
            <a:chOff x="3435870" y="2800065"/>
            <a:chExt cx="1344646" cy="412910"/>
          </a:xfrm>
        </p:grpSpPr>
        <p:sp>
          <p:nvSpPr>
            <p:cNvPr id="132" name="Google Shape;132;p16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3" name="Google Shape;133;p16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34" name="Google Shape;134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35" name="Google Shape;135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36" name="Google Shape;136;p16"/>
          <p:cNvGrpSpPr/>
          <p:nvPr/>
        </p:nvGrpSpPr>
        <p:grpSpPr>
          <a:xfrm>
            <a:off x="5174566" y="354919"/>
            <a:ext cx="1632535" cy="412910"/>
            <a:chOff x="3435870" y="2800065"/>
            <a:chExt cx="1344646" cy="412910"/>
          </a:xfrm>
        </p:grpSpPr>
        <p:sp>
          <p:nvSpPr>
            <p:cNvPr id="137" name="Google Shape;137;p16"/>
            <p:cNvSpPr/>
            <p:nvPr/>
          </p:nvSpPr>
          <p:spPr>
            <a:xfrm>
              <a:off x="3485717" y="3079475"/>
              <a:ext cx="12948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8" name="Google Shape;138;p16"/>
            <p:cNvGrpSpPr/>
            <p:nvPr/>
          </p:nvGrpSpPr>
          <p:grpSpPr>
            <a:xfrm>
              <a:off x="3435870" y="2800065"/>
              <a:ext cx="92400" cy="411825"/>
              <a:chOff x="845575" y="2563700"/>
              <a:chExt cx="92400" cy="411825"/>
            </a:xfrm>
          </p:grpSpPr>
          <p:sp>
            <p:nvSpPr>
              <p:cNvPr id="139" name="Google Shape;139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40" name="Google Shape;140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41" name="Google Shape;141;p16"/>
          <p:cNvGrpSpPr/>
          <p:nvPr/>
        </p:nvGrpSpPr>
        <p:grpSpPr>
          <a:xfrm>
            <a:off x="2119350" y="223025"/>
            <a:ext cx="1578155" cy="1036798"/>
            <a:chOff x="3361219" y="2660571"/>
            <a:chExt cx="1299856" cy="1036798"/>
          </a:xfrm>
        </p:grpSpPr>
        <p:sp>
          <p:nvSpPr>
            <p:cNvPr id="142" name="Google Shape;142;p16"/>
            <p:cNvSpPr txBox="1"/>
            <p:nvPr/>
          </p:nvSpPr>
          <p:spPr>
            <a:xfrm>
              <a:off x="3361219" y="2660571"/>
              <a:ext cx="1027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May 25, 1787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3" name="Google Shape;143;p16"/>
            <p:cNvSpPr txBox="1"/>
            <p:nvPr/>
          </p:nvSpPr>
          <p:spPr>
            <a:xfrm>
              <a:off x="3366275" y="32182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latin typeface="Roboto"/>
                  <a:ea typeface="Roboto"/>
                  <a:cs typeface="Roboto"/>
                  <a:sym typeface="Roboto"/>
                </a:rPr>
                <a:t>Constitutional Convention</a:t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4" name="Google Shape;144;p16"/>
          <p:cNvGrpSpPr/>
          <p:nvPr/>
        </p:nvGrpSpPr>
        <p:grpSpPr>
          <a:xfrm>
            <a:off x="3744825" y="146825"/>
            <a:ext cx="1578155" cy="1112998"/>
            <a:chOff x="3298457" y="2508171"/>
            <a:chExt cx="1299856" cy="1112998"/>
          </a:xfrm>
        </p:grpSpPr>
        <p:sp>
          <p:nvSpPr>
            <p:cNvPr id="145" name="Google Shape;145;p16"/>
            <p:cNvSpPr txBox="1"/>
            <p:nvPr/>
          </p:nvSpPr>
          <p:spPr>
            <a:xfrm>
              <a:off x="3298457" y="2508171"/>
              <a:ext cx="1111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September 17, 1787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6" name="Google Shape;146;p16"/>
            <p:cNvSpPr txBox="1"/>
            <p:nvPr/>
          </p:nvSpPr>
          <p:spPr>
            <a:xfrm>
              <a:off x="3303512" y="31420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Constitution is signed after compromises are agreed on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7" name="Google Shape;147;p16"/>
          <p:cNvGrpSpPr/>
          <p:nvPr/>
        </p:nvGrpSpPr>
        <p:grpSpPr>
          <a:xfrm>
            <a:off x="5207901" y="146825"/>
            <a:ext cx="1572017" cy="1074898"/>
            <a:chOff x="3303512" y="2546271"/>
            <a:chExt cx="1294800" cy="1074898"/>
          </a:xfrm>
        </p:grpSpPr>
        <p:sp>
          <p:nvSpPr>
            <p:cNvPr id="148" name="Google Shape;148;p16"/>
            <p:cNvSpPr txBox="1"/>
            <p:nvPr/>
          </p:nvSpPr>
          <p:spPr>
            <a:xfrm>
              <a:off x="3371227" y="2546271"/>
              <a:ext cx="1111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May 29, 1790</a:t>
              </a:r>
              <a:endParaRPr b="1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r>
                <a:t/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9" name="Google Shape;149;p16"/>
            <p:cNvSpPr txBox="1"/>
            <p:nvPr/>
          </p:nvSpPr>
          <p:spPr>
            <a:xfrm>
              <a:off x="3303512" y="3142069"/>
              <a:ext cx="1294800" cy="4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Constitution is ratified by 9 out of 13 states</a:t>
              </a:r>
              <a:endParaRPr b="1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0" name="Google Shape;150;p16"/>
          <p:cNvSpPr txBox="1"/>
          <p:nvPr>
            <p:ph idx="1" type="subTitle"/>
          </p:nvPr>
        </p:nvSpPr>
        <p:spPr>
          <a:xfrm>
            <a:off x="232825" y="1335875"/>
            <a:ext cx="4418100" cy="34704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u="sng">
                <a:solidFill>
                  <a:schemeClr val="dk1"/>
                </a:solidFill>
              </a:rPr>
              <a:t>Federalists</a:t>
            </a:r>
            <a:r>
              <a:rPr lang="en" sz="3200" u="sng">
                <a:solidFill>
                  <a:schemeClr val="dk1"/>
                </a:solidFill>
              </a:rPr>
              <a:t>:</a:t>
            </a:r>
            <a:endParaRPr sz="3200" u="sng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t/>
            </a:r>
            <a:endParaRPr sz="1200" u="sng">
              <a:solidFill>
                <a:schemeClr val="dk1"/>
              </a:solidFill>
            </a:endParaRPr>
          </a:p>
        </p:txBody>
      </p:sp>
      <p:sp>
        <p:nvSpPr>
          <p:cNvPr id="151" name="Google Shape;151;p16"/>
          <p:cNvSpPr txBox="1"/>
          <p:nvPr>
            <p:ph idx="1" type="subTitle"/>
          </p:nvPr>
        </p:nvSpPr>
        <p:spPr>
          <a:xfrm>
            <a:off x="4829825" y="1335875"/>
            <a:ext cx="3956400" cy="34704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u="sng">
                <a:solidFill>
                  <a:schemeClr val="dk1"/>
                </a:solidFill>
              </a:rPr>
              <a:t>Anti-Federalists</a:t>
            </a:r>
            <a:r>
              <a:rPr lang="en" sz="3200" u="sng">
                <a:solidFill>
                  <a:schemeClr val="dk1"/>
                </a:solidFill>
              </a:rPr>
              <a:t>:</a:t>
            </a:r>
            <a:endParaRPr sz="3200" u="sng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t/>
            </a:r>
            <a:endParaRPr sz="1200"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>
            <p:ph idx="1" type="subTitle"/>
          </p:nvPr>
        </p:nvSpPr>
        <p:spPr>
          <a:xfrm>
            <a:off x="206950" y="193875"/>
            <a:ext cx="8726100" cy="976800"/>
          </a:xfrm>
          <a:prstGeom prst="rect">
            <a:avLst/>
          </a:prstGeom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Put the following in </a:t>
            </a:r>
            <a:r>
              <a:rPr lang="en" sz="3200">
                <a:solidFill>
                  <a:schemeClr val="dk1"/>
                </a:solidFill>
              </a:rPr>
              <a:t>chronological order to tell the story of how and why the U.S. government was created:</a:t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157" name="Google Shape;15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050" y="4598050"/>
            <a:ext cx="996075" cy="38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7"/>
          <p:cNvSpPr txBox="1"/>
          <p:nvPr/>
        </p:nvSpPr>
        <p:spPr>
          <a:xfrm>
            <a:off x="206950" y="1314725"/>
            <a:ext cx="8726100" cy="3283200"/>
          </a:xfrm>
          <a:prstGeom prst="rect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Federalist and Anti-Federalists make arguments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Declaration of Independence is published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U.S. Constitution becomes the “supreme law of the land” and the U.S. government is established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The Articles of Confederation is written and ratified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Nine of thirteen states ratify the U.S. Constitution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The Constitutional Convention begins: Articles are scrapped and a new constitution is drafted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The Great Compromise, Three-Fifths Compromise, and Electoral College Compromise are made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