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Nunito"/>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Nunito-bold.fntdata"/><Relationship Id="rId12" Type="http://schemas.openxmlformats.org/officeDocument/2006/relationships/font" Target="fonts/Nunito-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Nunito-boldItalic.fntdata"/><Relationship Id="rId14" Type="http://schemas.openxmlformats.org/officeDocument/2006/relationships/font" Target="fonts/Nunit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e60754ca3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e60754ca3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5b6ad3983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5b6ad3983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25b6ad39835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25b6ad39835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5b6ad39835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5b6ad39835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Rationale behind Electoral College:</a:t>
            </a:r>
            <a:endParaRPr/>
          </a:p>
          <a:p>
            <a:pPr indent="0" lvl="0" marL="0" rtl="0" algn="l">
              <a:spcBef>
                <a:spcPts val="0"/>
              </a:spcBef>
              <a:spcAft>
                <a:spcPts val="0"/>
              </a:spcAft>
              <a:buNone/>
            </a:pPr>
            <a:r>
              <a:rPr lang="en"/>
              <a:t>Today, states like California or New York would likely determine every presidential election due to their population density.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5b6d059217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25b6d059217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1.png"/><Relationship Id="rId4" Type="http://schemas.openxmlformats.org/officeDocument/2006/relationships/image" Target="../media/image1.png"/><Relationship Id="rId5" Type="http://schemas.openxmlformats.org/officeDocument/2006/relationships/image" Target="../media/image9.png"/><Relationship Id="rId6"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1" Type="http://schemas.openxmlformats.org/officeDocument/2006/relationships/hyperlink" Target="https://creativecommons.org/licenses/by-sa/3.0/deed.en" TargetMode="External"/><Relationship Id="rId10" Type="http://schemas.openxmlformats.org/officeDocument/2006/relationships/hyperlink" Target="https://upload.wikimedia.org/wikipedia/commons/thumb/0/04/US_Senate_seats_blank.svg/400px-US_Senate_seats_blank.svg.png?20141005191648" TargetMode="External"/><Relationship Id="rId13" Type="http://schemas.openxmlformats.org/officeDocument/2006/relationships/hyperlink" Target="https://upload.wikimedia.org/wikipedia/commons/8/85/US_Slave_Free_1789-1861.gif?20101014213728" TargetMode="External"/><Relationship Id="rId12" Type="http://schemas.openxmlformats.org/officeDocument/2006/relationships/hyperlink" Target="https://upload.wikimedia.org/wikipedia/commons/thumb/7/76/US_House_213-0-222_%280V%29.svg/720px-US_House_213-0-222_%280V%29.svg.png?20230603020624" TargetMode="External"/><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www.nps.gov/inde/learn/historyculture/images/independencehall960px.jpg?maxwidth=1300&amp;maxheight=1300&amp;autorotate=false" TargetMode="External"/><Relationship Id="rId4" Type="http://schemas.openxmlformats.org/officeDocument/2006/relationships/hyperlink" Target="https://www.aoc.gov/sites/default/files/styles/alternative_xl/public/images/artwork/6263666566_882d4e9eef_o.jpg.webp?itok=JNjcu4Dw" TargetMode="External"/><Relationship Id="rId9" Type="http://schemas.openxmlformats.org/officeDocument/2006/relationships/hyperlink" Target="https://upload.wikimedia.org/wikipedia/commons/thumb/f/f0/Seal_of_the_United_States_Senate.svg/1200px-Seal_of_the_United_States_Senate.svg.png?20170605225622" TargetMode="External"/><Relationship Id="rId15" Type="http://schemas.openxmlformats.org/officeDocument/2006/relationships/hyperlink" Target="https://cdn-icons-png.flaticon.com/512/1062/1062783.png?w=1060&amp;t=st=1690209978~exp=1690210578~hmac=192f4af5df529f7a9f40bb3b74f59a430cf3e1bbe2652034dbcb59b59c7fcd6c" TargetMode="External"/><Relationship Id="rId14" Type="http://schemas.openxmlformats.org/officeDocument/2006/relationships/hyperlink" Target="https://creativecommons.org/licenses/by/3.0/deed.en" TargetMode="External"/><Relationship Id="rId17" Type="http://schemas.openxmlformats.org/officeDocument/2006/relationships/hyperlink" Target="https://www.270towin.com/historical_maps/1789_large.png" TargetMode="External"/><Relationship Id="rId16" Type="http://schemas.openxmlformats.org/officeDocument/2006/relationships/hyperlink" Target="https://www.freepikcompany.com/legal?_gl=1*1b3g31d*fp_ga*NjI4NDc0NTUyLjE2ODIwMTA0NjU.*fp_ga_QWX66025LC*MTY5MDIwNzg5OS40My4xLjE2OTAyMDgwMzUuNjAuMC4w*_ga*NjI4NDc0NTUyLjE2ODIwMTA0NjU.*_ga_18B6QPTJPC*MTY5MDIwNzg5OS40My4xLjE2OTAyMDgwMzUuNjAuMC4w#nav-freepik-license" TargetMode="External"/><Relationship Id="rId5" Type="http://schemas.openxmlformats.org/officeDocument/2006/relationships/hyperlink" Target="https://img.freepik.com/free-vector/handshake-deal-background-flat-style_23-2147806512.jpg?w=1060&amp;t=st=1690208035~exp=1690208635~hmac=fcdd581521c88fd2f7c83b7479ae1bf362b373e56373c562e6c1f4ef9d0fb0c1" TargetMode="External"/><Relationship Id="rId6" Type="http://schemas.openxmlformats.org/officeDocument/2006/relationships/hyperlink" Target="https://img.freepik.com/free-vector/handshake-deal-background-flat-style_23-2147806512.jpg?w=1060&amp;t=st=1690208035~exp=1690208635~hmac=fcdd581521c88fd2f7c83b7479ae1bf362b373e56373c562e6c1f4ef9d0fb0c1" TargetMode="External"/><Relationship Id="rId18" Type="http://schemas.openxmlformats.org/officeDocument/2006/relationships/image" Target="../media/image6.png"/><Relationship Id="rId7" Type="http://schemas.openxmlformats.org/officeDocument/2006/relationships/hyperlink" Target="https://www.freepikcompany.com/legal?_gl=1*1b3g31d*fp_ga*NjI4NDc0NTUyLjE2ODIwMTA0NjU.*fp_ga_QWX66025LC*MTY5MDIwNzg5OS40My4xLjE2OTAyMDgwMzUuNjAuMC4w*_ga*NjI4NDc0NTUyLjE2ODIwMTA0NjU.*_ga_18B6QPTJPC*MTY5MDIwNzg5OS40My4xLjE2OTAyMDgwMzUuNjAuMC4w#nav-freepik-license" TargetMode="External"/><Relationship Id="rId8" Type="http://schemas.openxmlformats.org/officeDocument/2006/relationships/hyperlink" Target="https://upload.wikimedia.org/wikipedia/commons/thumb/1/1a/Seal_of_the_United_States_House_of_Representatives.svg/1200px-Seal_of_the_United_States_House_of_Representatives.svg.png?20110930013415"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title"/>
          </p:nvPr>
        </p:nvSpPr>
        <p:spPr>
          <a:xfrm>
            <a:off x="311700" y="700975"/>
            <a:ext cx="3758700" cy="755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u="sng">
                <a:latin typeface="Nunito"/>
                <a:ea typeface="Nunito"/>
                <a:cs typeface="Nunito"/>
                <a:sym typeface="Nunito"/>
              </a:rPr>
              <a:t>About The Delegates</a:t>
            </a:r>
            <a:endParaRPr u="sng">
              <a:latin typeface="Nunito"/>
              <a:ea typeface="Nunito"/>
              <a:cs typeface="Nunito"/>
              <a:sym typeface="Nunito"/>
            </a:endParaRPr>
          </a:p>
        </p:txBody>
      </p:sp>
      <p:sp>
        <p:nvSpPr>
          <p:cNvPr id="55" name="Google Shape;55;p13"/>
          <p:cNvSpPr txBox="1"/>
          <p:nvPr>
            <p:ph idx="1" type="body"/>
          </p:nvPr>
        </p:nvSpPr>
        <p:spPr>
          <a:xfrm>
            <a:off x="110750" y="1389600"/>
            <a:ext cx="4354200" cy="36639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SzPts val="1200"/>
              <a:buFont typeface="Nunito"/>
              <a:buChar char="★"/>
            </a:pPr>
            <a:r>
              <a:rPr lang="en">
                <a:latin typeface="Nunito"/>
                <a:ea typeface="Nunito"/>
                <a:cs typeface="Nunito"/>
                <a:sym typeface="Nunito"/>
              </a:rPr>
              <a:t>55 total</a:t>
            </a:r>
            <a:endParaRPr>
              <a:latin typeface="Nunito"/>
              <a:ea typeface="Nunito"/>
              <a:cs typeface="Nunito"/>
              <a:sym typeface="Nunito"/>
            </a:endParaRPr>
          </a:p>
          <a:p>
            <a:pPr indent="-304800" lvl="0" marL="457200" rtl="0" algn="l">
              <a:lnSpc>
                <a:spcPct val="115000"/>
              </a:lnSpc>
              <a:spcBef>
                <a:spcPts val="0"/>
              </a:spcBef>
              <a:spcAft>
                <a:spcPts val="0"/>
              </a:spcAft>
              <a:buSzPts val="1200"/>
              <a:buFont typeface="Nunito"/>
              <a:buChar char="★"/>
            </a:pPr>
            <a:r>
              <a:rPr lang="en">
                <a:latin typeface="Nunito"/>
                <a:ea typeface="Nunito"/>
                <a:cs typeface="Nunito"/>
                <a:sym typeface="Nunito"/>
              </a:rPr>
              <a:t>No delegates from RI</a:t>
            </a:r>
            <a:endParaRPr>
              <a:latin typeface="Nunito"/>
              <a:ea typeface="Nunito"/>
              <a:cs typeface="Nunito"/>
              <a:sym typeface="Nunito"/>
            </a:endParaRPr>
          </a:p>
          <a:p>
            <a:pPr indent="-304800" lvl="0" marL="457200" rtl="0" algn="l">
              <a:lnSpc>
                <a:spcPct val="115000"/>
              </a:lnSpc>
              <a:spcBef>
                <a:spcPts val="0"/>
              </a:spcBef>
              <a:spcAft>
                <a:spcPts val="0"/>
              </a:spcAft>
              <a:buSzPts val="1200"/>
              <a:buFont typeface="Nunito"/>
              <a:buChar char="★"/>
            </a:pPr>
            <a:r>
              <a:rPr lang="en">
                <a:latin typeface="Nunito"/>
                <a:ea typeface="Nunito"/>
                <a:cs typeface="Nunito"/>
                <a:sym typeface="Nunito"/>
              </a:rPr>
              <a:t>Most were wealthy</a:t>
            </a:r>
            <a:endParaRPr>
              <a:latin typeface="Nunito"/>
              <a:ea typeface="Nunito"/>
              <a:cs typeface="Nunito"/>
              <a:sym typeface="Nunito"/>
            </a:endParaRPr>
          </a:p>
          <a:p>
            <a:pPr indent="-304800" lvl="0" marL="457200" rtl="0" algn="l">
              <a:lnSpc>
                <a:spcPct val="115000"/>
              </a:lnSpc>
              <a:spcBef>
                <a:spcPts val="0"/>
              </a:spcBef>
              <a:spcAft>
                <a:spcPts val="0"/>
              </a:spcAft>
              <a:buSzPts val="1200"/>
              <a:buFont typeface="Nunito"/>
              <a:buChar char="★"/>
            </a:pPr>
            <a:r>
              <a:rPr lang="en">
                <a:latin typeface="Nunito"/>
                <a:ea typeface="Nunito"/>
                <a:cs typeface="Nunito"/>
                <a:sym typeface="Nunito"/>
              </a:rPr>
              <a:t>All males</a:t>
            </a:r>
            <a:endParaRPr>
              <a:latin typeface="Nunito"/>
              <a:ea typeface="Nunito"/>
              <a:cs typeface="Nunito"/>
              <a:sym typeface="Nunito"/>
            </a:endParaRPr>
          </a:p>
          <a:p>
            <a:pPr indent="-304800" lvl="0" marL="457200" rtl="0" algn="l">
              <a:lnSpc>
                <a:spcPct val="115000"/>
              </a:lnSpc>
              <a:spcBef>
                <a:spcPts val="0"/>
              </a:spcBef>
              <a:spcAft>
                <a:spcPts val="0"/>
              </a:spcAft>
              <a:buSzPts val="1200"/>
              <a:buFont typeface="Nunito"/>
              <a:buChar char="★"/>
            </a:pPr>
            <a:r>
              <a:rPr lang="en">
                <a:latin typeface="Nunito"/>
                <a:ea typeface="Nunito"/>
                <a:cs typeface="Nunito"/>
                <a:sym typeface="Nunito"/>
              </a:rPr>
              <a:t>All white</a:t>
            </a:r>
            <a:endParaRPr>
              <a:latin typeface="Nunito"/>
              <a:ea typeface="Nunito"/>
              <a:cs typeface="Nunito"/>
              <a:sym typeface="Nunito"/>
            </a:endParaRPr>
          </a:p>
          <a:p>
            <a:pPr indent="-304800" lvl="0" marL="457200" rtl="0" algn="l">
              <a:lnSpc>
                <a:spcPct val="115000"/>
              </a:lnSpc>
              <a:spcBef>
                <a:spcPts val="0"/>
              </a:spcBef>
              <a:spcAft>
                <a:spcPts val="0"/>
              </a:spcAft>
              <a:buSzPts val="1200"/>
              <a:buFont typeface="Nunito"/>
              <a:buChar char="★"/>
            </a:pPr>
            <a:r>
              <a:rPr lang="en">
                <a:latin typeface="Nunito"/>
                <a:ea typeface="Nunito"/>
                <a:cs typeface="Nunito"/>
                <a:sym typeface="Nunito"/>
              </a:rPr>
              <a:t>40/55 had served in the Confederation Congress</a:t>
            </a:r>
            <a:endParaRPr>
              <a:latin typeface="Nunito"/>
              <a:ea typeface="Nunito"/>
              <a:cs typeface="Nunito"/>
              <a:sym typeface="Nunito"/>
            </a:endParaRPr>
          </a:p>
          <a:p>
            <a:pPr indent="-304800" lvl="0" marL="457200" rtl="0" algn="l">
              <a:lnSpc>
                <a:spcPct val="115000"/>
              </a:lnSpc>
              <a:spcBef>
                <a:spcPts val="0"/>
              </a:spcBef>
              <a:spcAft>
                <a:spcPts val="0"/>
              </a:spcAft>
              <a:buSzPts val="1200"/>
              <a:buFont typeface="Nunito"/>
              <a:buChar char="★"/>
            </a:pPr>
            <a:r>
              <a:rPr lang="en">
                <a:latin typeface="Nunito"/>
                <a:ea typeface="Nunito"/>
                <a:cs typeface="Nunito"/>
                <a:sym typeface="Nunito"/>
              </a:rPr>
              <a:t>More than half were officers in the Continental Army</a:t>
            </a:r>
            <a:endParaRPr>
              <a:latin typeface="Nunito"/>
              <a:ea typeface="Nunito"/>
              <a:cs typeface="Nunito"/>
              <a:sym typeface="Nunito"/>
            </a:endParaRPr>
          </a:p>
          <a:p>
            <a:pPr indent="-304800" lvl="0" marL="457200" rtl="0" algn="l">
              <a:lnSpc>
                <a:spcPct val="115000"/>
              </a:lnSpc>
              <a:spcBef>
                <a:spcPts val="0"/>
              </a:spcBef>
              <a:spcAft>
                <a:spcPts val="0"/>
              </a:spcAft>
              <a:buSzPts val="1200"/>
              <a:buFont typeface="Nunito"/>
              <a:buChar char="★"/>
            </a:pPr>
            <a:r>
              <a:rPr lang="en">
                <a:latin typeface="Nunito"/>
                <a:ea typeface="Nunito"/>
                <a:cs typeface="Nunito"/>
                <a:sym typeface="Nunito"/>
              </a:rPr>
              <a:t>7 former governors</a:t>
            </a:r>
            <a:endParaRPr>
              <a:latin typeface="Nunito"/>
              <a:ea typeface="Nunito"/>
              <a:cs typeface="Nunito"/>
              <a:sym typeface="Nunito"/>
            </a:endParaRPr>
          </a:p>
          <a:p>
            <a:pPr indent="-304800" lvl="0" marL="457200" rtl="0" algn="l">
              <a:lnSpc>
                <a:spcPct val="115000"/>
              </a:lnSpc>
              <a:spcBef>
                <a:spcPts val="0"/>
              </a:spcBef>
              <a:spcAft>
                <a:spcPts val="0"/>
              </a:spcAft>
              <a:buSzPts val="1200"/>
              <a:buFont typeface="Nunito"/>
              <a:buChar char="★"/>
            </a:pPr>
            <a:r>
              <a:rPr lang="en">
                <a:latin typeface="Nunito"/>
                <a:ea typeface="Nunito"/>
                <a:cs typeface="Nunito"/>
                <a:sym typeface="Nunito"/>
              </a:rPr>
              <a:t>7 plantation owners (about half owned slaves)</a:t>
            </a:r>
            <a:endParaRPr>
              <a:latin typeface="Nunito"/>
              <a:ea typeface="Nunito"/>
              <a:cs typeface="Nunito"/>
              <a:sym typeface="Nunito"/>
            </a:endParaRPr>
          </a:p>
          <a:p>
            <a:pPr indent="-304800" lvl="0" marL="457200" rtl="0" algn="l">
              <a:lnSpc>
                <a:spcPct val="115000"/>
              </a:lnSpc>
              <a:spcBef>
                <a:spcPts val="0"/>
              </a:spcBef>
              <a:spcAft>
                <a:spcPts val="0"/>
              </a:spcAft>
              <a:buSzPts val="1200"/>
              <a:buFont typeface="Nunito"/>
              <a:buChar char="★"/>
            </a:pPr>
            <a:r>
              <a:rPr lang="en">
                <a:latin typeface="Nunito"/>
                <a:ea typeface="Nunito"/>
                <a:cs typeface="Nunito"/>
                <a:sym typeface="Nunito"/>
              </a:rPr>
              <a:t>8 business leaders</a:t>
            </a:r>
            <a:endParaRPr>
              <a:latin typeface="Nunito"/>
              <a:ea typeface="Nunito"/>
              <a:cs typeface="Nunito"/>
              <a:sym typeface="Nunito"/>
            </a:endParaRPr>
          </a:p>
          <a:p>
            <a:pPr indent="-304800" lvl="0" marL="457200" rtl="0" algn="l">
              <a:lnSpc>
                <a:spcPct val="115000"/>
              </a:lnSpc>
              <a:spcBef>
                <a:spcPts val="0"/>
              </a:spcBef>
              <a:spcAft>
                <a:spcPts val="0"/>
              </a:spcAft>
              <a:buSzPts val="1200"/>
              <a:buFont typeface="Nunito"/>
              <a:buChar char="★"/>
            </a:pPr>
            <a:r>
              <a:rPr lang="en">
                <a:latin typeface="Nunito"/>
                <a:ea typeface="Nunito"/>
                <a:cs typeface="Nunito"/>
                <a:sym typeface="Nunito"/>
              </a:rPr>
              <a:t>33 lawyers</a:t>
            </a:r>
            <a:endParaRPr>
              <a:latin typeface="Nunito"/>
              <a:ea typeface="Nunito"/>
              <a:cs typeface="Nunito"/>
              <a:sym typeface="Nunito"/>
            </a:endParaRPr>
          </a:p>
          <a:p>
            <a:pPr indent="-304800" lvl="0" marL="457200" rtl="0" algn="l">
              <a:lnSpc>
                <a:spcPct val="115000"/>
              </a:lnSpc>
              <a:spcBef>
                <a:spcPts val="0"/>
              </a:spcBef>
              <a:spcAft>
                <a:spcPts val="0"/>
              </a:spcAft>
              <a:buSzPts val="1200"/>
              <a:buFont typeface="Nunito"/>
              <a:buChar char="★"/>
            </a:pPr>
            <a:r>
              <a:rPr lang="en">
                <a:latin typeface="Nunito"/>
                <a:ea typeface="Nunito"/>
                <a:cs typeface="Nunito"/>
                <a:sym typeface="Nunito"/>
              </a:rPr>
              <a:t>Half graduated from college</a:t>
            </a:r>
            <a:endParaRPr>
              <a:latin typeface="Nunito"/>
              <a:ea typeface="Nunito"/>
              <a:cs typeface="Nunito"/>
              <a:sym typeface="Nunito"/>
            </a:endParaRPr>
          </a:p>
          <a:p>
            <a:pPr indent="-304800" lvl="0" marL="457200" rtl="0" algn="l">
              <a:lnSpc>
                <a:spcPct val="115000"/>
              </a:lnSpc>
              <a:spcBef>
                <a:spcPts val="0"/>
              </a:spcBef>
              <a:spcAft>
                <a:spcPts val="0"/>
              </a:spcAft>
              <a:buSzPts val="1200"/>
              <a:buFont typeface="Nunito"/>
              <a:buChar char="★"/>
            </a:pPr>
            <a:r>
              <a:rPr lang="en">
                <a:latin typeface="Nunito"/>
                <a:ea typeface="Nunito"/>
                <a:cs typeface="Nunito"/>
                <a:sym typeface="Nunito"/>
              </a:rPr>
              <a:t>Eight had signed the Declaration of Independence</a:t>
            </a:r>
            <a:endParaRPr>
              <a:latin typeface="Nunito"/>
              <a:ea typeface="Nunito"/>
              <a:cs typeface="Nunito"/>
              <a:sym typeface="Nunito"/>
            </a:endParaRPr>
          </a:p>
          <a:p>
            <a:pPr indent="-304800" lvl="0" marL="457200" rtl="0" algn="l">
              <a:lnSpc>
                <a:spcPct val="115000"/>
              </a:lnSpc>
              <a:spcBef>
                <a:spcPts val="0"/>
              </a:spcBef>
              <a:spcAft>
                <a:spcPts val="0"/>
              </a:spcAft>
              <a:buSzPts val="1200"/>
              <a:buFont typeface="Nunito"/>
              <a:buChar char="★"/>
            </a:pPr>
            <a:r>
              <a:rPr lang="en">
                <a:latin typeface="Nunito"/>
                <a:ea typeface="Nunito"/>
                <a:cs typeface="Nunito"/>
                <a:sym typeface="Nunito"/>
              </a:rPr>
              <a:t>Average age was 42 (youngest 26 ; oldest 81) </a:t>
            </a:r>
            <a:endParaRPr sz="950">
              <a:latin typeface="Nunito"/>
              <a:ea typeface="Nunito"/>
              <a:cs typeface="Nunito"/>
              <a:sym typeface="Nunito"/>
            </a:endParaRPr>
          </a:p>
        </p:txBody>
      </p:sp>
      <p:sp>
        <p:nvSpPr>
          <p:cNvPr id="56" name="Google Shape;56;p13"/>
          <p:cNvSpPr txBox="1"/>
          <p:nvPr>
            <p:ph idx="4294967295" type="ctrTitle"/>
          </p:nvPr>
        </p:nvSpPr>
        <p:spPr>
          <a:xfrm>
            <a:off x="0" y="0"/>
            <a:ext cx="9144000" cy="957300"/>
          </a:xfrm>
          <a:prstGeom prst="rect">
            <a:avLst/>
          </a:prstGeom>
          <a:solidFill>
            <a:srgbClr val="FFF2CC"/>
          </a:solidFill>
        </p:spPr>
        <p:txBody>
          <a:bodyPr anchorCtr="0" anchor="ctr" bIns="91425" lIns="91425" spcFirstLastPara="1" rIns="91425" wrap="square" tIns="91425">
            <a:normAutofit/>
          </a:bodyPr>
          <a:lstStyle/>
          <a:p>
            <a:pPr indent="0" lvl="0" marL="0" rtl="0" algn="ctr">
              <a:spcBef>
                <a:spcPts val="0"/>
              </a:spcBef>
              <a:spcAft>
                <a:spcPts val="0"/>
              </a:spcAft>
              <a:buNone/>
            </a:pPr>
            <a:r>
              <a:rPr lang="en" sz="4200"/>
              <a:t>Constitutional Convention</a:t>
            </a:r>
            <a:endParaRPr sz="4200"/>
          </a:p>
        </p:txBody>
      </p:sp>
      <p:pic>
        <p:nvPicPr>
          <p:cNvPr id="57" name="Google Shape;57;p13"/>
          <p:cNvPicPr preferRelativeResize="0"/>
          <p:nvPr/>
        </p:nvPicPr>
        <p:blipFill>
          <a:blip r:embed="rId3">
            <a:alphaModFix/>
          </a:blip>
          <a:stretch>
            <a:fillRect/>
          </a:stretch>
        </p:blipFill>
        <p:spPr>
          <a:xfrm>
            <a:off x="4572000" y="2748338"/>
            <a:ext cx="3357864" cy="2155725"/>
          </a:xfrm>
          <a:prstGeom prst="rect">
            <a:avLst/>
          </a:prstGeom>
          <a:noFill/>
          <a:ln cap="flat" cmpd="sng" w="19050">
            <a:solidFill>
              <a:srgbClr val="000000"/>
            </a:solidFill>
            <a:prstDash val="solid"/>
            <a:round/>
            <a:headEnd len="sm" w="sm" type="none"/>
            <a:tailEnd len="sm" w="sm" type="none"/>
          </a:ln>
        </p:spPr>
      </p:pic>
      <p:pic>
        <p:nvPicPr>
          <p:cNvPr id="58" name="Google Shape;58;p13"/>
          <p:cNvPicPr preferRelativeResize="0"/>
          <p:nvPr/>
        </p:nvPicPr>
        <p:blipFill>
          <a:blip r:embed="rId4">
            <a:alphaModFix/>
          </a:blip>
          <a:stretch>
            <a:fillRect/>
          </a:stretch>
        </p:blipFill>
        <p:spPr>
          <a:xfrm>
            <a:off x="5265150" y="1075738"/>
            <a:ext cx="2755150" cy="1377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ph type="ctrTitle"/>
          </p:nvPr>
        </p:nvSpPr>
        <p:spPr>
          <a:xfrm>
            <a:off x="0" y="447500"/>
            <a:ext cx="9144000" cy="957300"/>
          </a:xfrm>
          <a:prstGeom prst="rect">
            <a:avLst/>
          </a:prstGeom>
          <a:solidFill>
            <a:srgbClr val="FFF2CC"/>
          </a:solidFill>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en" sz="4200"/>
              <a:t>Constitutional Convention Compromises</a:t>
            </a:r>
            <a:endParaRPr sz="4200"/>
          </a:p>
        </p:txBody>
      </p:sp>
      <p:pic>
        <p:nvPicPr>
          <p:cNvPr id="64" name="Google Shape;64;p14"/>
          <p:cNvPicPr preferRelativeResize="0"/>
          <p:nvPr/>
        </p:nvPicPr>
        <p:blipFill>
          <a:blip r:embed="rId3">
            <a:alphaModFix/>
          </a:blip>
          <a:stretch>
            <a:fillRect/>
          </a:stretch>
        </p:blipFill>
        <p:spPr>
          <a:xfrm>
            <a:off x="7901625" y="4569675"/>
            <a:ext cx="1143000" cy="438150"/>
          </a:xfrm>
          <a:prstGeom prst="rect">
            <a:avLst/>
          </a:prstGeom>
          <a:noFill/>
          <a:ln>
            <a:noFill/>
          </a:ln>
        </p:spPr>
      </p:pic>
      <p:pic>
        <p:nvPicPr>
          <p:cNvPr id="65" name="Google Shape;65;p14"/>
          <p:cNvPicPr preferRelativeResize="0"/>
          <p:nvPr/>
        </p:nvPicPr>
        <p:blipFill rotWithShape="1">
          <a:blip r:embed="rId4">
            <a:alphaModFix/>
          </a:blip>
          <a:srcRect b="9739" l="0" r="0" t="0"/>
          <a:stretch/>
        </p:blipFill>
        <p:spPr>
          <a:xfrm>
            <a:off x="3263425" y="1849488"/>
            <a:ext cx="2617150" cy="2362300"/>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pic>
        <p:nvPicPr>
          <p:cNvPr id="70" name="Google Shape;70;p15"/>
          <p:cNvPicPr preferRelativeResize="0"/>
          <p:nvPr/>
        </p:nvPicPr>
        <p:blipFill>
          <a:blip r:embed="rId3">
            <a:alphaModFix/>
          </a:blip>
          <a:stretch>
            <a:fillRect/>
          </a:stretch>
        </p:blipFill>
        <p:spPr>
          <a:xfrm>
            <a:off x="6654911" y="3790845"/>
            <a:ext cx="2056875" cy="1154500"/>
          </a:xfrm>
          <a:prstGeom prst="rect">
            <a:avLst/>
          </a:prstGeom>
          <a:noFill/>
          <a:ln>
            <a:noFill/>
          </a:ln>
        </p:spPr>
      </p:pic>
      <p:sp>
        <p:nvSpPr>
          <p:cNvPr id="71" name="Google Shape;71;p15"/>
          <p:cNvSpPr txBox="1"/>
          <p:nvPr>
            <p:ph type="title"/>
          </p:nvPr>
        </p:nvSpPr>
        <p:spPr>
          <a:xfrm>
            <a:off x="311700" y="445025"/>
            <a:ext cx="8520600" cy="572700"/>
          </a:xfrm>
          <a:prstGeom prst="rect">
            <a:avLst/>
          </a:prstGeom>
          <a:solidFill>
            <a:srgbClr val="FFF2CC"/>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The Great Compromise</a:t>
            </a:r>
            <a:endParaRPr b="1"/>
          </a:p>
        </p:txBody>
      </p:sp>
      <p:sp>
        <p:nvSpPr>
          <p:cNvPr id="72" name="Google Shape;72;p15"/>
          <p:cNvSpPr txBox="1"/>
          <p:nvPr>
            <p:ph idx="1" type="body"/>
          </p:nvPr>
        </p:nvSpPr>
        <p:spPr>
          <a:xfrm>
            <a:off x="311700" y="1152475"/>
            <a:ext cx="5409600" cy="38439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solidFill>
                  <a:schemeClr val="dk1"/>
                </a:solidFill>
              </a:rPr>
              <a:t>A</a:t>
            </a:r>
            <a:r>
              <a:rPr lang="en">
                <a:solidFill>
                  <a:schemeClr val="dk1"/>
                </a:solidFill>
              </a:rPr>
              <a:t>lso known as the Connecticut Compromise, this compromise was suggested by delegates from Connecticut. The argument was whether Congress’ representation should be based on population or equal representation, meaning each state would have the same number of votes. The larger states and the smaller states were on opposite sides of this argument. </a:t>
            </a:r>
            <a:r>
              <a:rPr lang="en">
                <a:solidFill>
                  <a:schemeClr val="dk1"/>
                </a:solidFill>
              </a:rPr>
              <a:t>The compromise suggested </a:t>
            </a:r>
            <a:r>
              <a:rPr lang="en">
                <a:solidFill>
                  <a:schemeClr val="dk1"/>
                </a:solidFill>
              </a:rPr>
              <a:t>Congress have two houses; the Senate, with the same amount of representation from each state, and the House of Representatives, with representation based on the state’s population.</a:t>
            </a:r>
            <a:endParaRPr>
              <a:solidFill>
                <a:schemeClr val="dk1"/>
              </a:solidFill>
            </a:endParaRPr>
          </a:p>
        </p:txBody>
      </p:sp>
      <p:pic>
        <p:nvPicPr>
          <p:cNvPr id="73" name="Google Shape;73;p15"/>
          <p:cNvPicPr preferRelativeResize="0"/>
          <p:nvPr/>
        </p:nvPicPr>
        <p:blipFill rotWithShape="1">
          <a:blip r:embed="rId4">
            <a:alphaModFix/>
          </a:blip>
          <a:srcRect b="14155" l="0" r="0" t="0"/>
          <a:stretch/>
        </p:blipFill>
        <p:spPr>
          <a:xfrm>
            <a:off x="6964112" y="1626550"/>
            <a:ext cx="1438500" cy="1234900"/>
          </a:xfrm>
          <a:prstGeom prst="rect">
            <a:avLst/>
          </a:prstGeom>
          <a:noFill/>
          <a:ln>
            <a:noFill/>
          </a:ln>
        </p:spPr>
      </p:pic>
      <p:pic>
        <p:nvPicPr>
          <p:cNvPr id="74" name="Google Shape;74;p15"/>
          <p:cNvPicPr preferRelativeResize="0"/>
          <p:nvPr/>
        </p:nvPicPr>
        <p:blipFill>
          <a:blip r:embed="rId5">
            <a:alphaModFix/>
          </a:blip>
          <a:stretch>
            <a:fillRect/>
          </a:stretch>
        </p:blipFill>
        <p:spPr>
          <a:xfrm>
            <a:off x="5970550" y="3199925"/>
            <a:ext cx="877551" cy="877551"/>
          </a:xfrm>
          <a:prstGeom prst="rect">
            <a:avLst/>
          </a:prstGeom>
          <a:noFill/>
          <a:ln>
            <a:noFill/>
          </a:ln>
        </p:spPr>
      </p:pic>
      <p:pic>
        <p:nvPicPr>
          <p:cNvPr id="75" name="Google Shape;75;p15"/>
          <p:cNvPicPr preferRelativeResize="0"/>
          <p:nvPr/>
        </p:nvPicPr>
        <p:blipFill>
          <a:blip r:embed="rId6">
            <a:alphaModFix/>
          </a:blip>
          <a:stretch>
            <a:fillRect/>
          </a:stretch>
        </p:blipFill>
        <p:spPr>
          <a:xfrm>
            <a:off x="5970551" y="1348200"/>
            <a:ext cx="877551" cy="87755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6"/>
          <p:cNvSpPr txBox="1"/>
          <p:nvPr>
            <p:ph type="title"/>
          </p:nvPr>
        </p:nvSpPr>
        <p:spPr>
          <a:xfrm>
            <a:off x="311700" y="445025"/>
            <a:ext cx="8520600" cy="572700"/>
          </a:xfrm>
          <a:prstGeom prst="rect">
            <a:avLst/>
          </a:prstGeom>
          <a:solidFill>
            <a:srgbClr val="FFF2CC"/>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The Three-Fifths Compromise</a:t>
            </a:r>
            <a:endParaRPr b="1"/>
          </a:p>
        </p:txBody>
      </p:sp>
      <p:sp>
        <p:nvSpPr>
          <p:cNvPr id="81" name="Google Shape;81;p16"/>
          <p:cNvSpPr txBox="1"/>
          <p:nvPr>
            <p:ph idx="1" type="body"/>
          </p:nvPr>
        </p:nvSpPr>
        <p:spPr>
          <a:xfrm>
            <a:off x="311700" y="1152475"/>
            <a:ext cx="5477700" cy="37530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solidFill>
                  <a:schemeClr val="dk1"/>
                </a:solidFill>
              </a:rPr>
              <a:t>The Three-Fifths Compromise was an agreement between the northern and southern states. This compromise gave the southern states the right to count three-fifths of their enslaved population when determining total population. The southern states were concerned that the northern states would have more influence in government. This compromise led to the southern states having more representatives in the House, but it also required those states to pay more in federal taxes.</a:t>
            </a:r>
            <a:endParaRPr>
              <a:solidFill>
                <a:schemeClr val="dk1"/>
              </a:solidFill>
            </a:endParaRPr>
          </a:p>
        </p:txBody>
      </p:sp>
      <p:pic>
        <p:nvPicPr>
          <p:cNvPr id="82" name="Google Shape;82;p16"/>
          <p:cNvPicPr preferRelativeResize="0"/>
          <p:nvPr/>
        </p:nvPicPr>
        <p:blipFill>
          <a:blip r:embed="rId3">
            <a:alphaModFix/>
          </a:blip>
          <a:stretch>
            <a:fillRect/>
          </a:stretch>
        </p:blipFill>
        <p:spPr>
          <a:xfrm>
            <a:off x="5862475" y="1536850"/>
            <a:ext cx="3049800" cy="1844065"/>
          </a:xfrm>
          <a:prstGeom prst="rect">
            <a:avLst/>
          </a:prstGeom>
          <a:noFill/>
          <a:ln cap="flat" cmpd="sng" w="9525">
            <a:solidFill>
              <a:schemeClr val="dk1"/>
            </a:solidFill>
            <a:prstDash val="solid"/>
            <a:round/>
            <a:headEnd len="sm" w="sm" type="none"/>
            <a:tailEnd len="sm" w="sm" type="none"/>
          </a:ln>
        </p:spPr>
      </p:pic>
      <p:pic>
        <p:nvPicPr>
          <p:cNvPr id="83" name="Google Shape;83;p16"/>
          <p:cNvPicPr preferRelativeResize="0"/>
          <p:nvPr/>
        </p:nvPicPr>
        <p:blipFill>
          <a:blip r:embed="rId4">
            <a:alphaModFix/>
          </a:blip>
          <a:stretch>
            <a:fillRect/>
          </a:stretch>
        </p:blipFill>
        <p:spPr>
          <a:xfrm>
            <a:off x="6946763" y="3695800"/>
            <a:ext cx="881225" cy="8812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7"/>
          <p:cNvSpPr txBox="1"/>
          <p:nvPr>
            <p:ph type="title"/>
          </p:nvPr>
        </p:nvSpPr>
        <p:spPr>
          <a:xfrm>
            <a:off x="311700" y="445025"/>
            <a:ext cx="8520600" cy="572700"/>
          </a:xfrm>
          <a:prstGeom prst="rect">
            <a:avLst/>
          </a:prstGeom>
          <a:solidFill>
            <a:srgbClr val="FFF2CC"/>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The Electoral College</a:t>
            </a:r>
            <a:endParaRPr b="1"/>
          </a:p>
        </p:txBody>
      </p:sp>
      <p:sp>
        <p:nvSpPr>
          <p:cNvPr id="89" name="Google Shape;89;p17"/>
          <p:cNvSpPr txBox="1"/>
          <p:nvPr>
            <p:ph idx="1" type="body"/>
          </p:nvPr>
        </p:nvSpPr>
        <p:spPr>
          <a:xfrm>
            <a:off x="311700" y="1152475"/>
            <a:ext cx="6644400" cy="37305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solidFill>
                  <a:schemeClr val="dk1"/>
                </a:solidFill>
              </a:rPr>
              <a:t>The purpose of creating the Electoral College was to determine how to elect a president. Some delegates thought Congress should select the president. Others believed the president should be elected by the people through a popular vote. This compromise set up the Electoral College. In the Electoral College, each state is assigned a number of electors. Article II of the Constitution states that the number of electors would be equal to the number of Representatives and Senators from that state. Whoever wins a state’s popular vote, receives their electors. Today, there are 538 electors. It takes 270 of those electors for the president to be elected.</a:t>
            </a:r>
            <a:endParaRPr>
              <a:solidFill>
                <a:schemeClr val="dk1"/>
              </a:solidFill>
            </a:endParaRPr>
          </a:p>
        </p:txBody>
      </p:sp>
      <p:pic>
        <p:nvPicPr>
          <p:cNvPr id="90" name="Google Shape;90;p17"/>
          <p:cNvPicPr preferRelativeResize="0"/>
          <p:nvPr/>
        </p:nvPicPr>
        <p:blipFill rotWithShape="1">
          <a:blip r:embed="rId3">
            <a:alphaModFix/>
          </a:blip>
          <a:srcRect b="0" l="66017" r="0" t="0"/>
          <a:stretch/>
        </p:blipFill>
        <p:spPr>
          <a:xfrm>
            <a:off x="7194100" y="1221650"/>
            <a:ext cx="1575399" cy="3512075"/>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Sources</a:t>
            </a:r>
            <a:endParaRPr/>
          </a:p>
        </p:txBody>
      </p:sp>
      <p:sp>
        <p:nvSpPr>
          <p:cNvPr id="96" name="Google Shape;96;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23850" lvl="0" marL="457200" rtl="0" algn="l">
              <a:lnSpc>
                <a:spcPct val="120000"/>
              </a:lnSpc>
              <a:spcBef>
                <a:spcPts val="0"/>
              </a:spcBef>
              <a:spcAft>
                <a:spcPts val="0"/>
              </a:spcAft>
              <a:buClr>
                <a:schemeClr val="dk1"/>
              </a:buClr>
              <a:buSzPts val="1500"/>
              <a:buAutoNum type="arabicPeriod"/>
            </a:pPr>
            <a:r>
              <a:rPr lang="en" sz="1500">
                <a:solidFill>
                  <a:schemeClr val="dk1"/>
                </a:solidFill>
              </a:rPr>
              <a:t>“</a:t>
            </a:r>
            <a:r>
              <a:rPr lang="en" sz="1500" u="sng">
                <a:solidFill>
                  <a:srgbClr val="1155CC"/>
                </a:solidFill>
                <a:hlinkClick r:id="rId3">
                  <a:extLst>
                    <a:ext uri="{A12FA001-AC4F-418D-AE19-62706E023703}">
                      <ahyp:hlinkClr val="tx"/>
                    </a:ext>
                  </a:extLst>
                </a:hlinkClick>
              </a:rPr>
              <a:t>Independence Hall</a:t>
            </a:r>
            <a:r>
              <a:rPr lang="en" sz="1500">
                <a:solidFill>
                  <a:schemeClr val="dk1"/>
                </a:solidFill>
              </a:rPr>
              <a:t>” from the National Park Service</a:t>
            </a:r>
            <a:endParaRPr sz="1500">
              <a:solidFill>
                <a:schemeClr val="dk1"/>
              </a:solidFill>
            </a:endParaRPr>
          </a:p>
          <a:p>
            <a:pPr indent="-323850" lvl="0" marL="457200" rtl="0" algn="l">
              <a:lnSpc>
                <a:spcPct val="120000"/>
              </a:lnSpc>
              <a:spcBef>
                <a:spcPts val="0"/>
              </a:spcBef>
              <a:spcAft>
                <a:spcPts val="0"/>
              </a:spcAft>
              <a:buClr>
                <a:schemeClr val="dk1"/>
              </a:buClr>
              <a:buSzPts val="1500"/>
              <a:buAutoNum type="arabicPeriod"/>
            </a:pPr>
            <a:r>
              <a:rPr lang="en" sz="1500">
                <a:solidFill>
                  <a:schemeClr val="dk1"/>
                </a:solidFill>
              </a:rPr>
              <a:t>“</a:t>
            </a:r>
            <a:r>
              <a:rPr lang="en" sz="1500" u="sng">
                <a:solidFill>
                  <a:srgbClr val="1155CC"/>
                </a:solidFill>
                <a:hlinkClick r:id="rId4">
                  <a:extLst>
                    <a:ext uri="{A12FA001-AC4F-418D-AE19-62706E023703}">
                      <ahyp:hlinkClr val="tx"/>
                    </a:ext>
                  </a:extLst>
                </a:hlinkClick>
              </a:rPr>
              <a:t>Signing of the U.S. Constitution</a:t>
            </a:r>
            <a:r>
              <a:rPr lang="en" sz="1500">
                <a:solidFill>
                  <a:schemeClr val="dk1"/>
                </a:solidFill>
              </a:rPr>
              <a:t>” by Howard Chandler Christy is under the Public Domain</a:t>
            </a:r>
            <a:endParaRPr sz="1500">
              <a:solidFill>
                <a:schemeClr val="dk1"/>
              </a:solidFill>
            </a:endParaRPr>
          </a:p>
          <a:p>
            <a:pPr indent="-323850" lvl="0" marL="457200" rtl="0" algn="l">
              <a:lnSpc>
                <a:spcPct val="120000"/>
              </a:lnSpc>
              <a:spcBef>
                <a:spcPts val="0"/>
              </a:spcBef>
              <a:spcAft>
                <a:spcPts val="0"/>
              </a:spcAft>
              <a:buClr>
                <a:schemeClr val="dk1"/>
              </a:buClr>
              <a:buSzPts val="1500"/>
              <a:buAutoNum type="arabicPeriod"/>
            </a:pPr>
            <a:r>
              <a:rPr lang="en" sz="1500">
                <a:solidFill>
                  <a:schemeClr val="dk1"/>
                </a:solidFill>
              </a:rPr>
              <a:t>“</a:t>
            </a:r>
            <a:r>
              <a:rPr lang="en" sz="1500" u="sng">
                <a:solidFill>
                  <a:srgbClr val="1155CC"/>
                </a:solidFill>
                <a:hlinkClick r:id="rId5">
                  <a:extLst>
                    <a:ext uri="{A12FA001-AC4F-418D-AE19-62706E023703}">
                      <ahyp:hlinkClr val="tx"/>
                    </a:ext>
                  </a:extLst>
                </a:hlinkClick>
              </a:rPr>
              <a:t>Vector handshake deal flat </a:t>
            </a:r>
            <a:r>
              <a:rPr lang="en" sz="1500" u="sng">
                <a:solidFill>
                  <a:srgbClr val="1155CC"/>
                </a:solidFill>
                <a:hlinkClick r:id="rId6">
                  <a:extLst>
                    <a:ext uri="{A12FA001-AC4F-418D-AE19-62706E023703}">
                      <ahyp:hlinkClr val="tx"/>
                    </a:ext>
                  </a:extLst>
                </a:hlinkClick>
              </a:rPr>
              <a:t>style</a:t>
            </a:r>
            <a:r>
              <a:rPr lang="en" sz="1500">
                <a:solidFill>
                  <a:schemeClr val="dk1"/>
                </a:solidFill>
              </a:rPr>
              <a:t>” by Freepik is licensed under the </a:t>
            </a:r>
            <a:r>
              <a:rPr lang="en" sz="1500" u="sng">
                <a:solidFill>
                  <a:srgbClr val="1155CC"/>
                </a:solidFill>
                <a:hlinkClick r:id="rId7">
                  <a:extLst>
                    <a:ext uri="{A12FA001-AC4F-418D-AE19-62706E023703}">
                      <ahyp:hlinkClr val="tx"/>
                    </a:ext>
                  </a:extLst>
                </a:hlinkClick>
              </a:rPr>
              <a:t>Freepik license</a:t>
            </a:r>
            <a:endParaRPr sz="1500">
              <a:solidFill>
                <a:srgbClr val="1155CC"/>
              </a:solidFill>
            </a:endParaRPr>
          </a:p>
          <a:p>
            <a:pPr indent="-323850" lvl="0" marL="457200" rtl="0" algn="l">
              <a:lnSpc>
                <a:spcPct val="120000"/>
              </a:lnSpc>
              <a:spcBef>
                <a:spcPts val="0"/>
              </a:spcBef>
              <a:spcAft>
                <a:spcPts val="0"/>
              </a:spcAft>
              <a:buClr>
                <a:schemeClr val="dk1"/>
              </a:buClr>
              <a:buSzPts val="1500"/>
              <a:buAutoNum type="arabicPeriod"/>
            </a:pPr>
            <a:r>
              <a:rPr lang="en" sz="1500">
                <a:solidFill>
                  <a:schemeClr val="dk1"/>
                </a:solidFill>
              </a:rPr>
              <a:t>“</a:t>
            </a:r>
            <a:r>
              <a:rPr lang="en" sz="1500" u="sng">
                <a:solidFill>
                  <a:srgbClr val="1155CC"/>
                </a:solidFill>
                <a:hlinkClick r:id="rId8">
                  <a:extLst>
                    <a:ext uri="{A12FA001-AC4F-418D-AE19-62706E023703}">
                      <ahyp:hlinkClr val="tx"/>
                    </a:ext>
                  </a:extLst>
                </a:hlinkClick>
              </a:rPr>
              <a:t>Seal of the United States House of Representatives</a:t>
            </a:r>
            <a:r>
              <a:rPr lang="en" sz="1500">
                <a:solidFill>
                  <a:schemeClr val="dk1"/>
                </a:solidFill>
              </a:rPr>
              <a:t>” is under the Public Domain</a:t>
            </a:r>
            <a:endParaRPr sz="1500">
              <a:solidFill>
                <a:schemeClr val="dk1"/>
              </a:solidFill>
            </a:endParaRPr>
          </a:p>
          <a:p>
            <a:pPr indent="-323850" lvl="0" marL="457200" rtl="0" algn="l">
              <a:lnSpc>
                <a:spcPct val="120000"/>
              </a:lnSpc>
              <a:spcBef>
                <a:spcPts val="0"/>
              </a:spcBef>
              <a:spcAft>
                <a:spcPts val="0"/>
              </a:spcAft>
              <a:buClr>
                <a:schemeClr val="dk1"/>
              </a:buClr>
              <a:buSzPts val="1500"/>
              <a:buAutoNum type="arabicPeriod"/>
            </a:pPr>
            <a:r>
              <a:rPr lang="en" sz="1500">
                <a:solidFill>
                  <a:schemeClr val="dk1"/>
                </a:solidFill>
              </a:rPr>
              <a:t>“</a:t>
            </a:r>
            <a:r>
              <a:rPr lang="en" sz="1500" u="sng">
                <a:solidFill>
                  <a:srgbClr val="1155CC"/>
                </a:solidFill>
                <a:hlinkClick r:id="rId9">
                  <a:extLst>
                    <a:ext uri="{A12FA001-AC4F-418D-AE19-62706E023703}">
                      <ahyp:hlinkClr val="tx"/>
                    </a:ext>
                  </a:extLst>
                </a:hlinkClick>
              </a:rPr>
              <a:t>Seal of the United States Senate</a:t>
            </a:r>
            <a:r>
              <a:rPr lang="en" sz="1500">
                <a:solidFill>
                  <a:schemeClr val="dk1"/>
                </a:solidFill>
              </a:rPr>
              <a:t>” is under the Public Domain</a:t>
            </a:r>
            <a:endParaRPr sz="1500">
              <a:solidFill>
                <a:schemeClr val="dk1"/>
              </a:solidFill>
            </a:endParaRPr>
          </a:p>
          <a:p>
            <a:pPr indent="-323850" lvl="0" marL="457200" rtl="0" algn="l">
              <a:lnSpc>
                <a:spcPct val="120000"/>
              </a:lnSpc>
              <a:spcBef>
                <a:spcPts val="0"/>
              </a:spcBef>
              <a:spcAft>
                <a:spcPts val="0"/>
              </a:spcAft>
              <a:buClr>
                <a:schemeClr val="dk1"/>
              </a:buClr>
              <a:buSzPts val="1500"/>
              <a:buAutoNum type="arabicPeriod"/>
            </a:pPr>
            <a:r>
              <a:rPr lang="en" sz="1500">
                <a:solidFill>
                  <a:schemeClr val="dk1"/>
                </a:solidFill>
              </a:rPr>
              <a:t>“</a:t>
            </a:r>
            <a:r>
              <a:rPr lang="en" sz="1500" u="sng">
                <a:solidFill>
                  <a:srgbClr val="1155CC"/>
                </a:solidFill>
                <a:hlinkClick r:id="rId10">
                  <a:extLst>
                    <a:ext uri="{A12FA001-AC4F-418D-AE19-62706E023703}">
                      <ahyp:hlinkClr val="tx"/>
                    </a:ext>
                  </a:extLst>
                </a:hlinkClick>
              </a:rPr>
              <a:t>US Senate seats blank</a:t>
            </a:r>
            <a:r>
              <a:rPr lang="en" sz="1500">
                <a:solidFill>
                  <a:schemeClr val="dk1"/>
                </a:solidFill>
              </a:rPr>
              <a:t>” is licensed under </a:t>
            </a:r>
            <a:r>
              <a:rPr lang="en" sz="1500" u="sng">
                <a:solidFill>
                  <a:srgbClr val="1155CC"/>
                </a:solidFill>
                <a:hlinkClick r:id="rId11">
                  <a:extLst>
                    <a:ext uri="{A12FA001-AC4F-418D-AE19-62706E023703}">
                      <ahyp:hlinkClr val="tx"/>
                    </a:ext>
                  </a:extLst>
                </a:hlinkClick>
              </a:rPr>
              <a:t>CC BY-SA 3.0</a:t>
            </a:r>
            <a:r>
              <a:rPr lang="en" sz="1500">
                <a:solidFill>
                  <a:schemeClr val="dk1"/>
                </a:solidFill>
              </a:rPr>
              <a:t> </a:t>
            </a:r>
            <a:endParaRPr sz="1500">
              <a:solidFill>
                <a:schemeClr val="dk1"/>
              </a:solidFill>
            </a:endParaRPr>
          </a:p>
          <a:p>
            <a:pPr indent="-323850" lvl="0" marL="457200" rtl="0" algn="l">
              <a:lnSpc>
                <a:spcPct val="120000"/>
              </a:lnSpc>
              <a:spcBef>
                <a:spcPts val="0"/>
              </a:spcBef>
              <a:spcAft>
                <a:spcPts val="0"/>
              </a:spcAft>
              <a:buClr>
                <a:schemeClr val="dk1"/>
              </a:buClr>
              <a:buSzPts val="1500"/>
              <a:buAutoNum type="arabicPeriod"/>
            </a:pPr>
            <a:r>
              <a:rPr lang="en" sz="1500">
                <a:solidFill>
                  <a:schemeClr val="dk1"/>
                </a:solidFill>
              </a:rPr>
              <a:t>“</a:t>
            </a:r>
            <a:r>
              <a:rPr lang="en" sz="1500" u="sng">
                <a:solidFill>
                  <a:srgbClr val="1155CC"/>
                </a:solidFill>
                <a:hlinkClick r:id="rId12">
                  <a:extLst>
                    <a:ext uri="{A12FA001-AC4F-418D-AE19-62706E023703}">
                      <ahyp:hlinkClr val="tx"/>
                    </a:ext>
                  </a:extLst>
                </a:hlinkClick>
              </a:rPr>
              <a:t>US House 213-0-222</a:t>
            </a:r>
            <a:r>
              <a:rPr lang="en" sz="1500">
                <a:solidFill>
                  <a:schemeClr val="dk1"/>
                </a:solidFill>
              </a:rPr>
              <a:t>” is under the Public Domain</a:t>
            </a:r>
            <a:endParaRPr sz="1500">
              <a:solidFill>
                <a:schemeClr val="dk1"/>
              </a:solidFill>
            </a:endParaRPr>
          </a:p>
          <a:p>
            <a:pPr indent="-323850" lvl="0" marL="457200" rtl="0" algn="l">
              <a:lnSpc>
                <a:spcPct val="120000"/>
              </a:lnSpc>
              <a:spcBef>
                <a:spcPts val="0"/>
              </a:spcBef>
              <a:spcAft>
                <a:spcPts val="0"/>
              </a:spcAft>
              <a:buClr>
                <a:schemeClr val="dk1"/>
              </a:buClr>
              <a:buSzPts val="1500"/>
              <a:buAutoNum type="arabicPeriod"/>
            </a:pPr>
            <a:r>
              <a:rPr lang="en" sz="1500">
                <a:solidFill>
                  <a:schemeClr val="dk1"/>
                </a:solidFill>
              </a:rPr>
              <a:t>“</a:t>
            </a:r>
            <a:r>
              <a:rPr lang="en" sz="1500" u="sng">
                <a:solidFill>
                  <a:srgbClr val="1155CC"/>
                </a:solidFill>
                <a:hlinkClick r:id="rId13">
                  <a:extLst>
                    <a:ext uri="{A12FA001-AC4F-418D-AE19-62706E023703}">
                      <ahyp:hlinkClr val="tx"/>
                    </a:ext>
                  </a:extLst>
                </a:hlinkClick>
              </a:rPr>
              <a:t>US Slave Free 1789-1861</a:t>
            </a:r>
            <a:r>
              <a:rPr lang="en" sz="1500">
                <a:solidFill>
                  <a:schemeClr val="dk1"/>
                </a:solidFill>
              </a:rPr>
              <a:t>” is licensed under </a:t>
            </a:r>
            <a:r>
              <a:rPr lang="en" sz="1500" u="sng">
                <a:solidFill>
                  <a:srgbClr val="1155CC"/>
                </a:solidFill>
                <a:hlinkClick r:id="rId14">
                  <a:extLst>
                    <a:ext uri="{A12FA001-AC4F-418D-AE19-62706E023703}">
                      <ahyp:hlinkClr val="tx"/>
                    </a:ext>
                  </a:extLst>
                </a:hlinkClick>
              </a:rPr>
              <a:t>CC BY 3.0</a:t>
            </a:r>
            <a:endParaRPr sz="1500">
              <a:solidFill>
                <a:srgbClr val="1155CC"/>
              </a:solidFill>
            </a:endParaRPr>
          </a:p>
          <a:p>
            <a:pPr indent="-323850" lvl="0" marL="457200" rtl="0" algn="l">
              <a:lnSpc>
                <a:spcPct val="120000"/>
              </a:lnSpc>
              <a:spcBef>
                <a:spcPts val="0"/>
              </a:spcBef>
              <a:spcAft>
                <a:spcPts val="0"/>
              </a:spcAft>
              <a:buClr>
                <a:schemeClr val="dk1"/>
              </a:buClr>
              <a:buSzPts val="1500"/>
              <a:buAutoNum type="arabicPeriod"/>
            </a:pPr>
            <a:r>
              <a:rPr lang="en" sz="1500">
                <a:solidFill>
                  <a:schemeClr val="dk1"/>
                </a:solidFill>
              </a:rPr>
              <a:t>“</a:t>
            </a:r>
            <a:r>
              <a:rPr lang="en" sz="1500" u="sng">
                <a:solidFill>
                  <a:srgbClr val="1155CC"/>
                </a:solidFill>
                <a:hlinkClick r:id="rId15">
                  <a:extLst>
                    <a:ext uri="{A12FA001-AC4F-418D-AE19-62706E023703}">
                      <ahyp:hlinkClr val="tx"/>
                    </a:ext>
                  </a:extLst>
                </a:hlinkClick>
              </a:rPr>
              <a:t>Vote</a:t>
            </a:r>
            <a:r>
              <a:rPr lang="en" sz="1500">
                <a:solidFill>
                  <a:schemeClr val="dk1"/>
                </a:solidFill>
              </a:rPr>
              <a:t>” by flaticon </a:t>
            </a:r>
            <a:r>
              <a:rPr lang="en" sz="1500">
                <a:solidFill>
                  <a:schemeClr val="dk1"/>
                </a:solidFill>
              </a:rPr>
              <a:t>is licensed under the </a:t>
            </a:r>
            <a:r>
              <a:rPr lang="en" sz="1500" u="sng">
                <a:solidFill>
                  <a:srgbClr val="1155CC"/>
                </a:solidFill>
                <a:hlinkClick r:id="rId16">
                  <a:extLst>
                    <a:ext uri="{A12FA001-AC4F-418D-AE19-62706E023703}">
                      <ahyp:hlinkClr val="tx"/>
                    </a:ext>
                  </a:extLst>
                </a:hlinkClick>
              </a:rPr>
              <a:t>Freepik license</a:t>
            </a:r>
            <a:endParaRPr sz="1500">
              <a:solidFill>
                <a:schemeClr val="dk1"/>
              </a:solidFill>
            </a:endParaRPr>
          </a:p>
          <a:p>
            <a:pPr indent="-323850" lvl="0" marL="457200" rtl="0" algn="l">
              <a:lnSpc>
                <a:spcPct val="120000"/>
              </a:lnSpc>
              <a:spcBef>
                <a:spcPts val="0"/>
              </a:spcBef>
              <a:spcAft>
                <a:spcPts val="0"/>
              </a:spcAft>
              <a:buClr>
                <a:schemeClr val="dk1"/>
              </a:buClr>
              <a:buSzPts val="1500"/>
              <a:buAutoNum type="arabicPeriod"/>
            </a:pPr>
            <a:r>
              <a:rPr lang="en" sz="1500">
                <a:solidFill>
                  <a:schemeClr val="dk1"/>
                </a:solidFill>
              </a:rPr>
              <a:t>“</a:t>
            </a:r>
            <a:r>
              <a:rPr lang="en" sz="1500" u="sng">
                <a:solidFill>
                  <a:srgbClr val="1155CC"/>
                </a:solidFill>
                <a:hlinkClick r:id="rId17">
                  <a:extLst>
                    <a:ext uri="{A12FA001-AC4F-418D-AE19-62706E023703}">
                      <ahyp:hlinkClr val="tx"/>
                    </a:ext>
                  </a:extLst>
                </a:hlinkClick>
              </a:rPr>
              <a:t>1789 Presidential Election</a:t>
            </a:r>
            <a:r>
              <a:rPr lang="en" sz="1500">
                <a:solidFill>
                  <a:schemeClr val="dk1"/>
                </a:solidFill>
              </a:rPr>
              <a:t>” from 270 to Win has no known copyright restrictions</a:t>
            </a:r>
            <a:endParaRPr sz="1500">
              <a:solidFill>
                <a:schemeClr val="dk1"/>
              </a:solidFill>
            </a:endParaRPr>
          </a:p>
        </p:txBody>
      </p:sp>
      <p:pic>
        <p:nvPicPr>
          <p:cNvPr id="97" name="Google Shape;97;p18"/>
          <p:cNvPicPr preferRelativeResize="0"/>
          <p:nvPr/>
        </p:nvPicPr>
        <p:blipFill>
          <a:blip r:embed="rId18">
            <a:alphaModFix/>
          </a:blip>
          <a:stretch>
            <a:fillRect/>
          </a:stretch>
        </p:blipFill>
        <p:spPr>
          <a:xfrm>
            <a:off x="7901625" y="4569675"/>
            <a:ext cx="1143000" cy="4381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