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6.png"/><Relationship Id="rId9" Type="http://schemas.openxmlformats.org/officeDocument/2006/relationships/image" Target="../media/image3.png"/><Relationship Id="rId5" Type="http://schemas.openxmlformats.org/officeDocument/2006/relationships/image" Target="../media/image7.png"/><Relationship Id="rId6" Type="http://schemas.openxmlformats.org/officeDocument/2006/relationships/image" Target="../media/image5.png"/><Relationship Id="rId7" Type="http://schemas.openxmlformats.org/officeDocument/2006/relationships/image" Target="../media/image2.png"/><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119850" y="0"/>
            <a:ext cx="7532700" cy="65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100">
              <a:solidFill>
                <a:schemeClr val="dk1"/>
              </a:solidFill>
            </a:endParaRPr>
          </a:p>
          <a:p>
            <a:pPr indent="0" lvl="0" marL="0" rtl="0" algn="ctr">
              <a:lnSpc>
                <a:spcPct val="115000"/>
              </a:lnSpc>
              <a:spcBef>
                <a:spcPts val="0"/>
              </a:spcBef>
              <a:spcAft>
                <a:spcPts val="0"/>
              </a:spcAft>
              <a:buNone/>
            </a:pPr>
            <a:r>
              <a:rPr b="1" lang="en" sz="1800" u="sng">
                <a:solidFill>
                  <a:schemeClr val="dk1"/>
                </a:solidFill>
              </a:rPr>
              <a:t>Florida’s State Government</a:t>
            </a:r>
            <a:endParaRPr sz="1300">
              <a:solidFill>
                <a:schemeClr val="dk1"/>
              </a:solidFill>
            </a:endParaRPr>
          </a:p>
        </p:txBody>
      </p:sp>
      <p:sp>
        <p:nvSpPr>
          <p:cNvPr id="55" name="Google Shape;55;p13"/>
          <p:cNvSpPr txBox="1"/>
          <p:nvPr/>
        </p:nvSpPr>
        <p:spPr>
          <a:xfrm>
            <a:off x="260250" y="2063875"/>
            <a:ext cx="7213200" cy="222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300" u="sng">
                <a:solidFill>
                  <a:schemeClr val="dk1"/>
                </a:solidFill>
              </a:rPr>
              <a:t>Legislative Branch</a:t>
            </a:r>
            <a:endParaRPr b="1" sz="1300"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300">
                <a:solidFill>
                  <a:schemeClr val="dk1"/>
                </a:solidFill>
              </a:rPr>
              <a:t>The state’s legislative branch is made up of two houses. This includes a House of Representatives and a Senate, just like our national government. The Florida House of Representatives has 120 seats, and representatives serve two-year terms. The Florida Senate has 40 seats, and senators serve four-year terms. They make and pass bills (laws). The lawmakers discuss the issues facing Floridians. A bill is introduced to either house and then is voted on. If the majority of the House and Senate pass the bill, it moves to the governor’s desk. Another power given to the legislative branch is increasing taxes and fees. The collected taxes and fees help the government fund different agencies and programs for the state.</a:t>
            </a:r>
            <a:endParaRPr sz="1300"/>
          </a:p>
        </p:txBody>
      </p:sp>
      <p:sp>
        <p:nvSpPr>
          <p:cNvPr id="56" name="Google Shape;56;p13"/>
          <p:cNvSpPr txBox="1"/>
          <p:nvPr/>
        </p:nvSpPr>
        <p:spPr>
          <a:xfrm>
            <a:off x="187600" y="5311275"/>
            <a:ext cx="6200100" cy="1995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300" u="sng">
                <a:solidFill>
                  <a:schemeClr val="dk1"/>
                </a:solidFill>
              </a:rPr>
              <a:t>Executive Branch</a:t>
            </a:r>
            <a:endParaRPr b="1" sz="1300"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300">
                <a:solidFill>
                  <a:schemeClr val="dk1"/>
                </a:solidFill>
              </a:rPr>
              <a:t>In the U.S. Constitution, the president and vice president lead the executive branch. In Florida, our executive branch includes the governor, lieutenant governor, and cabinet members. The job of the state executive branch is to enforce the laws. They make sure that the laws are followed. A governor signs and vetoes (says no to) bills, fills Florida Supreme Court vacancies (openings), and calls in military help during state emergencies. The cabinet’s job is to oversee the state departments assigned to them. </a:t>
            </a:r>
            <a:endParaRPr sz="1300"/>
          </a:p>
        </p:txBody>
      </p:sp>
      <p:sp>
        <p:nvSpPr>
          <p:cNvPr id="57" name="Google Shape;57;p13"/>
          <p:cNvSpPr txBox="1"/>
          <p:nvPr/>
        </p:nvSpPr>
        <p:spPr>
          <a:xfrm>
            <a:off x="216600" y="7392550"/>
            <a:ext cx="7339200" cy="1535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300" u="sng">
                <a:solidFill>
                  <a:schemeClr val="dk1"/>
                </a:solidFill>
              </a:rPr>
              <a:t>Judicial Branch</a:t>
            </a:r>
            <a:endParaRPr b="1" sz="1300"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300">
                <a:solidFill>
                  <a:schemeClr val="dk1"/>
                </a:solidFill>
              </a:rPr>
              <a:t>The state judicial branch interprets the laws. At the national level, the highest court is the Supreme Court. In Florida, we have the Florida Supreme Court, the highest level court for the state. We also have lower courts like the District Court of Appeals, Circuit Courts, and County Courts. These courts handle civil and criminal cases, hear appeals from lower courts, and make sure that laws passed align with the Florida Constitution. </a:t>
            </a:r>
            <a:endParaRPr sz="1300"/>
          </a:p>
        </p:txBody>
      </p:sp>
      <p:pic>
        <p:nvPicPr>
          <p:cNvPr id="58" name="Google Shape;58;p13"/>
          <p:cNvPicPr preferRelativeResize="0"/>
          <p:nvPr/>
        </p:nvPicPr>
        <p:blipFill>
          <a:blip r:embed="rId3">
            <a:alphaModFix/>
          </a:blip>
          <a:stretch>
            <a:fillRect/>
          </a:stretch>
        </p:blipFill>
        <p:spPr>
          <a:xfrm>
            <a:off x="6565200" y="9454125"/>
            <a:ext cx="990600" cy="381000"/>
          </a:xfrm>
          <a:prstGeom prst="rect">
            <a:avLst/>
          </a:prstGeom>
          <a:noFill/>
          <a:ln>
            <a:noFill/>
          </a:ln>
        </p:spPr>
      </p:pic>
      <p:sp>
        <p:nvSpPr>
          <p:cNvPr id="59" name="Google Shape;59;p13"/>
          <p:cNvSpPr txBox="1"/>
          <p:nvPr/>
        </p:nvSpPr>
        <p:spPr>
          <a:xfrm>
            <a:off x="260250" y="580200"/>
            <a:ext cx="7339200" cy="1535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dk1"/>
                </a:solidFill>
              </a:rPr>
              <a:t>The Florida Constitution sets up the framework for our state government. Florida has </a:t>
            </a:r>
            <a:r>
              <a:rPr lang="en" sz="1300">
                <a:solidFill>
                  <a:schemeClr val="dk1"/>
                </a:solidFill>
              </a:rPr>
              <a:t>an executive branch, a legislative branch, and a judicial branch, just like our national government</a:t>
            </a:r>
            <a:r>
              <a:rPr lang="en" sz="1300">
                <a:solidFill>
                  <a:schemeClr val="dk1"/>
                </a:solidFill>
              </a:rPr>
              <a:t>! Each of these branches has different structure, function, and powers. This prevents one branch from becoming too powerful. The Florida Constitution also includes a </a:t>
            </a:r>
            <a:r>
              <a:rPr lang="en" sz="1300">
                <a:solidFill>
                  <a:schemeClr val="dk1"/>
                </a:solidFill>
              </a:rPr>
              <a:t>Declaration of Rights</a:t>
            </a:r>
            <a:r>
              <a:rPr lang="en" sz="1300">
                <a:solidFill>
                  <a:schemeClr val="dk1"/>
                </a:solidFill>
              </a:rPr>
              <a:t>,</a:t>
            </a:r>
            <a:r>
              <a:rPr lang="en" sz="1300">
                <a:solidFill>
                  <a:schemeClr val="dk1"/>
                </a:solidFill>
              </a:rPr>
              <a:t> which protects the rights of Florida residents. This is like the Bill of Rights in the U.S. Constitution. It’s important to have the rights of citizens outlined in our constitutions so they remain protected. </a:t>
            </a:r>
            <a:endParaRPr sz="1300">
              <a:solidFill>
                <a:schemeClr val="dk1"/>
              </a:solidFill>
            </a:endParaRPr>
          </a:p>
        </p:txBody>
      </p:sp>
      <p:pic>
        <p:nvPicPr>
          <p:cNvPr id="60" name="Google Shape;60;p13"/>
          <p:cNvPicPr preferRelativeResize="0"/>
          <p:nvPr/>
        </p:nvPicPr>
        <p:blipFill>
          <a:blip r:embed="rId4">
            <a:alphaModFix/>
          </a:blip>
          <a:stretch>
            <a:fillRect/>
          </a:stretch>
        </p:blipFill>
        <p:spPr>
          <a:xfrm>
            <a:off x="6392300" y="5171550"/>
            <a:ext cx="990600" cy="751758"/>
          </a:xfrm>
          <a:prstGeom prst="rect">
            <a:avLst/>
          </a:prstGeom>
          <a:noFill/>
          <a:ln cap="flat" cmpd="sng" w="9525">
            <a:solidFill>
              <a:srgbClr val="000000"/>
            </a:solidFill>
            <a:prstDash val="solid"/>
            <a:round/>
            <a:headEnd len="sm" w="sm" type="none"/>
            <a:tailEnd len="sm" w="sm" type="none"/>
          </a:ln>
        </p:spPr>
      </p:pic>
      <p:pic>
        <p:nvPicPr>
          <p:cNvPr id="61" name="Google Shape;61;p13"/>
          <p:cNvPicPr preferRelativeResize="0"/>
          <p:nvPr/>
        </p:nvPicPr>
        <p:blipFill rotWithShape="1">
          <a:blip r:embed="rId5">
            <a:alphaModFix/>
          </a:blip>
          <a:srcRect b="0" l="20252" r="21499" t="9796"/>
          <a:stretch/>
        </p:blipFill>
        <p:spPr>
          <a:xfrm>
            <a:off x="6415845" y="6183812"/>
            <a:ext cx="943506" cy="945388"/>
          </a:xfrm>
          <a:prstGeom prst="rect">
            <a:avLst/>
          </a:prstGeom>
          <a:noFill/>
          <a:ln cap="flat" cmpd="sng" w="9525">
            <a:solidFill>
              <a:srgbClr val="000000"/>
            </a:solidFill>
            <a:prstDash val="solid"/>
            <a:round/>
            <a:headEnd len="sm" w="sm" type="none"/>
            <a:tailEnd len="sm" w="sm" type="none"/>
          </a:ln>
        </p:spPr>
      </p:pic>
      <p:pic>
        <p:nvPicPr>
          <p:cNvPr id="62" name="Google Shape;62;p13"/>
          <p:cNvPicPr preferRelativeResize="0"/>
          <p:nvPr/>
        </p:nvPicPr>
        <p:blipFill rotWithShape="1">
          <a:blip r:embed="rId6">
            <a:alphaModFix/>
          </a:blip>
          <a:srcRect b="2647" l="0" r="0" t="18094"/>
          <a:stretch/>
        </p:blipFill>
        <p:spPr>
          <a:xfrm>
            <a:off x="4557900" y="8866093"/>
            <a:ext cx="990597" cy="818808"/>
          </a:xfrm>
          <a:prstGeom prst="rect">
            <a:avLst/>
          </a:prstGeom>
          <a:noFill/>
          <a:ln cap="flat" cmpd="sng" w="9525">
            <a:solidFill>
              <a:srgbClr val="233A44"/>
            </a:solidFill>
            <a:prstDash val="solid"/>
            <a:round/>
            <a:headEnd len="sm" w="sm" type="none"/>
            <a:tailEnd len="sm" w="sm" type="none"/>
          </a:ln>
        </p:spPr>
      </p:pic>
      <p:pic>
        <p:nvPicPr>
          <p:cNvPr id="63" name="Google Shape;63;p13"/>
          <p:cNvPicPr preferRelativeResize="0"/>
          <p:nvPr/>
        </p:nvPicPr>
        <p:blipFill>
          <a:blip r:embed="rId7">
            <a:alphaModFix/>
          </a:blip>
          <a:stretch>
            <a:fillRect/>
          </a:stretch>
        </p:blipFill>
        <p:spPr>
          <a:xfrm>
            <a:off x="3012902" y="8866100"/>
            <a:ext cx="990598" cy="773464"/>
          </a:xfrm>
          <a:prstGeom prst="rect">
            <a:avLst/>
          </a:prstGeom>
          <a:noFill/>
          <a:ln cap="flat" cmpd="sng" w="9525">
            <a:solidFill>
              <a:schemeClr val="dk1"/>
            </a:solidFill>
            <a:prstDash val="solid"/>
            <a:round/>
            <a:headEnd len="sm" w="sm" type="none"/>
            <a:tailEnd len="sm" w="sm" type="none"/>
          </a:ln>
        </p:spPr>
      </p:pic>
      <p:sp>
        <p:nvSpPr>
          <p:cNvPr id="64" name="Google Shape;64;p13"/>
          <p:cNvSpPr txBox="1"/>
          <p:nvPr/>
        </p:nvSpPr>
        <p:spPr>
          <a:xfrm>
            <a:off x="5548500" y="4538563"/>
            <a:ext cx="1953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800">
                <a:solidFill>
                  <a:schemeClr val="dk1"/>
                </a:solidFill>
              </a:rPr>
              <a:t>Florida’s</a:t>
            </a:r>
            <a:r>
              <a:rPr i="1" lang="en" sz="800">
                <a:solidFill>
                  <a:schemeClr val="dk1"/>
                </a:solidFill>
              </a:rPr>
              <a:t> House of Representatives</a:t>
            </a:r>
            <a:endParaRPr i="1" sz="800">
              <a:solidFill>
                <a:schemeClr val="dk1"/>
              </a:solidFill>
            </a:endParaRPr>
          </a:p>
        </p:txBody>
      </p:sp>
      <p:sp>
        <p:nvSpPr>
          <p:cNvPr id="65" name="Google Shape;65;p13"/>
          <p:cNvSpPr txBox="1"/>
          <p:nvPr/>
        </p:nvSpPr>
        <p:spPr>
          <a:xfrm>
            <a:off x="848725" y="4523963"/>
            <a:ext cx="11715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800">
                <a:solidFill>
                  <a:schemeClr val="dk1"/>
                </a:solidFill>
              </a:rPr>
              <a:t>Florida’s Senate</a:t>
            </a:r>
            <a:endParaRPr i="1" sz="800">
              <a:solidFill>
                <a:schemeClr val="dk1"/>
              </a:solidFill>
            </a:endParaRPr>
          </a:p>
        </p:txBody>
      </p:sp>
      <p:sp>
        <p:nvSpPr>
          <p:cNvPr id="66" name="Google Shape;66;p13"/>
          <p:cNvSpPr txBox="1"/>
          <p:nvPr/>
        </p:nvSpPr>
        <p:spPr>
          <a:xfrm>
            <a:off x="6301850" y="5859563"/>
            <a:ext cx="11715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800">
                <a:solidFill>
                  <a:schemeClr val="dk1"/>
                </a:solidFill>
              </a:rPr>
              <a:t>Florida’s state capitol</a:t>
            </a:r>
            <a:endParaRPr i="1" sz="800">
              <a:solidFill>
                <a:schemeClr val="dk1"/>
              </a:solidFill>
            </a:endParaRPr>
          </a:p>
        </p:txBody>
      </p:sp>
      <p:sp>
        <p:nvSpPr>
          <p:cNvPr id="67" name="Google Shape;67;p13"/>
          <p:cNvSpPr txBox="1"/>
          <p:nvPr/>
        </p:nvSpPr>
        <p:spPr>
          <a:xfrm>
            <a:off x="6349425" y="7053000"/>
            <a:ext cx="1171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800">
                <a:solidFill>
                  <a:schemeClr val="dk1"/>
                </a:solidFill>
              </a:rPr>
              <a:t>Florida’s cabinet members and governor (2023)</a:t>
            </a:r>
            <a:endParaRPr i="1" sz="800">
              <a:solidFill>
                <a:schemeClr val="dk1"/>
              </a:solidFill>
            </a:endParaRPr>
          </a:p>
        </p:txBody>
      </p:sp>
      <p:sp>
        <p:nvSpPr>
          <p:cNvPr id="68" name="Google Shape;68;p13"/>
          <p:cNvSpPr txBox="1"/>
          <p:nvPr/>
        </p:nvSpPr>
        <p:spPr>
          <a:xfrm>
            <a:off x="2826000" y="9662225"/>
            <a:ext cx="13644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800">
                <a:solidFill>
                  <a:schemeClr val="dk1"/>
                </a:solidFill>
              </a:rPr>
              <a:t>Florida’s judicial branch</a:t>
            </a:r>
            <a:endParaRPr i="1" sz="800">
              <a:solidFill>
                <a:schemeClr val="dk1"/>
              </a:solidFill>
            </a:endParaRPr>
          </a:p>
        </p:txBody>
      </p:sp>
      <p:sp>
        <p:nvSpPr>
          <p:cNvPr id="69" name="Google Shape;69;p13"/>
          <p:cNvSpPr txBox="1"/>
          <p:nvPr/>
        </p:nvSpPr>
        <p:spPr>
          <a:xfrm>
            <a:off x="4336500" y="9662225"/>
            <a:ext cx="22287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800">
                <a:solidFill>
                  <a:schemeClr val="dk1"/>
                </a:solidFill>
              </a:rPr>
              <a:t>Florida’s Supreme Court justices (2023)</a:t>
            </a:r>
            <a:endParaRPr i="1" sz="800">
              <a:solidFill>
                <a:schemeClr val="dk1"/>
              </a:solidFill>
            </a:endParaRPr>
          </a:p>
        </p:txBody>
      </p:sp>
      <p:pic>
        <p:nvPicPr>
          <p:cNvPr id="70" name="Google Shape;70;p13"/>
          <p:cNvPicPr preferRelativeResize="0"/>
          <p:nvPr/>
        </p:nvPicPr>
        <p:blipFill>
          <a:blip r:embed="rId8">
            <a:alphaModFix/>
          </a:blip>
          <a:stretch>
            <a:fillRect/>
          </a:stretch>
        </p:blipFill>
        <p:spPr>
          <a:xfrm>
            <a:off x="1765746" y="4299988"/>
            <a:ext cx="2122368" cy="999525"/>
          </a:xfrm>
          <a:prstGeom prst="rect">
            <a:avLst/>
          </a:prstGeom>
          <a:noFill/>
          <a:ln cap="flat" cmpd="sng" w="9525">
            <a:solidFill>
              <a:schemeClr val="dk1"/>
            </a:solidFill>
            <a:prstDash val="solid"/>
            <a:round/>
            <a:headEnd len="sm" w="sm" type="none"/>
            <a:tailEnd len="sm" w="sm" type="none"/>
          </a:ln>
        </p:spPr>
      </p:pic>
      <p:pic>
        <p:nvPicPr>
          <p:cNvPr id="71" name="Google Shape;71;p13"/>
          <p:cNvPicPr preferRelativeResize="0"/>
          <p:nvPr/>
        </p:nvPicPr>
        <p:blipFill rotWithShape="1">
          <a:blip r:embed="rId9">
            <a:alphaModFix/>
          </a:blip>
          <a:srcRect b="0" l="0" r="0" t="10936"/>
          <a:stretch/>
        </p:blipFill>
        <p:spPr>
          <a:xfrm>
            <a:off x="4063625" y="4300000"/>
            <a:ext cx="1484875" cy="99952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