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4D40139-6B59-4E83-A46E-6C647CD04C8D}">
  <a:tblStyle styleId="{74D40139-6B59-4E83-A46E-6C647CD04C8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regular.fntdata"/><Relationship Id="rId11" Type="http://schemas.openxmlformats.org/officeDocument/2006/relationships/slide" Target="slides/slide5.xml"/><Relationship Id="rId22" Type="http://schemas.openxmlformats.org/officeDocument/2006/relationships/font" Target="fonts/Nunito-italic.fntdata"/><Relationship Id="rId10" Type="http://schemas.openxmlformats.org/officeDocument/2006/relationships/slide" Target="slides/slide4.xml"/><Relationship Id="rId21" Type="http://schemas.openxmlformats.org/officeDocument/2006/relationships/font" Target="fonts/Nuni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e1153c6d69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e1153c6d69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</a:t>
            </a:r>
            <a:r>
              <a:rPr lang="en"/>
              <a:t> Branch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e1153c6d69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e1153c6d69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Legislative</a:t>
            </a:r>
            <a:r>
              <a:rPr lang="en"/>
              <a:t> Branch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433ac15ea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433ac15ea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Florida Declaration of Rights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e1153c6d69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e1153c6d69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page can be printed out, cut, and put back together by individuals or groups. It could serve as an independent check or a task during literacy centers.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e1153c6d69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e1153c6d69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Branch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e1153c6d69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e1153c6d69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Legislative Branch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e1153c6d69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e1153c6d69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Branch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e1153c6d69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e1153c6d69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Legislative Branch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e1153c6d69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e1153c6d69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Judicial Branch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e1153c6d69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e1153c6d69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Judicial Branch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e1153c6d69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e1153c6d69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</a:t>
            </a:r>
            <a:r>
              <a:rPr lang="en"/>
              <a:t> Branch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e1153c6d69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e1153c6d69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Judicial Branch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55">
                <a:solidFill>
                  <a:srgbClr val="0000FF"/>
                </a:solidFill>
              </a:rPr>
              <a:t>State</a:t>
            </a:r>
            <a:r>
              <a:rPr lang="en" sz="4355">
                <a:solidFill>
                  <a:srgbClr val="0000FF"/>
                </a:solidFill>
              </a:rPr>
              <a:t> </a:t>
            </a:r>
            <a:r>
              <a:rPr lang="en" sz="4355">
                <a:solidFill>
                  <a:schemeClr val="accent6"/>
                </a:solidFill>
              </a:rPr>
              <a:t>Government Game</a:t>
            </a:r>
            <a:endParaRPr sz="4355">
              <a:solidFill>
                <a:schemeClr val="accent6"/>
              </a:solidFill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0"/>
            <a:ext cx="55317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560"/>
              <a:t>Determine whether the following scenarios belong in the legislative, executive, or judicial branches</a:t>
            </a:r>
            <a:endParaRPr sz="1560"/>
          </a:p>
        </p:txBody>
      </p:sp>
      <p:pic>
        <p:nvPicPr>
          <p:cNvPr id="130" name="Google Shape;13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8250" y="4520175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9	</a:t>
            </a:r>
            <a:endParaRPr b="1"/>
          </a:p>
        </p:txBody>
      </p:sp>
      <p:sp>
        <p:nvSpPr>
          <p:cNvPr id="184" name="Google Shape;184;p2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includes the individual that</a:t>
            </a:r>
            <a:r>
              <a:rPr lang="en" sz="2800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" sz="2800">
                <a:latin typeface="Nunito"/>
                <a:ea typeface="Nunito"/>
                <a:cs typeface="Nunito"/>
                <a:sym typeface="Nunito"/>
              </a:rPr>
              <a:t>has the power to pass and veto laws/bills.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10	</a:t>
            </a:r>
            <a:endParaRPr b="1"/>
          </a:p>
        </p:txBody>
      </p:sp>
      <p:sp>
        <p:nvSpPr>
          <p:cNvPr id="190" name="Google Shape;190;p2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makes laws/bills.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BONUS QUESTION</a:t>
            </a:r>
            <a:endParaRPr b="1"/>
          </a:p>
        </p:txBody>
      </p:sp>
      <p:sp>
        <p:nvSpPr>
          <p:cNvPr id="196" name="Google Shape;196;p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The Florida government must follow this section of the Florida Constitution to ensure that the rights and freedoms of citizens are protected.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Google Shape;201;p25"/>
          <p:cNvGraphicFramePr/>
          <p:nvPr/>
        </p:nvGraphicFramePr>
        <p:xfrm>
          <a:off x="487200" y="466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{74D40139-6B59-4E83-A46E-6C647CD04C8D}</a:tableStyleId>
              </a:tblPr>
              <a:tblGrid>
                <a:gridCol w="2762500"/>
                <a:gridCol w="2762500"/>
                <a:gridCol w="2762500"/>
              </a:tblGrid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/>
                        <a:t>EXECUTIVE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/>
                        <a:t>LEGISLATIVE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/>
                        <a:t>JUDICIAL</a:t>
                      </a:r>
                      <a:endParaRPr b="1"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Governor and Lt. Governor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Florida House of Representatives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Florida Supreme Court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Cabinet members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Florida Senate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Lower courts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Can veto bills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Sets state budget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Interprets the laws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Signs bills into law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Makes bills/laws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Hears appeals from lower courts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Can call in state military in emergencies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Elected through individual voting districts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Seven justices serve on the Florida Supreme Court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Fills Florida court vacancies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Raises/lowers taxes and fees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Not always elected positions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Oversees Florida’s state agencies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Made up of 40 Senators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Determines constitutionality of state laws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7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Enforces laws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Made up of 120 Representatives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Provides justice across the state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02" name="Google Shape;20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1925" y="4663015"/>
            <a:ext cx="835536" cy="321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1	</a:t>
            </a:r>
            <a:endParaRPr b="1"/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is the branch that the office of the Governor, Lt. Governor, and the Cabinet members </a:t>
            </a:r>
            <a:r>
              <a:rPr lang="en" sz="2800">
                <a:latin typeface="Nunito"/>
                <a:ea typeface="Nunito"/>
                <a:cs typeface="Nunito"/>
                <a:sym typeface="Nunito"/>
              </a:rPr>
              <a:t>is</a:t>
            </a:r>
            <a:r>
              <a:rPr lang="en" sz="2800">
                <a:latin typeface="Nunito"/>
                <a:ea typeface="Nunito"/>
                <a:cs typeface="Nunito"/>
                <a:sym typeface="Nunito"/>
              </a:rPr>
              <a:t> part of.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2	</a:t>
            </a:r>
            <a:endParaRPr b="1"/>
          </a:p>
        </p:txBody>
      </p:sp>
      <p:sp>
        <p:nvSpPr>
          <p:cNvPr id="142" name="Google Shape;142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is in charge of raising and lowering taxes and fees.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3	</a:t>
            </a:r>
            <a:endParaRPr b="1"/>
          </a:p>
        </p:txBody>
      </p:sp>
      <p:sp>
        <p:nvSpPr>
          <p:cNvPr id="148" name="Google Shape;148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can call in the state militia in times of emergency.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4	</a:t>
            </a:r>
            <a:endParaRPr b="1"/>
          </a:p>
        </p:txBody>
      </p:sp>
      <p:sp>
        <p:nvSpPr>
          <p:cNvPr id="154" name="Google Shape;154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The Florida House of Representatives and Florida Senate are in this branch.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5	</a:t>
            </a:r>
            <a:endParaRPr b="1"/>
          </a:p>
        </p:txBody>
      </p:sp>
      <p:sp>
        <p:nvSpPr>
          <p:cNvPr id="160" name="Google Shape;160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hears appeals from lower courts.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6	</a:t>
            </a:r>
            <a:endParaRPr b="1"/>
          </a:p>
        </p:txBody>
      </p:sp>
      <p:sp>
        <p:nvSpPr>
          <p:cNvPr id="166" name="Google Shape;166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</a:t>
            </a:r>
            <a:r>
              <a:rPr lang="en" sz="2800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" sz="2800">
                <a:latin typeface="Nunito"/>
                <a:ea typeface="Nunito"/>
                <a:cs typeface="Nunito"/>
                <a:sym typeface="Nunito"/>
              </a:rPr>
              <a:t>includes the Florida Supreme Court and lower courts.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7	</a:t>
            </a:r>
            <a:endParaRPr b="1"/>
          </a:p>
        </p:txBody>
      </p:sp>
      <p:sp>
        <p:nvSpPr>
          <p:cNvPr id="172" name="Google Shape;172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This branch oversees Florida’s state agencies.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Scenario 8	</a:t>
            </a:r>
            <a:endParaRPr b="1"/>
          </a:p>
        </p:txBody>
      </p:sp>
      <p:sp>
        <p:nvSpPr>
          <p:cNvPr id="178" name="Google Shape;178;p2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800">
                <a:latin typeface="Nunito"/>
                <a:ea typeface="Nunito"/>
                <a:cs typeface="Nunito"/>
                <a:sym typeface="Nunito"/>
              </a:rPr>
              <a:t>Seven appointed justices serve on the Florida Supreme Court in this branch.</a:t>
            </a:r>
            <a:endParaRPr sz="2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