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Lst>
  <p:sldSz cy="10058400" cx="7772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nsplash.com/photos/-LCjFBEgioM" TargetMode="External"/><Relationship Id="rId3" Type="http://schemas.openxmlformats.org/officeDocument/2006/relationships/hyperlink" Target="https://unsplash.com/license" TargetMode="External"/><Relationship Id="rId4" Type="http://schemas.openxmlformats.org/officeDocument/2006/relationships/hyperlink" Target="https://unsplash.com/photos/xch7jXAaqqo" TargetMode="External"/><Relationship Id="rId11" Type="http://schemas.openxmlformats.org/officeDocument/2006/relationships/hyperlink" Target="https://unsplash.com/license" TargetMode="External"/><Relationship Id="rId10" Type="http://schemas.openxmlformats.org/officeDocument/2006/relationships/hyperlink" Target="https://unsplash.com/photos/3k3l2brxmwQ" TargetMode="External"/><Relationship Id="rId9" Type="http://schemas.openxmlformats.org/officeDocument/2006/relationships/hyperlink" Target="https://unsplash.com/license" TargetMode="External"/><Relationship Id="rId5" Type="http://schemas.openxmlformats.org/officeDocument/2006/relationships/hyperlink" Target="https://unsplash.com/license" TargetMode="External"/><Relationship Id="rId6" Type="http://schemas.openxmlformats.org/officeDocument/2006/relationships/hyperlink" Target="https://unsplash.com/photos/Bl9Fvf0xB-0" TargetMode="External"/><Relationship Id="rId7" Type="http://schemas.openxmlformats.org/officeDocument/2006/relationships/hyperlink" Target="https://unsplash.com/license" TargetMode="External"/><Relationship Id="rId8" Type="http://schemas.openxmlformats.org/officeDocument/2006/relationships/hyperlink" Target="https://unsplash.com/photos/qLzWvcQq-V8"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t>Image Credits</a:t>
            </a:r>
            <a:endParaRPr sz="1200"/>
          </a:p>
          <a:p>
            <a:pPr indent="-304800" lvl="0" marL="457200" rtl="0" algn="l">
              <a:spcBef>
                <a:spcPts val="0"/>
              </a:spcBef>
              <a:spcAft>
                <a:spcPts val="0"/>
              </a:spcAft>
              <a:buSzPts val="1200"/>
              <a:buAutoNum type="arabicPeriod"/>
            </a:pPr>
            <a:r>
              <a:rPr lang="en" sz="1200"/>
              <a:t>“</a:t>
            </a:r>
            <a:r>
              <a:rPr lang="en" sz="1200" u="sng">
                <a:solidFill>
                  <a:schemeClr val="hlink"/>
                </a:solidFill>
                <a:hlinkClick r:id="rId2"/>
              </a:rPr>
              <a:t>I Voted</a:t>
            </a:r>
            <a:r>
              <a:rPr lang="en" sz="1200"/>
              <a:t>” by Janine Robinson is licensed under the </a:t>
            </a:r>
            <a:r>
              <a:rPr lang="en" sz="1200" u="sng">
                <a:solidFill>
                  <a:schemeClr val="hlink"/>
                </a:solidFill>
                <a:hlinkClick r:id="rId3"/>
              </a:rPr>
              <a:t>Unsplash license</a:t>
            </a:r>
            <a:endParaRPr sz="1200"/>
          </a:p>
          <a:p>
            <a:pPr indent="-304800" lvl="0" marL="457200" rtl="0" algn="l">
              <a:spcBef>
                <a:spcPts val="0"/>
              </a:spcBef>
              <a:spcAft>
                <a:spcPts val="0"/>
              </a:spcAft>
              <a:buSzPts val="1200"/>
              <a:buAutoNum type="arabicPeriod"/>
            </a:pPr>
            <a:r>
              <a:rPr lang="en" sz="1200"/>
              <a:t>“</a:t>
            </a:r>
            <a:r>
              <a:rPr lang="en" sz="1200" u="sng">
                <a:solidFill>
                  <a:schemeClr val="hlink"/>
                </a:solidFill>
                <a:hlinkClick r:id="rId4"/>
              </a:rPr>
              <a:t>Two men cleaning the beach</a:t>
            </a:r>
            <a:r>
              <a:rPr lang="en" sz="1200"/>
              <a:t>” by OCG Saving the Ocean</a:t>
            </a:r>
            <a:r>
              <a:rPr lang="en" sz="1200">
                <a:solidFill>
                  <a:schemeClr val="dk1"/>
                </a:solidFill>
              </a:rPr>
              <a:t> is licensed under the </a:t>
            </a:r>
            <a:r>
              <a:rPr lang="en" sz="1200" u="sng">
                <a:solidFill>
                  <a:schemeClr val="hlink"/>
                </a:solidFill>
                <a:hlinkClick r:id="rId5"/>
              </a:rPr>
              <a:t>Unsplash license</a:t>
            </a:r>
            <a:endParaRPr sz="1200"/>
          </a:p>
          <a:p>
            <a:pPr indent="-304800" lvl="0" marL="457200" rtl="0" algn="l">
              <a:spcBef>
                <a:spcPts val="0"/>
              </a:spcBef>
              <a:spcAft>
                <a:spcPts val="0"/>
              </a:spcAft>
              <a:buSzPts val="1200"/>
              <a:buAutoNum type="arabicPeriod"/>
            </a:pPr>
            <a:r>
              <a:rPr lang="en" sz="1200"/>
              <a:t>“</a:t>
            </a:r>
            <a:r>
              <a:rPr lang="en" sz="1200" u="sng">
                <a:solidFill>
                  <a:schemeClr val="hlink"/>
                </a:solidFill>
                <a:hlinkClick r:id="rId6"/>
              </a:rPr>
              <a:t>Chief standing</a:t>
            </a:r>
            <a:r>
              <a:rPr lang="en" sz="1200"/>
              <a:t>” by Martin Jernberg</a:t>
            </a:r>
            <a:r>
              <a:rPr lang="en" sz="1200">
                <a:solidFill>
                  <a:schemeClr val="dk1"/>
                </a:solidFill>
              </a:rPr>
              <a:t> is licensed under the </a:t>
            </a:r>
            <a:r>
              <a:rPr lang="en" sz="1200" u="sng">
                <a:solidFill>
                  <a:schemeClr val="hlink"/>
                </a:solidFill>
                <a:hlinkClick r:id="rId7"/>
              </a:rPr>
              <a:t>Unsplash license</a:t>
            </a:r>
            <a:endParaRPr sz="1200"/>
          </a:p>
          <a:p>
            <a:pPr indent="-304800" lvl="0" marL="457200" rtl="0" algn="l">
              <a:spcBef>
                <a:spcPts val="0"/>
              </a:spcBef>
              <a:spcAft>
                <a:spcPts val="0"/>
              </a:spcAft>
              <a:buSzPts val="1200"/>
              <a:buAutoNum type="arabicPeriod"/>
            </a:pPr>
            <a:r>
              <a:rPr lang="en" sz="1200"/>
              <a:t>“</a:t>
            </a:r>
            <a:r>
              <a:rPr lang="en" sz="1200" u="sng">
                <a:solidFill>
                  <a:schemeClr val="hlink"/>
                </a:solidFill>
                <a:hlinkClick r:id="rId8"/>
              </a:rPr>
              <a:t>Women wears green face mask</a:t>
            </a:r>
            <a:r>
              <a:rPr lang="en" sz="1200"/>
              <a:t>” by Artur Tumasjan</a:t>
            </a:r>
            <a:r>
              <a:rPr lang="en" sz="1200">
                <a:solidFill>
                  <a:schemeClr val="dk1"/>
                </a:solidFill>
              </a:rPr>
              <a:t> is licensed under the </a:t>
            </a:r>
            <a:r>
              <a:rPr lang="en" sz="1200" u="sng">
                <a:solidFill>
                  <a:schemeClr val="hlink"/>
                </a:solidFill>
                <a:hlinkClick r:id="rId9"/>
              </a:rPr>
              <a:t>Unsplash license</a:t>
            </a:r>
            <a:endParaRPr sz="1200"/>
          </a:p>
          <a:p>
            <a:pPr indent="-304800" lvl="0" marL="457200" rtl="0" algn="l">
              <a:spcBef>
                <a:spcPts val="0"/>
              </a:spcBef>
              <a:spcAft>
                <a:spcPts val="0"/>
              </a:spcAft>
              <a:buSzPts val="1200"/>
              <a:buAutoNum type="arabicPeriod"/>
            </a:pPr>
            <a:r>
              <a:rPr lang="en" sz="1200"/>
              <a:t>“</a:t>
            </a:r>
            <a:r>
              <a:rPr lang="en" sz="1200" u="sng">
                <a:solidFill>
                  <a:schemeClr val="hlink"/>
                </a:solidFill>
                <a:hlinkClick r:id="rId10"/>
              </a:rPr>
              <a:t>Community power</a:t>
            </a:r>
            <a:r>
              <a:rPr lang="en" sz="1200"/>
              <a:t>” by Joel Muniz</a:t>
            </a:r>
            <a:r>
              <a:rPr lang="en" sz="1200">
                <a:solidFill>
                  <a:schemeClr val="dk1"/>
                </a:solidFill>
              </a:rPr>
              <a:t> is licensed under the </a:t>
            </a:r>
            <a:r>
              <a:rPr lang="en" sz="1200" u="sng">
                <a:solidFill>
                  <a:schemeClr val="hlink"/>
                </a:solidFill>
                <a:hlinkClick r:id="rId11"/>
              </a:rPr>
              <a:t>Unsplash license</a:t>
            </a:r>
            <a:endParaRPr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3.png"/><Relationship Id="rId6" Type="http://schemas.openxmlformats.org/officeDocument/2006/relationships/image" Target="../media/image6.png"/><Relationship Id="rId7" Type="http://schemas.openxmlformats.org/officeDocument/2006/relationships/image" Target="../media/image5.png"/><Relationship Id="rId8"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b="0" l="22030" r="19284" t="6655"/>
          <a:stretch/>
        </p:blipFill>
        <p:spPr>
          <a:xfrm>
            <a:off x="5824450" y="3081300"/>
            <a:ext cx="990600" cy="1049700"/>
          </a:xfrm>
          <a:prstGeom prst="rect">
            <a:avLst/>
          </a:prstGeom>
          <a:noFill/>
          <a:ln cap="flat" cmpd="sng" w="9525">
            <a:solidFill>
              <a:schemeClr val="dk2"/>
            </a:solidFill>
            <a:prstDash val="solid"/>
            <a:round/>
            <a:headEnd len="sm" w="sm" type="none"/>
            <a:tailEnd len="sm" w="sm" type="none"/>
          </a:ln>
        </p:spPr>
      </p:pic>
      <p:sp>
        <p:nvSpPr>
          <p:cNvPr id="55" name="Google Shape;55;p13"/>
          <p:cNvSpPr txBox="1"/>
          <p:nvPr/>
        </p:nvSpPr>
        <p:spPr>
          <a:xfrm>
            <a:off x="304950" y="244150"/>
            <a:ext cx="7139400" cy="1679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 sz="2000" u="sng">
                <a:solidFill>
                  <a:schemeClr val="dk1"/>
                </a:solidFill>
              </a:rPr>
              <a:t>Getting Involved</a:t>
            </a:r>
            <a:endParaRPr b="1" sz="2000" u="sng">
              <a:solidFill>
                <a:schemeClr val="dk1"/>
              </a:solidFill>
            </a:endParaRPr>
          </a:p>
          <a:p>
            <a:pPr indent="0" lvl="0" marL="0" rtl="0" algn="l">
              <a:lnSpc>
                <a:spcPct val="115000"/>
              </a:lnSpc>
              <a:spcBef>
                <a:spcPts val="0"/>
              </a:spcBef>
              <a:spcAft>
                <a:spcPts val="0"/>
              </a:spcAft>
              <a:buNone/>
            </a:pPr>
            <a:r>
              <a:t/>
            </a:r>
            <a:endParaRPr sz="600">
              <a:solidFill>
                <a:schemeClr val="dk1"/>
              </a:solidFill>
            </a:endParaRPr>
          </a:p>
          <a:p>
            <a:pPr indent="0" lvl="0" marL="0" rtl="0" algn="l">
              <a:lnSpc>
                <a:spcPct val="115000"/>
              </a:lnSpc>
              <a:spcBef>
                <a:spcPts val="0"/>
              </a:spcBef>
              <a:spcAft>
                <a:spcPts val="0"/>
              </a:spcAft>
              <a:buNone/>
            </a:pPr>
            <a:r>
              <a:rPr lang="en" sz="1200"/>
              <a:t>When leaving the Constitutional Convention in 1787, it is rumored that a woman approached Benjamin Franklin and asked about what type of government they had chosen. He replied, “A republic, if you can keep it.” What did he mean, “if you can keep it”? In order to keep our nation and government working and running smoothly, we need citizens to be involved. There are many ways for citizens just like you to get involved in their communities.   </a:t>
            </a:r>
            <a:endParaRPr b="1" sz="1100" u="sng"/>
          </a:p>
        </p:txBody>
      </p:sp>
      <p:sp>
        <p:nvSpPr>
          <p:cNvPr id="56" name="Google Shape;56;p13"/>
          <p:cNvSpPr txBox="1"/>
          <p:nvPr/>
        </p:nvSpPr>
        <p:spPr>
          <a:xfrm>
            <a:off x="304800" y="1709400"/>
            <a:ext cx="6346200" cy="1431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b="1" sz="1200">
              <a:solidFill>
                <a:schemeClr val="dk1"/>
              </a:solidFill>
            </a:endParaRPr>
          </a:p>
          <a:p>
            <a:pPr indent="0" lvl="0" marL="0" rtl="0" algn="l">
              <a:lnSpc>
                <a:spcPct val="115000"/>
              </a:lnSpc>
              <a:spcBef>
                <a:spcPts val="0"/>
              </a:spcBef>
              <a:spcAft>
                <a:spcPts val="0"/>
              </a:spcAft>
              <a:buNone/>
            </a:pPr>
            <a:r>
              <a:rPr b="1" lang="en" sz="1200">
                <a:solidFill>
                  <a:schemeClr val="dk1"/>
                </a:solidFill>
              </a:rPr>
              <a:t>Public Service</a:t>
            </a:r>
            <a:endParaRPr b="1" sz="1200">
              <a:solidFill>
                <a:schemeClr val="dk1"/>
              </a:solidFill>
            </a:endParaRPr>
          </a:p>
          <a:p>
            <a:pPr indent="0" lvl="0" marL="0" rtl="0" algn="l">
              <a:lnSpc>
                <a:spcPct val="115000"/>
              </a:lnSpc>
              <a:spcBef>
                <a:spcPts val="0"/>
              </a:spcBef>
              <a:spcAft>
                <a:spcPts val="0"/>
              </a:spcAft>
              <a:buNone/>
            </a:pPr>
            <a:r>
              <a:rPr lang="en" sz="1200">
                <a:solidFill>
                  <a:schemeClr val="dk1"/>
                </a:solidFill>
              </a:rPr>
              <a:t>What do a governor, a nurse, and a teacher all have in common? They are all public servants. Public servants are people who all work to benefit the public. Public service refers to the work and activities that focus on</a:t>
            </a:r>
            <a:r>
              <a:rPr lang="en" sz="1200">
                <a:solidFill>
                  <a:schemeClr val="dk1"/>
                </a:solidFill>
              </a:rPr>
              <a:t> peop</a:t>
            </a:r>
            <a:r>
              <a:rPr lang="en" sz="1200">
                <a:solidFill>
                  <a:schemeClr val="dk1"/>
                </a:solidFill>
              </a:rPr>
              <a:t>le’s needs and the importance of the public good. Some examples of public </a:t>
            </a:r>
            <a:r>
              <a:rPr lang="en" sz="1200">
                <a:solidFill>
                  <a:schemeClr val="dk1"/>
                </a:solidFill>
              </a:rPr>
              <a:t>servants would be those who work in healthcare,</a:t>
            </a:r>
            <a:r>
              <a:rPr lang="en" sz="1200">
                <a:solidFill>
                  <a:schemeClr val="dk1"/>
                </a:solidFill>
              </a:rPr>
              <a:t> </a:t>
            </a:r>
            <a:endParaRPr sz="1200">
              <a:solidFill>
                <a:schemeClr val="dk1"/>
              </a:solidFill>
            </a:endParaRPr>
          </a:p>
        </p:txBody>
      </p:sp>
      <p:sp>
        <p:nvSpPr>
          <p:cNvPr id="57" name="Google Shape;57;p13"/>
          <p:cNvSpPr txBox="1"/>
          <p:nvPr/>
        </p:nvSpPr>
        <p:spPr>
          <a:xfrm>
            <a:off x="304950" y="4577875"/>
            <a:ext cx="5648100" cy="1431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dk1"/>
                </a:solidFill>
              </a:rPr>
              <a:t>Have you ever picked up trash in a park? Or have you ever asked your parents what you can do to help around the house? If you have, you have volunteered your time or services. When you volunteer, you are offering up your time or your services to help out without the expectation of getting paid. Volunteerism is an important </a:t>
            </a:r>
            <a:r>
              <a:rPr lang="en" sz="1200">
                <a:solidFill>
                  <a:schemeClr val="dk1"/>
                </a:solidFill>
              </a:rPr>
              <a:t>civic virtue. Volunteerism keeps our community running smoothly by keeping its citizens safe and well cared for. </a:t>
            </a:r>
            <a:endParaRPr sz="1200">
              <a:solidFill>
                <a:schemeClr val="dk1"/>
              </a:solidFill>
            </a:endParaRPr>
          </a:p>
        </p:txBody>
      </p:sp>
      <p:sp>
        <p:nvSpPr>
          <p:cNvPr id="58" name="Google Shape;58;p13"/>
          <p:cNvSpPr txBox="1"/>
          <p:nvPr/>
        </p:nvSpPr>
        <p:spPr>
          <a:xfrm>
            <a:off x="381000" y="7490200"/>
            <a:ext cx="5695200" cy="2250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200"/>
              <a:t>Voting</a:t>
            </a:r>
            <a:endParaRPr b="1" sz="1200"/>
          </a:p>
          <a:p>
            <a:pPr indent="0" lvl="0" marL="0" rtl="0" algn="l">
              <a:lnSpc>
                <a:spcPct val="115000"/>
              </a:lnSpc>
              <a:spcBef>
                <a:spcPts val="0"/>
              </a:spcBef>
              <a:spcAft>
                <a:spcPts val="0"/>
              </a:spcAft>
              <a:buNone/>
            </a:pPr>
            <a:r>
              <a:rPr lang="en" sz="1200"/>
              <a:t>Voting is another </a:t>
            </a:r>
            <a:r>
              <a:rPr b="1" lang="en" sz="1200"/>
              <a:t>crucial</a:t>
            </a:r>
            <a:r>
              <a:rPr lang="en" sz="1200"/>
              <a:t> (</a:t>
            </a:r>
            <a:r>
              <a:rPr i="1" lang="en" sz="1200"/>
              <a:t>important</a:t>
            </a:r>
            <a:r>
              <a:rPr lang="en" sz="1200"/>
              <a:t>) way for citizens to get involved. When people vote, they are sharing their point of view and ensuring that their voice is heard. V</a:t>
            </a:r>
            <a:r>
              <a:rPr lang="en" sz="1200"/>
              <a:t>oting</a:t>
            </a:r>
            <a:r>
              <a:rPr lang="en" sz="1200"/>
              <a:t> in elections is very important because people choose the individuals they want to represent them in the government. In the United States, you need to be at least 18 and registered if you would like to vote. During elections, citizens cast their ballots to vote for local, state, and national officials. Many people have fought for the right to vote over the years. And now, because every eligible person gets one vote, the act of voting is one of the truest forms of people being equal. </a:t>
            </a:r>
            <a:endParaRPr sz="1200"/>
          </a:p>
        </p:txBody>
      </p:sp>
      <p:pic>
        <p:nvPicPr>
          <p:cNvPr id="59" name="Google Shape;59;p13"/>
          <p:cNvPicPr preferRelativeResize="0"/>
          <p:nvPr/>
        </p:nvPicPr>
        <p:blipFill>
          <a:blip r:embed="rId4">
            <a:alphaModFix/>
          </a:blip>
          <a:stretch>
            <a:fillRect/>
          </a:stretch>
        </p:blipFill>
        <p:spPr>
          <a:xfrm>
            <a:off x="6569025" y="9474025"/>
            <a:ext cx="990600" cy="381000"/>
          </a:xfrm>
          <a:prstGeom prst="rect">
            <a:avLst/>
          </a:prstGeom>
          <a:noFill/>
          <a:ln>
            <a:noFill/>
          </a:ln>
        </p:spPr>
      </p:pic>
      <p:pic>
        <p:nvPicPr>
          <p:cNvPr id="60" name="Google Shape;60;p13"/>
          <p:cNvPicPr preferRelativeResize="0"/>
          <p:nvPr/>
        </p:nvPicPr>
        <p:blipFill rotWithShape="1">
          <a:blip r:embed="rId5">
            <a:alphaModFix/>
          </a:blip>
          <a:srcRect b="0" l="0" r="11574" t="17211"/>
          <a:stretch/>
        </p:blipFill>
        <p:spPr>
          <a:xfrm>
            <a:off x="6193005" y="8080647"/>
            <a:ext cx="1201734" cy="1125151"/>
          </a:xfrm>
          <a:prstGeom prst="rect">
            <a:avLst/>
          </a:prstGeom>
          <a:noFill/>
          <a:ln cap="flat" cmpd="sng" w="9525">
            <a:solidFill>
              <a:schemeClr val="dk1"/>
            </a:solidFill>
            <a:prstDash val="solid"/>
            <a:round/>
            <a:headEnd len="sm" w="sm" type="none"/>
            <a:tailEnd len="sm" w="sm" type="none"/>
          </a:ln>
        </p:spPr>
      </p:pic>
      <p:pic>
        <p:nvPicPr>
          <p:cNvPr id="61" name="Google Shape;61;p13"/>
          <p:cNvPicPr preferRelativeResize="0"/>
          <p:nvPr/>
        </p:nvPicPr>
        <p:blipFill>
          <a:blip r:embed="rId6">
            <a:alphaModFix/>
          </a:blip>
          <a:stretch>
            <a:fillRect/>
          </a:stretch>
        </p:blipFill>
        <p:spPr>
          <a:xfrm>
            <a:off x="6006600" y="4685300"/>
            <a:ext cx="1574550" cy="1049700"/>
          </a:xfrm>
          <a:prstGeom prst="rect">
            <a:avLst/>
          </a:prstGeom>
          <a:noFill/>
          <a:ln cap="flat" cmpd="sng" w="9525">
            <a:solidFill>
              <a:schemeClr val="dk2"/>
            </a:solidFill>
            <a:prstDash val="solid"/>
            <a:round/>
            <a:headEnd len="sm" w="sm" type="none"/>
            <a:tailEnd len="sm" w="sm" type="none"/>
          </a:ln>
        </p:spPr>
      </p:pic>
      <p:sp>
        <p:nvSpPr>
          <p:cNvPr id="62" name="Google Shape;62;p13"/>
          <p:cNvSpPr txBox="1"/>
          <p:nvPr/>
        </p:nvSpPr>
        <p:spPr>
          <a:xfrm>
            <a:off x="2095500" y="6115825"/>
            <a:ext cx="5115000" cy="1431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dk1"/>
                </a:solidFill>
              </a:rPr>
              <a:t>your </a:t>
            </a:r>
            <a:r>
              <a:rPr lang="en" sz="1200">
                <a:solidFill>
                  <a:schemeClr val="dk1"/>
                </a:solidFill>
              </a:rPr>
              <a:t>school, and even places around your community. Volunteers come in all ages, too! Food banks, homeless shelters, animal shelters, and many other local organizations need volunteers to keep their services running. Some communities even depend on the selfless service of volunteer firefighters. Without the help of volunteers, it is hard to meet the needs of others. </a:t>
            </a:r>
            <a:endParaRPr sz="1200">
              <a:solidFill>
                <a:schemeClr val="dk1"/>
              </a:solidFill>
            </a:endParaRPr>
          </a:p>
        </p:txBody>
      </p:sp>
      <p:sp>
        <p:nvSpPr>
          <p:cNvPr id="63" name="Google Shape;63;p13"/>
          <p:cNvSpPr txBox="1"/>
          <p:nvPr/>
        </p:nvSpPr>
        <p:spPr>
          <a:xfrm>
            <a:off x="294000" y="4356663"/>
            <a:ext cx="30000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200">
                <a:solidFill>
                  <a:schemeClr val="dk1"/>
                </a:solidFill>
              </a:rPr>
              <a:t>Volunteerism</a:t>
            </a:r>
            <a:endParaRPr b="1" sz="1200">
              <a:solidFill>
                <a:schemeClr val="dk1"/>
              </a:solidFill>
            </a:endParaRPr>
          </a:p>
        </p:txBody>
      </p:sp>
      <p:pic>
        <p:nvPicPr>
          <p:cNvPr id="64" name="Google Shape;64;p13"/>
          <p:cNvPicPr preferRelativeResize="0"/>
          <p:nvPr/>
        </p:nvPicPr>
        <p:blipFill rotWithShape="1">
          <a:blip r:embed="rId7">
            <a:alphaModFix/>
          </a:blip>
          <a:srcRect b="0" l="21430" r="32232" t="46294"/>
          <a:stretch/>
        </p:blipFill>
        <p:spPr>
          <a:xfrm>
            <a:off x="6574650" y="2047483"/>
            <a:ext cx="930300" cy="1347741"/>
          </a:xfrm>
          <a:prstGeom prst="rect">
            <a:avLst/>
          </a:prstGeom>
          <a:noFill/>
          <a:ln cap="flat" cmpd="sng" w="9525">
            <a:solidFill>
              <a:schemeClr val="dk2"/>
            </a:solidFill>
            <a:prstDash val="solid"/>
            <a:round/>
            <a:headEnd len="sm" w="sm" type="none"/>
            <a:tailEnd len="sm" w="sm" type="none"/>
          </a:ln>
        </p:spPr>
      </p:pic>
      <p:sp>
        <p:nvSpPr>
          <p:cNvPr id="65" name="Google Shape;65;p13"/>
          <p:cNvSpPr txBox="1"/>
          <p:nvPr/>
        </p:nvSpPr>
        <p:spPr>
          <a:xfrm>
            <a:off x="304950" y="2963725"/>
            <a:ext cx="5519400" cy="1431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dk1"/>
                </a:solidFill>
              </a:rPr>
              <a:t>education, law enforcement, military, government officials, or transportation. Public service is important for so many reasons! These individuals work hard to keep our community safe, provide basic needs for the community, and address community problems as quickly as possible. Our government wouldn’t be able to </a:t>
            </a:r>
            <a:r>
              <a:rPr b="1" lang="en" sz="1200">
                <a:solidFill>
                  <a:schemeClr val="dk1"/>
                </a:solidFill>
              </a:rPr>
              <a:t>function</a:t>
            </a:r>
            <a:r>
              <a:rPr lang="en" sz="1200">
                <a:solidFill>
                  <a:schemeClr val="dk1"/>
                </a:solidFill>
              </a:rPr>
              <a:t> </a:t>
            </a:r>
            <a:r>
              <a:rPr i="1" lang="en" sz="1200">
                <a:solidFill>
                  <a:schemeClr val="dk1"/>
                </a:solidFill>
              </a:rPr>
              <a:t>(work) </a:t>
            </a:r>
            <a:r>
              <a:rPr lang="en" sz="1200">
                <a:solidFill>
                  <a:schemeClr val="dk1"/>
                </a:solidFill>
              </a:rPr>
              <a:t>without the selfless work of public servant</a:t>
            </a:r>
            <a:r>
              <a:rPr lang="en" sz="1200">
                <a:solidFill>
                  <a:schemeClr val="dk1"/>
                </a:solidFill>
              </a:rPr>
              <a:t>s</a:t>
            </a:r>
            <a:r>
              <a:rPr lang="en" sz="1200">
                <a:solidFill>
                  <a:schemeClr val="dk1"/>
                </a:solidFill>
              </a:rPr>
              <a:t> and the services they provide.</a:t>
            </a:r>
            <a:endParaRPr sz="1200">
              <a:solidFill>
                <a:schemeClr val="dk1"/>
              </a:solidFill>
            </a:endParaRPr>
          </a:p>
        </p:txBody>
      </p:sp>
      <p:pic>
        <p:nvPicPr>
          <p:cNvPr id="66" name="Google Shape;66;p13"/>
          <p:cNvPicPr preferRelativeResize="0"/>
          <p:nvPr/>
        </p:nvPicPr>
        <p:blipFill rotWithShape="1">
          <a:blip r:embed="rId8">
            <a:alphaModFix/>
          </a:blip>
          <a:srcRect b="7825" l="0" r="6015" t="0"/>
          <a:stretch/>
        </p:blipFill>
        <p:spPr>
          <a:xfrm>
            <a:off x="464400" y="6233438"/>
            <a:ext cx="1574550" cy="1029458"/>
          </a:xfrm>
          <a:prstGeom prst="rect">
            <a:avLst/>
          </a:prstGeom>
          <a:noFill/>
          <a:ln cap="flat" cmpd="sng" w="9525">
            <a:solidFill>
              <a:schemeClr val="dk1"/>
            </a:solidFill>
            <a:prstDash val="solid"/>
            <a:round/>
            <a:headEnd len="sm" w="sm" type="none"/>
            <a:tailEnd len="sm" w="sm" type="none"/>
          </a:ln>
        </p:spPr>
      </p:pic>
      <p:sp>
        <p:nvSpPr>
          <p:cNvPr id="67" name="Google Shape;67;p13"/>
          <p:cNvSpPr txBox="1"/>
          <p:nvPr/>
        </p:nvSpPr>
        <p:spPr>
          <a:xfrm>
            <a:off x="304950" y="5865450"/>
            <a:ext cx="71631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dk1"/>
                </a:solidFill>
              </a:rPr>
              <a:t>There are many different places where someone can volunteer to help. You could volunteer at home, in </a:t>
            </a:r>
            <a:endParaRPr/>
          </a:p>
        </p:txBody>
      </p:sp>
      <p:sp>
        <p:nvSpPr>
          <p:cNvPr id="68" name="Google Shape;68;p13"/>
          <p:cNvSpPr txBox="1"/>
          <p:nvPr/>
        </p:nvSpPr>
        <p:spPr>
          <a:xfrm>
            <a:off x="5953275" y="5676900"/>
            <a:ext cx="16203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700"/>
              <a:t>People cleaning up litter on a beach</a:t>
            </a:r>
            <a:endParaRPr i="1" sz="700"/>
          </a:p>
        </p:txBody>
      </p:sp>
      <p:sp>
        <p:nvSpPr>
          <p:cNvPr id="69" name="Google Shape;69;p13"/>
          <p:cNvSpPr txBox="1"/>
          <p:nvPr/>
        </p:nvSpPr>
        <p:spPr>
          <a:xfrm>
            <a:off x="441525" y="7254925"/>
            <a:ext cx="1620300" cy="216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i="1" lang="en" sz="700"/>
              <a:t>Volunteers giving out food</a:t>
            </a:r>
            <a:endParaRPr i="1" sz="700"/>
          </a:p>
        </p:txBody>
      </p:sp>
      <p:sp>
        <p:nvSpPr>
          <p:cNvPr id="70" name="Google Shape;70;p13"/>
          <p:cNvSpPr txBox="1"/>
          <p:nvPr/>
        </p:nvSpPr>
        <p:spPr>
          <a:xfrm>
            <a:off x="6116800" y="9205800"/>
            <a:ext cx="1620300" cy="216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i="1" lang="en" sz="700"/>
              <a:t>Voting sticker and ballot</a:t>
            </a:r>
            <a:endParaRPr i="1" sz="700"/>
          </a:p>
        </p:txBody>
      </p:sp>
      <p:sp>
        <p:nvSpPr>
          <p:cNvPr id="71" name="Google Shape;71;p13"/>
          <p:cNvSpPr txBox="1"/>
          <p:nvPr/>
        </p:nvSpPr>
        <p:spPr>
          <a:xfrm>
            <a:off x="5824350" y="4125325"/>
            <a:ext cx="1620300" cy="216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i="1" lang="en" sz="700"/>
              <a:t>A doctor</a:t>
            </a:r>
            <a:endParaRPr i="1" sz="700"/>
          </a:p>
        </p:txBody>
      </p:sp>
      <p:sp>
        <p:nvSpPr>
          <p:cNvPr id="72" name="Google Shape;72;p13"/>
          <p:cNvSpPr txBox="1"/>
          <p:nvPr/>
        </p:nvSpPr>
        <p:spPr>
          <a:xfrm>
            <a:off x="6815150" y="3412950"/>
            <a:ext cx="834600" cy="216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i="1" lang="en" sz="700"/>
              <a:t>A police officer</a:t>
            </a:r>
            <a:endParaRPr i="1" sz="7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