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</p:sldIdLst>
  <p:sldSz cy="7772400" cx="10058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448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B63B661-E9ED-44CA-96A3-3498AE60A46C}">
  <a:tblStyle styleId="{5B63B661-E9ED-44CA-96A3-3498AE60A46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448" orient="horz"/>
        <p:guide pos="316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1210545" y="685800"/>
            <a:ext cx="4437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42879" y="1125136"/>
            <a:ext cx="9372600" cy="31017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algn="ctr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42870" y="4282678"/>
            <a:ext cx="9372600" cy="1197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42870" y="1671478"/>
            <a:ext cx="9372600" cy="29670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800"/>
              <a:buNone/>
              <a:defRPr sz="148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42870" y="4763362"/>
            <a:ext cx="9372600" cy="19656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 algn="ctr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 algn="ctr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 algn="ctr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42870" y="3250173"/>
            <a:ext cx="9372600" cy="12720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1pPr>
            <a:lvl2pPr lvl="1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2pPr>
            <a:lvl3pPr lvl="2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3pPr>
            <a:lvl4pPr lvl="3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4pPr>
            <a:lvl5pPr lvl="4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5pPr>
            <a:lvl6pPr lvl="5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6pPr>
            <a:lvl7pPr lvl="6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7pPr>
            <a:lvl8pPr lvl="7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8pPr>
            <a:lvl9pPr lvl="8" algn="ctr">
              <a:spcBef>
                <a:spcPts val="0"/>
              </a:spcBef>
              <a:spcAft>
                <a:spcPts val="0"/>
              </a:spcAft>
              <a:buSzPts val="4500"/>
              <a:buNone/>
              <a:defRPr sz="45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4287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5315640" y="1741518"/>
            <a:ext cx="4399800" cy="51627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 sz="17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42870" y="839573"/>
            <a:ext cx="3088800" cy="1141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42870" y="2099840"/>
            <a:ext cx="3088800" cy="48045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23850" lvl="0" marL="4572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 sz="1500"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 sz="1500"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 sz="15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539275" y="680227"/>
            <a:ext cx="7004700" cy="61818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1pPr>
            <a:lvl2pPr lvl="1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2pPr>
            <a:lvl3pPr lvl="2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3pPr>
            <a:lvl4pPr lvl="3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4pPr>
            <a:lvl5pPr lvl="4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5pPr>
            <a:lvl6pPr lvl="5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6pPr>
            <a:lvl7pPr lvl="6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7pPr>
            <a:lvl8pPr lvl="7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8pPr>
            <a:lvl9pPr lvl="8">
              <a:spcBef>
                <a:spcPts val="0"/>
              </a:spcBef>
              <a:spcAft>
                <a:spcPts val="0"/>
              </a:spcAft>
              <a:buSzPts val="5900"/>
              <a:buNone/>
              <a:defRPr sz="59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5029200" y="-189"/>
            <a:ext cx="5029200" cy="7772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13100" lIns="113100" spcFirstLastPara="1" rIns="113100" wrap="square" tIns="113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92050" y="1863464"/>
            <a:ext cx="4449600" cy="2239800"/>
          </a:xfrm>
          <a:prstGeom prst="rect">
            <a:avLst/>
          </a:prstGeom>
        </p:spPr>
        <p:txBody>
          <a:bodyPr anchorCtr="0" anchor="b" bIns="113100" lIns="113100" spcFirstLastPara="1" rIns="113100" wrap="square" tIns="1131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92050" y="4235758"/>
            <a:ext cx="4449600" cy="1866300"/>
          </a:xfrm>
          <a:prstGeom prst="rect">
            <a:avLst/>
          </a:prstGeom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5433450" y="1094158"/>
            <a:ext cx="4220700" cy="55836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368300" lvl="0" marL="4572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1pPr>
            <a:lvl2pPr indent="-336550" lvl="1" marL="9144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2pPr>
            <a:lvl3pPr indent="-336550" lvl="2" marL="13716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3pPr>
            <a:lvl4pPr indent="-336550" lvl="3" marL="18288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4pPr>
            <a:lvl5pPr indent="-336550" lvl="4" marL="22860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5pPr>
            <a:lvl6pPr indent="-336550" lvl="5" marL="27432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6pPr>
            <a:lvl7pPr indent="-336550" lvl="6" marL="32004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7pPr>
            <a:lvl8pPr indent="-336550" lvl="7" marL="3657600">
              <a:spcBef>
                <a:spcPts val="0"/>
              </a:spcBef>
              <a:spcAft>
                <a:spcPts val="0"/>
              </a:spcAft>
              <a:buSzPts val="1700"/>
              <a:buChar char="○"/>
              <a:defRPr/>
            </a:lvl8pPr>
            <a:lvl9pPr indent="-336550" lvl="8" marL="4114800">
              <a:spcBef>
                <a:spcPts val="0"/>
              </a:spcBef>
              <a:spcAft>
                <a:spcPts val="0"/>
              </a:spcAft>
              <a:buSzPts val="17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42870" y="6392869"/>
            <a:ext cx="6598800" cy="9144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42870" y="672482"/>
            <a:ext cx="9372600" cy="8655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500"/>
              <a:buNone/>
              <a:defRPr sz="35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42870" y="1741518"/>
            <a:ext cx="9372600" cy="51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113100" lIns="113100" spcFirstLastPara="1" rIns="113100" wrap="square" tIns="113100">
            <a:normAutofit/>
          </a:bodyPr>
          <a:lstStyle>
            <a:lvl1pPr indent="-3683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indent="-3365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2pPr>
            <a:lvl3pPr indent="-3365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3pPr>
            <a:lvl4pPr indent="-3365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4pPr>
            <a:lvl5pPr indent="-3365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5pPr>
            <a:lvl6pPr indent="-3365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6pPr>
            <a:lvl7pPr indent="-3365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●"/>
              <a:defRPr sz="1700">
                <a:solidFill>
                  <a:schemeClr val="dk2"/>
                </a:solidFill>
              </a:defRPr>
            </a:lvl7pPr>
            <a:lvl8pPr indent="-3365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○"/>
              <a:defRPr sz="1700">
                <a:solidFill>
                  <a:schemeClr val="dk2"/>
                </a:solidFill>
              </a:defRPr>
            </a:lvl8pPr>
            <a:lvl9pPr indent="-3365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■"/>
              <a:defRPr sz="17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9319704" y="7046639"/>
            <a:ext cx="603600" cy="594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13100" lIns="113100" spcFirstLastPara="1" rIns="113100" wrap="square" tIns="113100">
            <a:normAutofit/>
          </a:bodyPr>
          <a:lstStyle>
            <a:lvl1pPr lvl="0" algn="r">
              <a:buNone/>
              <a:defRPr sz="1200">
                <a:solidFill>
                  <a:schemeClr val="dk2"/>
                </a:solidFill>
              </a:defRPr>
            </a:lvl1pPr>
            <a:lvl2pPr lvl="1" algn="r">
              <a:buNone/>
              <a:defRPr sz="1200">
                <a:solidFill>
                  <a:schemeClr val="dk2"/>
                </a:solidFill>
              </a:defRPr>
            </a:lvl2pPr>
            <a:lvl3pPr lvl="2" algn="r">
              <a:buNone/>
              <a:defRPr sz="1200">
                <a:solidFill>
                  <a:schemeClr val="dk2"/>
                </a:solidFill>
              </a:defRPr>
            </a:lvl3pPr>
            <a:lvl4pPr lvl="3" algn="r">
              <a:buNone/>
              <a:defRPr sz="1200">
                <a:solidFill>
                  <a:schemeClr val="dk2"/>
                </a:solidFill>
              </a:defRPr>
            </a:lvl4pPr>
            <a:lvl5pPr lvl="4" algn="r">
              <a:buNone/>
              <a:defRPr sz="1200">
                <a:solidFill>
                  <a:schemeClr val="dk2"/>
                </a:solidFill>
              </a:defRPr>
            </a:lvl5pPr>
            <a:lvl6pPr lvl="5" algn="r">
              <a:buNone/>
              <a:defRPr sz="1200">
                <a:solidFill>
                  <a:schemeClr val="dk2"/>
                </a:solidFill>
              </a:defRPr>
            </a:lvl6pPr>
            <a:lvl7pPr lvl="6" algn="r">
              <a:buNone/>
              <a:defRPr sz="1200">
                <a:solidFill>
                  <a:schemeClr val="dk2"/>
                </a:solidFill>
              </a:defRPr>
            </a:lvl7pPr>
            <a:lvl8pPr lvl="7" algn="r">
              <a:buNone/>
              <a:defRPr sz="1200">
                <a:solidFill>
                  <a:schemeClr val="dk2"/>
                </a:solidFill>
              </a:defRPr>
            </a:lvl8pPr>
            <a:lvl9pPr lvl="8" algn="r">
              <a:buNone/>
              <a:defRPr sz="12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323450" y="122172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{5B63B661-E9ED-44CA-96A3-3498AE60A46C}</a:tableStyleId>
              </a:tblPr>
              <a:tblGrid>
                <a:gridCol w="9411500"/>
              </a:tblGrid>
              <a:tr h="5995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/>
                        <a:t>How Citizens Can Work With Government</a:t>
                      </a:r>
                      <a:endParaRPr b="1" sz="2000"/>
                    </a:p>
                  </a:txBody>
                  <a:tcPr marT="91425" marB="91425" marR="91425" marL="91425" anchor="ctr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831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</a:rPr>
                        <a:t>Due to the increase in yearly hurricanes, Florida is looking to pass a law that would require </a:t>
                      </a:r>
                      <a:r>
                        <a:rPr b="1" lang="en" sz="1600" u="sng">
                          <a:solidFill>
                            <a:schemeClr val="dk1"/>
                          </a:solidFill>
                        </a:rPr>
                        <a:t>all</a:t>
                      </a:r>
                      <a:r>
                        <a:rPr lang="en" sz="1600">
                          <a:solidFill>
                            <a:schemeClr val="dk1"/>
                          </a:solidFill>
                        </a:rPr>
                        <a:t> students to go to school six days a week. 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600">
                          <a:solidFill>
                            <a:schemeClr val="dk1"/>
                          </a:solidFill>
                        </a:rPr>
                        <a:t>What are some ways you can work </a:t>
                      </a:r>
                      <a:r>
                        <a:rPr lang="en" sz="1600">
                          <a:solidFill>
                            <a:schemeClr val="dk1"/>
                          </a:solidFill>
                        </a:rPr>
                        <a:t>together</a:t>
                      </a:r>
                      <a:r>
                        <a:rPr lang="en" sz="1600">
                          <a:solidFill>
                            <a:schemeClr val="dk1"/>
                          </a:solidFill>
                        </a:rPr>
                        <a:t> with government </a:t>
                      </a:r>
                      <a:r>
                        <a:rPr lang="en" sz="1600">
                          <a:solidFill>
                            <a:schemeClr val="dk1"/>
                          </a:solidFill>
                        </a:rPr>
                        <a:t>to</a:t>
                      </a:r>
                      <a:r>
                        <a:rPr lang="en" sz="1600">
                          <a:solidFill>
                            <a:schemeClr val="dk1"/>
                          </a:solidFill>
                        </a:rPr>
                        <a:t> address this issue and voice your support or concerns about this new law? </a:t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357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300">
                          <a:solidFill>
                            <a:schemeClr val="dk1"/>
                          </a:solidFill>
                        </a:rPr>
                        <a:t>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</a:t>
                      </a:r>
                      <a:endParaRPr sz="23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2300">
                          <a:solidFill>
                            <a:schemeClr val="dk1"/>
                          </a:solidFill>
                        </a:rPr>
                        <a:t>________________________________________________________</a:t>
                      </a:r>
                      <a:endParaRPr sz="2300">
                        <a:solidFill>
                          <a:schemeClr val="dk1"/>
                        </a:solidFill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55" name="Google Shape;55;p13"/>
          <p:cNvSpPr txBox="1"/>
          <p:nvPr/>
        </p:nvSpPr>
        <p:spPr>
          <a:xfrm>
            <a:off x="392950" y="162750"/>
            <a:ext cx="45003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Name: ________________________</a:t>
            </a:r>
            <a:endParaRPr sz="1600"/>
          </a:p>
        </p:txBody>
      </p:sp>
      <p:sp>
        <p:nvSpPr>
          <p:cNvPr id="56" name="Google Shape;56;p13"/>
          <p:cNvSpPr txBox="1"/>
          <p:nvPr/>
        </p:nvSpPr>
        <p:spPr>
          <a:xfrm>
            <a:off x="316750" y="529650"/>
            <a:ext cx="9246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/>
              <a:t>Directions: Read the fictitious prompt about a state issue and </a:t>
            </a:r>
            <a:r>
              <a:rPr lang="en" sz="1500"/>
              <a:t>new law</a:t>
            </a:r>
            <a:r>
              <a:rPr lang="en" sz="1500"/>
              <a:t> that’s being passed and</a:t>
            </a:r>
            <a:r>
              <a:rPr lang="en" sz="1500"/>
              <a:t> </a:t>
            </a:r>
            <a:r>
              <a:rPr lang="en" sz="1500"/>
              <a:t>identify and describe</a:t>
            </a:r>
            <a:r>
              <a:rPr lang="en" sz="1500"/>
              <a:t> how you may</a:t>
            </a:r>
            <a:r>
              <a:rPr lang="en" sz="1500"/>
              <a:t> </a:t>
            </a:r>
            <a:r>
              <a:rPr lang="en" sz="1500"/>
              <a:t>respond in 3-5 complete sentences.</a:t>
            </a:r>
            <a:endParaRPr sz="1500"/>
          </a:p>
        </p:txBody>
      </p:sp>
      <p:sp>
        <p:nvSpPr>
          <p:cNvPr id="57" name="Google Shape;57;p13"/>
          <p:cNvSpPr txBox="1"/>
          <p:nvPr/>
        </p:nvSpPr>
        <p:spPr>
          <a:xfrm>
            <a:off x="4494450" y="132000"/>
            <a:ext cx="54843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chemeClr val="dk1"/>
                </a:solidFill>
              </a:rPr>
              <a:t>Public Issues</a:t>
            </a:r>
            <a:endParaRPr/>
          </a:p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/>
          </a:blip>
          <a:srcRect b="0" l="-16672" r="0" t="-21344"/>
          <a:stretch/>
        </p:blipFill>
        <p:spPr>
          <a:xfrm>
            <a:off x="8921854" y="7188899"/>
            <a:ext cx="1056894" cy="43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