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747775"/>
          </p15:clr>
        </p15:guide>
        <p15:guide id="2" pos="3168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48923643-003A-4DEE-8A3F-C294A6669156}">
  <a:tblStyle styleId="{48923643-003A-4DEE-8A3F-C294A666915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4961d8ce20_0_0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4961d8ce2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323450" y="122172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{48923643-003A-4DEE-8A3F-C294A6669156}</a:tableStyleId>
              </a:tblPr>
              <a:tblGrid>
                <a:gridCol w="9411500"/>
              </a:tblGrid>
              <a:tr h="599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>
                          <a:solidFill>
                            <a:schemeClr val="dk1"/>
                          </a:solidFill>
                        </a:rPr>
                        <a:t>How Citizens Can Work With Government</a:t>
                      </a:r>
                      <a:endParaRPr b="1" sz="20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</a:rPr>
                        <a:t>Due to the increase in yearly hurricanes, Florida is looking to pass a law that would require </a:t>
                      </a:r>
                      <a:r>
                        <a:rPr b="1" lang="en" sz="1600" u="sng">
                          <a:solidFill>
                            <a:schemeClr val="dk1"/>
                          </a:solidFill>
                        </a:rPr>
                        <a:t>all</a:t>
                      </a:r>
                      <a:r>
                        <a:rPr lang="en" sz="1600">
                          <a:solidFill>
                            <a:schemeClr val="dk1"/>
                          </a:solidFill>
                        </a:rPr>
                        <a:t> students to go to school six days a week. 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</a:rPr>
                        <a:t>What are some ways you can work </a:t>
                      </a:r>
                      <a:r>
                        <a:rPr lang="en" sz="1600">
                          <a:solidFill>
                            <a:schemeClr val="dk1"/>
                          </a:solidFill>
                        </a:rPr>
                        <a:t>together</a:t>
                      </a:r>
                      <a:r>
                        <a:rPr lang="en" sz="1600">
                          <a:solidFill>
                            <a:schemeClr val="dk1"/>
                          </a:solidFill>
                        </a:rPr>
                        <a:t> with government </a:t>
                      </a:r>
                      <a:r>
                        <a:rPr lang="en" sz="1600">
                          <a:solidFill>
                            <a:schemeClr val="dk1"/>
                          </a:solidFill>
                        </a:rPr>
                        <a:t>to</a:t>
                      </a:r>
                      <a:r>
                        <a:rPr lang="en" sz="1600">
                          <a:solidFill>
                            <a:schemeClr val="dk1"/>
                          </a:solidFill>
                        </a:rPr>
                        <a:t> address this issue and voice your support or concerns about this new law? 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35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Potential talking points: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800"/>
                        <a:buChar char="●"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Attend community meetings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800"/>
                        <a:buChar char="●"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Reach out to government officials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800"/>
                        <a:buChar char="●"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Raise awareness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-3429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FF0000"/>
                        </a:buClr>
                        <a:buSzPts val="1800"/>
                        <a:buChar char="●"/>
                      </a:pPr>
                      <a:r>
                        <a:rPr lang="en" sz="1800">
                          <a:solidFill>
                            <a:srgbClr val="FF0000"/>
                          </a:solidFill>
                        </a:rPr>
                        <a:t>Show support/opposition through alternative ideas</a:t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5" name="Google Shape;55;p13"/>
          <p:cNvSpPr txBox="1"/>
          <p:nvPr/>
        </p:nvSpPr>
        <p:spPr>
          <a:xfrm>
            <a:off x="392950" y="162750"/>
            <a:ext cx="4500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Name: ________________________</a:t>
            </a:r>
            <a:endParaRPr sz="1600"/>
          </a:p>
        </p:txBody>
      </p:sp>
      <p:sp>
        <p:nvSpPr>
          <p:cNvPr id="56" name="Google Shape;56;p13"/>
          <p:cNvSpPr txBox="1"/>
          <p:nvPr/>
        </p:nvSpPr>
        <p:spPr>
          <a:xfrm>
            <a:off x="316750" y="529650"/>
            <a:ext cx="92469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Directions: Read the fictitious prompt about a state issue and </a:t>
            </a:r>
            <a:r>
              <a:rPr lang="en" sz="1500">
                <a:solidFill>
                  <a:schemeClr val="dk1"/>
                </a:solidFill>
              </a:rPr>
              <a:t>new law</a:t>
            </a:r>
            <a:r>
              <a:rPr lang="en" sz="1500">
                <a:solidFill>
                  <a:schemeClr val="dk1"/>
                </a:solidFill>
              </a:rPr>
              <a:t> that’s being passed and</a:t>
            </a:r>
            <a:r>
              <a:rPr lang="en" sz="1500">
                <a:solidFill>
                  <a:schemeClr val="dk1"/>
                </a:solidFill>
              </a:rPr>
              <a:t> </a:t>
            </a:r>
            <a:r>
              <a:rPr lang="en" sz="1500">
                <a:solidFill>
                  <a:schemeClr val="dk1"/>
                </a:solidFill>
              </a:rPr>
              <a:t>identify and describe how you may</a:t>
            </a:r>
            <a:r>
              <a:rPr lang="en" sz="1500">
                <a:solidFill>
                  <a:schemeClr val="dk1"/>
                </a:solidFill>
              </a:rPr>
              <a:t> </a:t>
            </a:r>
            <a:r>
              <a:rPr lang="en" sz="1500">
                <a:solidFill>
                  <a:schemeClr val="dk1"/>
                </a:solidFill>
              </a:rPr>
              <a:t>respond in 3-5 complete sentences. </a:t>
            </a:r>
            <a:r>
              <a:rPr b="1" lang="en" sz="1900">
                <a:solidFill>
                  <a:srgbClr val="FF0000"/>
                </a:solidFill>
              </a:rPr>
              <a:t>ANSWER KEY</a:t>
            </a:r>
            <a:endParaRPr b="1" sz="1900">
              <a:solidFill>
                <a:srgbClr val="FF0000"/>
              </a:solidFill>
            </a:endParaRPr>
          </a:p>
        </p:txBody>
      </p:sp>
      <p:pic>
        <p:nvPicPr>
          <p:cNvPr id="57" name="Google Shape;57;p13"/>
          <p:cNvPicPr preferRelativeResize="0"/>
          <p:nvPr/>
        </p:nvPicPr>
        <p:blipFill rotWithShape="1">
          <a:blip r:embed="rId3">
            <a:alphaModFix/>
          </a:blip>
          <a:srcRect b="0" l="-16672" r="0" t="-21344"/>
          <a:stretch/>
        </p:blipFill>
        <p:spPr>
          <a:xfrm>
            <a:off x="8921854" y="7188899"/>
            <a:ext cx="1056894" cy="431100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Google Shape;58;p13"/>
          <p:cNvSpPr txBox="1"/>
          <p:nvPr/>
        </p:nvSpPr>
        <p:spPr>
          <a:xfrm>
            <a:off x="4494450" y="132000"/>
            <a:ext cx="5484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/>
              <a:t>Public </a:t>
            </a:r>
            <a:r>
              <a:rPr b="1" lang="en" sz="2000">
                <a:solidFill>
                  <a:srgbClr val="000000"/>
                </a:solidFill>
              </a:rPr>
              <a:t>Issues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