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PT Sans Narrow"/>
      <p:regular r:id="rId14"/>
      <p:bold r:id="rId15"/>
    </p:embeddedFont>
    <p:embeddedFont>
      <p:font typeface="Open Sans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PTSansNarrow-bold.fntdata"/><Relationship Id="rId14" Type="http://schemas.openxmlformats.org/officeDocument/2006/relationships/font" Target="fonts/PTSansNarrow-regular.fntdata"/><Relationship Id="rId17" Type="http://schemas.openxmlformats.org/officeDocument/2006/relationships/font" Target="fonts/OpenSans-bold.fntdata"/><Relationship Id="rId16" Type="http://schemas.openxmlformats.org/officeDocument/2006/relationships/font" Target="fonts/OpenSans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OpenSans-boldItalic.fntdata"/><Relationship Id="rId6" Type="http://schemas.openxmlformats.org/officeDocument/2006/relationships/slide" Target="slides/slide1.xml"/><Relationship Id="rId18" Type="http://schemas.openxmlformats.org/officeDocument/2006/relationships/font" Target="fonts/OpenSans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e00b7af4a7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e00b7af4a7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Brainstorm a </a:t>
            </a:r>
            <a:r>
              <a:rPr lang="en" sz="1300">
                <a:solidFill>
                  <a:schemeClr val="dk1"/>
                </a:solidFill>
              </a:rPr>
              <a:t>list of all the things/places in your neighborhood. (homes, parks, school, etc.)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Important note for the activity: Keep this list to just the student’s neighborhood/subdivision/apartment complex and do not go broader and list things around the larger town.</a:t>
            </a:r>
            <a:endParaRPr sz="13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e00b7af4a7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e00b7af4a7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There’s not a Target right next door to someone’s home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A highway/interstate doesn’t run right in front of your school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A school isn’t built on a beach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You can’t build your house in the middle of the Everglades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37654ea67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37654ea67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Teacher Note: Could pull up a school districting map from your district website to support this concept</a:t>
            </a:r>
            <a:endParaRPr sz="13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e00b7af4a7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e00b7af4a7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</a:rPr>
              <a:t>Crosswalks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</a:rPr>
              <a:t>Fire stations/police stations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</a:rPr>
              <a:t>Utilities (water, gas, lights)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</a:rPr>
              <a:t>YMCA/Rec Centers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</a:rPr>
              <a:t>Libraries 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</a:rPr>
              <a:t>Roads/Highways/bridges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</a:rPr>
              <a:t>Traffic signs/signals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</a:rPr>
              <a:t>Emergency responders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</a:rPr>
              <a:t>Parks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</a:rPr>
              <a:t>Schools</a:t>
            </a:r>
            <a:endParaRPr sz="13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e00b7af4a7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e00b7af4a7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Teacher Note: Feel free to explore your local school board members through your district website.</a:t>
            </a:r>
            <a:endParaRPr sz="13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37654ea67f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37654ea67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</a:rPr>
              <a:t>Teacher Note: If you have not taught SS.4.FL.3.1 or SS.4.FL.1.8 you may need to give the students some background information on taxes. 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e01ac755b8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e01ac755b8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Possible Answers:</a:t>
            </a:r>
            <a:endParaRPr sz="1300"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</a:rPr>
              <a:t>Exit Slips should mention a </a:t>
            </a:r>
            <a:r>
              <a:rPr lang="en" sz="1300" u="sng">
                <a:solidFill>
                  <a:schemeClr val="dk1"/>
                </a:solidFill>
              </a:rPr>
              <a:t>location</a:t>
            </a:r>
            <a:r>
              <a:rPr lang="en" sz="1300">
                <a:solidFill>
                  <a:schemeClr val="dk1"/>
                </a:solidFill>
              </a:rPr>
              <a:t> the student may see government impact, such as their home, the grocery store, streets, parks. Students should also mention what </a:t>
            </a:r>
            <a:r>
              <a:rPr lang="en" sz="1300" u="sng">
                <a:solidFill>
                  <a:schemeClr val="dk1"/>
                </a:solidFill>
              </a:rPr>
              <a:t>service/governmental area of involvement</a:t>
            </a:r>
            <a:r>
              <a:rPr lang="en" sz="1300">
                <a:solidFill>
                  <a:schemeClr val="dk1"/>
                </a:solidFill>
              </a:rPr>
              <a:t> they would interact with, such as paying a tax for their food, stopping at a traffic light, using park equipment, etc.</a:t>
            </a:r>
            <a:endParaRPr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Government in Everyday Life</a:t>
            </a:r>
            <a:endParaRPr/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impact of state and local government </a:t>
            </a:r>
            <a:endParaRPr/>
          </a:p>
        </p:txBody>
      </p:sp>
      <p:pic>
        <p:nvPicPr>
          <p:cNvPr id="68" name="Google Shape;6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Your Neighborhood	</a:t>
            </a:r>
            <a:endParaRPr/>
          </a:p>
        </p:txBody>
      </p:sp>
      <p:sp>
        <p:nvSpPr>
          <p:cNvPr id="74" name="Google Shape;74;p1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152400"/>
            <a:ext cx="4838702" cy="4838702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5"/>
          <p:cNvSpPr txBox="1"/>
          <p:nvPr/>
        </p:nvSpPr>
        <p:spPr>
          <a:xfrm>
            <a:off x="5201950" y="623450"/>
            <a:ext cx="34776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The way a town or city is arranged is called </a:t>
            </a: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zoning. 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Zoning makes sure that a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 p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rofessional f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ootball stadium is not built right next to an elementary school.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The local and state 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government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 is in charge of zoning for your state. The national government leaves those decisions to the 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states.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Can you think of any other things that don’t go together?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/>
        </p:nvSpPr>
        <p:spPr>
          <a:xfrm>
            <a:off x="5201950" y="623450"/>
            <a:ext cx="34776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Where we live, and how our state is divided, is very important to the government. Our </a:t>
            </a: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districts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 determine things like who is on our ballot for an election and which school we go to.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Do you have any friends that live near you but attend a different school?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6" name="Google Shape;86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152400"/>
            <a:ext cx="4838702" cy="483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/>
          <p:nvPr/>
        </p:nvSpPr>
        <p:spPr>
          <a:xfrm>
            <a:off x="5162800" y="152400"/>
            <a:ext cx="34776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Our local and state government is responsible for the resources needed to keep our state and communities organized and functioning.  This is called </a:t>
            </a: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infrastructure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Can you think of examples of infrastructure in our state and community?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2" name="Google Shape;92;p17"/>
          <p:cNvSpPr txBox="1"/>
          <p:nvPr/>
        </p:nvSpPr>
        <p:spPr>
          <a:xfrm>
            <a:off x="5102800" y="2220600"/>
            <a:ext cx="3945300" cy="27705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3" name="Google Shape;9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152400"/>
            <a:ext cx="4838702" cy="483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/>
          <p:nvPr/>
        </p:nvSpPr>
        <p:spPr>
          <a:xfrm>
            <a:off x="5162975" y="272750"/>
            <a:ext cx="3477600" cy="40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The Florida Constitution says that the government will make sure every child living in Florida gets to go to </a:t>
            </a: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school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 and learn!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The government is responsible for choosing what topics are taught, providing free/reduced cost meals, helping schools have the necessary staff and 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supplies, and providing transportation.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State governments leave many of the day to day decisions up to locally elected school board members.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Do you know any of our school board members?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9" name="Google Shape;99;p18"/>
          <p:cNvSpPr/>
          <p:nvPr/>
        </p:nvSpPr>
        <p:spPr>
          <a:xfrm>
            <a:off x="2192405" y="3573400"/>
            <a:ext cx="2698875" cy="1413000"/>
          </a:xfrm>
          <a:custGeom>
            <a:rect b="b" l="l" r="r" t="t"/>
            <a:pathLst>
              <a:path extrusionOk="0" h="56520" w="107955">
                <a:moveTo>
                  <a:pt x="60374" y="0"/>
                </a:moveTo>
                <a:cubicBezTo>
                  <a:pt x="43237" y="0"/>
                  <a:pt x="24205" y="2184"/>
                  <a:pt x="10498" y="12469"/>
                </a:cubicBezTo>
                <a:cubicBezTo>
                  <a:pt x="1492" y="19226"/>
                  <a:pt x="-4087" y="37629"/>
                  <a:pt x="3874" y="45590"/>
                </a:cubicBezTo>
                <a:cubicBezTo>
                  <a:pt x="15102" y="56818"/>
                  <a:pt x="34365" y="56500"/>
                  <a:pt x="50243" y="56500"/>
                </a:cubicBezTo>
                <a:cubicBezTo>
                  <a:pt x="68731" y="56500"/>
                  <a:pt x="92146" y="54926"/>
                  <a:pt x="103237" y="40135"/>
                </a:cubicBezTo>
                <a:cubicBezTo>
                  <a:pt x="107781" y="34075"/>
                  <a:pt x="109775" y="23837"/>
                  <a:pt x="105575" y="17534"/>
                </a:cubicBezTo>
                <a:cubicBezTo>
                  <a:pt x="95894" y="3006"/>
                  <a:pt x="73546" y="389"/>
                  <a:pt x="56088" y="389"/>
                </a:cubicBezTo>
              </a:path>
            </a:pathLst>
          </a:custGeom>
          <a:noFill/>
          <a:ln cap="flat" cmpd="sng" w="28575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sp>
      <p:pic>
        <p:nvPicPr>
          <p:cNvPr id="100" name="Google Shape;100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152400"/>
            <a:ext cx="4838702" cy="483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/>
          <p:nvPr>
            <p:ph idx="1" type="body"/>
          </p:nvPr>
        </p:nvSpPr>
        <p:spPr>
          <a:xfrm>
            <a:off x="5392200" y="269000"/>
            <a:ext cx="3440100" cy="41460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State and local government have a lot of responsibilities!  How do they pay for everything?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The government collects </a:t>
            </a:r>
            <a:r>
              <a:rPr b="1" lang="en" sz="1400">
                <a:solidFill>
                  <a:srgbClr val="000000"/>
                </a:solidFill>
              </a:rPr>
              <a:t>taxes </a:t>
            </a:r>
            <a:r>
              <a:rPr lang="en" sz="1400">
                <a:solidFill>
                  <a:srgbClr val="000000"/>
                </a:solidFill>
              </a:rPr>
              <a:t>to help pay for all the things our community needs. We see examples of government using this money every day! The government sets a budget to decide where this money will go. Sometimes those can be tough decisions.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Taxes pay for public goods and services that benefit everyone. This could be things like roads, schools, buildings, parks, and more.</a:t>
            </a:r>
            <a:endParaRPr sz="1400">
              <a:solidFill>
                <a:srgbClr val="000000"/>
              </a:solidFill>
            </a:endParaRPr>
          </a:p>
        </p:txBody>
      </p:sp>
      <p:pic>
        <p:nvPicPr>
          <p:cNvPr id="106" name="Google Shape;106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152400"/>
            <a:ext cx="4838702" cy="483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Exit Slip</a:t>
            </a:r>
            <a:endParaRPr/>
          </a:p>
        </p:txBody>
      </p:sp>
      <p:sp>
        <p:nvSpPr>
          <p:cNvPr id="112" name="Google Shape;112;p2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Reflect on your week so far. </a:t>
            </a:r>
            <a:endParaRPr sz="320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(What you have done, where you have been, etc.) </a:t>
            </a:r>
            <a:endParaRPr sz="200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What is one example of how you have interacted with state or local government?</a:t>
            </a:r>
            <a:endParaRPr sz="320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