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249c30dab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249c30dab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 = states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249c30dab4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249c30dab4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What is one rule or routine in our school that everyone must follow no matter what class they’re currently in? </a:t>
            </a:r>
            <a:endParaRPr/>
          </a:p>
          <a:p>
            <a:pPr indent="-29845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(i.e. how to walk in the halls, lunchroom procedures, closed toe shoes for PE, no bullying)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What is one rule or routine that is unique to our classroom?</a:t>
            </a:r>
            <a:endParaRPr/>
          </a:p>
          <a:p>
            <a:pPr indent="-298450" lvl="1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(i.e. where to turn work in, how to ask to use the bathroom, classroom job selection)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Are there other classrooms that you can think of that would have a specific set of rules or routines that are different than others? 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>
                <a:solidFill>
                  <a:schemeClr val="dk1"/>
                </a:solidFill>
              </a:rPr>
              <a:t>(PE, Art, different grade levels, etc.)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Could a classroom make a rule that goes against one of our school rules? Example: If the school rule is no fighting, could another teacher allow students to fight in their own room?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No!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2506acc2e9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2506acc2e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249c30dab4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249c30dab4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9" Type="http://schemas.openxmlformats.org/officeDocument/2006/relationships/image" Target="../media/image8.png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7" Type="http://schemas.openxmlformats.org/officeDocument/2006/relationships/image" Target="../media/image6.png"/><Relationship Id="rId8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3.png"/><Relationship Id="rId6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commons.wikimedia.org/wiki/File:Blank_US_Map_(states_only).svg" TargetMode="External"/><Relationship Id="rId4" Type="http://schemas.openxmlformats.org/officeDocument/2006/relationships/hyperlink" Target="https://freeicons.io/education-icon-set-30719/classroom-chalkboard-blackboard-chair-desk-study-icon-1096426" TargetMode="External"/><Relationship Id="rId9" Type="http://schemas.openxmlformats.org/officeDocument/2006/relationships/image" Target="../media/image1.png"/><Relationship Id="rId5" Type="http://schemas.openxmlformats.org/officeDocument/2006/relationships/hyperlink" Target="https://freeicons.io/school-icon/school-icon-534926" TargetMode="External"/><Relationship Id="rId6" Type="http://schemas.openxmlformats.org/officeDocument/2006/relationships/hyperlink" Target="https://www.flaticon.com/free-icon/florida_7906485?term=florida&amp;page=1&amp;position=1&amp;origin=search&amp;related_id=7906485" TargetMode="External"/><Relationship Id="rId7" Type="http://schemas.openxmlformats.org/officeDocument/2006/relationships/hyperlink" Target="https://www.flaticon.com/free-icon/alaska_7906401?term=alaska&amp;page=1&amp;position=1&amp;origin=search&amp;related_id=7906401" TargetMode="External"/><Relationship Id="rId8" Type="http://schemas.openxmlformats.org/officeDocument/2006/relationships/hyperlink" Target="https://www.flaticon.com/free-icon/usa-map_7906604?term=new+york&amp;page=1&amp;position=3&amp;origin=search&amp;related_id=7906604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700" y="626238"/>
            <a:ext cx="2438400" cy="22479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372525" y="3352800"/>
            <a:ext cx="3589800" cy="891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20"/>
              <a:t>A </a:t>
            </a:r>
            <a:r>
              <a:rPr b="1" lang="en" sz="2420"/>
              <a:t>school</a:t>
            </a:r>
            <a:r>
              <a:rPr lang="en" sz="2420"/>
              <a:t> is made up of individual </a:t>
            </a:r>
            <a:r>
              <a:rPr b="1" lang="en" sz="2420"/>
              <a:t>classrooms.</a:t>
            </a:r>
            <a:endParaRPr b="1" sz="2420"/>
          </a:p>
        </p:txBody>
      </p:sp>
      <p:sp>
        <p:nvSpPr>
          <p:cNvPr id="56" name="Google Shape;56;p13"/>
          <p:cNvSpPr txBox="1"/>
          <p:nvPr>
            <p:ph type="ctrTitle"/>
          </p:nvPr>
        </p:nvSpPr>
        <p:spPr>
          <a:xfrm>
            <a:off x="4916300" y="3352800"/>
            <a:ext cx="3589800" cy="12078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20"/>
              <a:t>The </a:t>
            </a:r>
            <a:r>
              <a:rPr b="1" lang="en" sz="2420"/>
              <a:t>United States</a:t>
            </a:r>
            <a:r>
              <a:rPr lang="en" sz="2420"/>
              <a:t> is made up of individual __________________.</a:t>
            </a:r>
            <a:endParaRPr sz="2420"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6300" y="818859"/>
            <a:ext cx="3013400" cy="1862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73215" y="4776590"/>
            <a:ext cx="817674" cy="31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0500" y="631663"/>
            <a:ext cx="752950" cy="75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0500" y="1584438"/>
            <a:ext cx="752950" cy="75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00500" y="2468613"/>
            <a:ext cx="752950" cy="75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088563" y="2466992"/>
            <a:ext cx="743162" cy="759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088563" y="1581203"/>
            <a:ext cx="743162" cy="759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088565" y="628425"/>
            <a:ext cx="743162" cy="7594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ctrTitle"/>
          </p:nvPr>
        </p:nvSpPr>
        <p:spPr>
          <a:xfrm>
            <a:off x="248550" y="3126525"/>
            <a:ext cx="3923700" cy="7263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20"/>
              <a:t>A </a:t>
            </a:r>
            <a:r>
              <a:rPr b="1" lang="en" sz="2520"/>
              <a:t>school</a:t>
            </a:r>
            <a:r>
              <a:rPr lang="en" sz="2520"/>
              <a:t> has rules and routines that apply to the </a:t>
            </a:r>
            <a:r>
              <a:rPr b="1" lang="en" sz="2520"/>
              <a:t>whole</a:t>
            </a:r>
            <a:r>
              <a:rPr lang="en" sz="2520"/>
              <a:t> </a:t>
            </a:r>
            <a:r>
              <a:rPr b="1" lang="en" sz="2520"/>
              <a:t>building</a:t>
            </a:r>
            <a:r>
              <a:rPr lang="en" sz="2520"/>
              <a:t>.</a:t>
            </a:r>
            <a:endParaRPr b="1" sz="2520"/>
          </a:p>
        </p:txBody>
      </p:sp>
      <p:sp>
        <p:nvSpPr>
          <p:cNvPr id="70" name="Google Shape;70;p14"/>
          <p:cNvSpPr txBox="1"/>
          <p:nvPr>
            <p:ph type="ctrTitle"/>
          </p:nvPr>
        </p:nvSpPr>
        <p:spPr>
          <a:xfrm>
            <a:off x="5128538" y="2960925"/>
            <a:ext cx="3923700" cy="891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20"/>
              <a:t>Each</a:t>
            </a:r>
            <a:r>
              <a:rPr lang="en" sz="2520"/>
              <a:t> </a:t>
            </a:r>
            <a:r>
              <a:rPr b="1" lang="en" sz="2520"/>
              <a:t>classroom</a:t>
            </a:r>
            <a:r>
              <a:rPr lang="en" sz="2520"/>
              <a:t> has rules and routines that apply to </a:t>
            </a:r>
            <a:r>
              <a:rPr b="1" lang="en" sz="2520"/>
              <a:t>just their room</a:t>
            </a:r>
            <a:r>
              <a:rPr b="1" lang="en" sz="2520"/>
              <a:t>.</a:t>
            </a:r>
            <a:endParaRPr b="1" sz="2520"/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8113" y="425595"/>
            <a:ext cx="2204575" cy="2032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23176" y="723550"/>
            <a:ext cx="1734450" cy="1734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ctrTitle"/>
          </p:nvPr>
        </p:nvSpPr>
        <p:spPr>
          <a:xfrm>
            <a:off x="197800" y="1757525"/>
            <a:ext cx="3923700" cy="7263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220"/>
              <a:t>A </a:t>
            </a:r>
            <a:r>
              <a:rPr b="1" lang="en" sz="2220"/>
              <a:t>school</a:t>
            </a:r>
            <a:r>
              <a:rPr lang="en" sz="2220"/>
              <a:t> has rules and routines that apply to the </a:t>
            </a:r>
            <a:r>
              <a:rPr b="1" lang="en" sz="2220"/>
              <a:t>whole</a:t>
            </a:r>
            <a:r>
              <a:rPr lang="en" sz="2220"/>
              <a:t> </a:t>
            </a:r>
            <a:r>
              <a:rPr b="1" lang="en" sz="2220"/>
              <a:t>building</a:t>
            </a:r>
            <a:r>
              <a:rPr lang="en" sz="2220"/>
              <a:t>.</a:t>
            </a:r>
            <a:endParaRPr sz="1720"/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34220" y="186849"/>
            <a:ext cx="1953968" cy="1207799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>
            <p:ph type="ctrTitle"/>
          </p:nvPr>
        </p:nvSpPr>
        <p:spPr>
          <a:xfrm>
            <a:off x="197825" y="3977350"/>
            <a:ext cx="3923700" cy="891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120"/>
              <a:t>Each </a:t>
            </a:r>
            <a:r>
              <a:rPr b="1" lang="en" sz="2120"/>
              <a:t>classroom</a:t>
            </a:r>
            <a:r>
              <a:rPr lang="en" sz="2120"/>
              <a:t> has rules and routines that apply to </a:t>
            </a:r>
            <a:r>
              <a:rPr b="1" lang="en" sz="2120"/>
              <a:t>just their room.</a:t>
            </a:r>
            <a:endParaRPr sz="1620"/>
          </a:p>
        </p:txBody>
      </p:sp>
      <p:sp>
        <p:nvSpPr>
          <p:cNvPr id="80" name="Google Shape;80;p15"/>
          <p:cNvSpPr txBox="1"/>
          <p:nvPr>
            <p:ph type="ctrTitle"/>
          </p:nvPr>
        </p:nvSpPr>
        <p:spPr>
          <a:xfrm>
            <a:off x="4916313" y="1757513"/>
            <a:ext cx="3589800" cy="7263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The </a:t>
            </a:r>
            <a:r>
              <a:rPr b="1" lang="en" sz="2020"/>
              <a:t>United States</a:t>
            </a:r>
            <a:r>
              <a:rPr lang="en" sz="2020"/>
              <a:t> has a constitution that applies to </a:t>
            </a:r>
            <a:r>
              <a:rPr b="1" lang="en" sz="2020"/>
              <a:t>all people in America. </a:t>
            </a:r>
            <a:endParaRPr b="1" sz="2020"/>
          </a:p>
        </p:txBody>
      </p:sp>
      <p:sp>
        <p:nvSpPr>
          <p:cNvPr id="81" name="Google Shape;81;p15"/>
          <p:cNvSpPr txBox="1"/>
          <p:nvPr>
            <p:ph type="ctrTitle"/>
          </p:nvPr>
        </p:nvSpPr>
        <p:spPr>
          <a:xfrm>
            <a:off x="4916313" y="3977338"/>
            <a:ext cx="3589800" cy="891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020"/>
              <a:t>Florida</a:t>
            </a:r>
            <a:r>
              <a:rPr lang="en" sz="2020"/>
              <a:t> has a constitution that applies to </a:t>
            </a:r>
            <a:r>
              <a:rPr b="1" lang="en" sz="2020"/>
              <a:t>all people in our state</a:t>
            </a:r>
            <a:r>
              <a:rPr b="1" lang="en" sz="2020"/>
              <a:t>.</a:t>
            </a:r>
            <a:endParaRPr b="1" sz="2020"/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89269" y="101419"/>
            <a:ext cx="1310156" cy="120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40425" y="2571742"/>
            <a:ext cx="1207840" cy="120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20272" y="2571751"/>
            <a:ext cx="1181916" cy="12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90" name="Google Shape;90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2200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Blank US map (states only)</a:t>
            </a:r>
            <a:r>
              <a:rPr lang="en" sz="1200">
                <a:solidFill>
                  <a:schemeClr val="dk1"/>
                </a:solidFill>
              </a:rPr>
              <a:t>” by Heitordp is under the Public Domain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2200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classroom , chalkboard , blackboard , chair , desk , study icon</a:t>
            </a:r>
            <a:r>
              <a:rPr lang="en" sz="1200">
                <a:solidFill>
                  <a:schemeClr val="dk1"/>
                </a:solidFill>
              </a:rPr>
              <a:t>” by Iconmarket is a free icon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2200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School icon</a:t>
            </a:r>
            <a:r>
              <a:rPr lang="en" sz="1200">
                <a:solidFill>
                  <a:schemeClr val="dk1"/>
                </a:solidFill>
              </a:rPr>
              <a:t>” by Suman Kaur is free for commercial use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2200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Florida icon</a:t>
            </a:r>
            <a:r>
              <a:rPr lang="en" sz="1200">
                <a:solidFill>
                  <a:schemeClr val="dk1"/>
                </a:solidFill>
              </a:rPr>
              <a:t>” by FlatIcons is free to use with attribution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2200CC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Alaska icon</a:t>
            </a:r>
            <a:r>
              <a:rPr lang="en" sz="1200">
                <a:solidFill>
                  <a:schemeClr val="dk1"/>
                </a:solidFill>
              </a:rPr>
              <a:t>” by FlatIcons is free to use with attribution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2200CC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New York icon</a:t>
            </a:r>
            <a:r>
              <a:rPr lang="en" sz="1200">
                <a:solidFill>
                  <a:schemeClr val="dk1"/>
                </a:solidFill>
              </a:rPr>
              <a:t>” by FlatIcons is free to use with attribution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91" name="Google Shape;91;p1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