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249bf9bf95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249bf9bf95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Why do you think our Founders gave the states power to make their own rules and constitutions?</a:t>
            </a:r>
            <a:endParaRPr/>
          </a:p>
          <a:p>
            <a:pPr indent="-298450" lvl="1" marL="1371600" rtl="0" algn="l">
              <a:spcBef>
                <a:spcPts val="0"/>
              </a:spcBef>
              <a:spcAft>
                <a:spcPts val="0"/>
              </a:spcAft>
              <a:buSzPts val="1100"/>
              <a:buChar char="○"/>
            </a:pPr>
            <a:r>
              <a:rPr lang="en"/>
              <a:t>Unique needs in every state: weather, agriculture, location, population, etc. </a:t>
            </a:r>
            <a:endParaRPr/>
          </a:p>
          <a:p>
            <a:pPr indent="-298450" lvl="1" marL="1371600" rtl="0" algn="l">
              <a:spcBef>
                <a:spcPts val="0"/>
              </a:spcBef>
              <a:spcAft>
                <a:spcPts val="0"/>
              </a:spcAft>
              <a:buSzPts val="1100"/>
              <a:buChar char="○"/>
            </a:pPr>
            <a:r>
              <a:rPr lang="en"/>
              <a:t>We didn’t want the national government to have all the power (like a king) we wanted checks and balances</a:t>
            </a:r>
            <a:endParaRPr/>
          </a:p>
          <a:p>
            <a:pPr indent="-298450" lvl="1" marL="1371600" rtl="0" algn="l">
              <a:spcBef>
                <a:spcPts val="0"/>
              </a:spcBef>
              <a:spcAft>
                <a:spcPts val="0"/>
              </a:spcAft>
              <a:buSzPts val="1100"/>
              <a:buChar char="○"/>
            </a:pPr>
            <a:r>
              <a:rPr lang="en"/>
              <a:t>There are too many little decisions for the national government to decide (ex. how everyone must respond to hurricanes when most states aren’t affected by them)</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249bf9bf95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249bf9bf95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1e2ff912e6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1e2ff912e6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249bf9bf9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249bf9bf9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47aaa755f9_2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47aaa755f9_2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Vocabulary to clarify: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Liberty (freedoms)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Domestic tranquility (peace)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Welfare (well-being)</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Secure (keep safe)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Insure (promise)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Posterity (future generations)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Ordain (approve)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e2ff912e6e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e2ff912e6e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249bf9bf9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249bf9bf9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1" Type="http://schemas.openxmlformats.org/officeDocument/2006/relationships/hyperlink" Target="https://www.civiced.org/images/stories/downloads/United_States_Constitution_for_Kids.pdf" TargetMode="External"/><Relationship Id="rId10" Type="http://schemas.openxmlformats.org/officeDocument/2006/relationships/hyperlink" Target="https://www.floridabar.org/the-florida-bar-news/constitutional-factoids/" TargetMode="External"/><Relationship Id="rId13" Type="http://schemas.openxmlformats.org/officeDocument/2006/relationships/hyperlink" Target="https://www.uscourts.gov/about-federal-courts/educational-resources/about-educational-outreach/activity-resources/us#:~:text=%22We%20the%20People%20of%20the,for%20the%20United%20States%20of" TargetMode="External"/><Relationship Id="rId12" Type="http://schemas.openxmlformats.org/officeDocument/2006/relationships/hyperlink" Target="https://constitution.congress.gov/constitution/amendment-10/#:~:text=The%20powers%20not%20delegated%20to,respectively%2C%20or%20to%20the%20people" TargetMode="External"/><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dos.myflorida.com/media/8081/flag.jpg" TargetMode="External"/><Relationship Id="rId4" Type="http://schemas.openxmlformats.org/officeDocument/2006/relationships/hyperlink" Target="https://freeicons.io/regular-life-icons/house-icon-17847" TargetMode="External"/><Relationship Id="rId9" Type="http://schemas.openxmlformats.org/officeDocument/2006/relationships/hyperlink" Target="https://www.archives.gov/founding-docs/constitution?_ga=2.65187374.1805459277.1673569971-1162081883.1671663378" TargetMode="External"/><Relationship Id="rId15" Type="http://schemas.openxmlformats.org/officeDocument/2006/relationships/image" Target="../media/image1.png"/><Relationship Id="rId14" Type="http://schemas.openxmlformats.org/officeDocument/2006/relationships/hyperlink" Target="https://www.flsenate.gov/laws/constitution" TargetMode="External"/><Relationship Id="rId5" Type="http://schemas.openxmlformats.org/officeDocument/2006/relationships/hyperlink" Target="https://creativecommons.org/licenses/by/3.0/" TargetMode="External"/><Relationship Id="rId6" Type="http://schemas.openxmlformats.org/officeDocument/2006/relationships/hyperlink" Target="https://freeicons.io/road-icon-set-2/business-finance-money-road-sign-street-icon-540591" TargetMode="External"/><Relationship Id="rId7" Type="http://schemas.openxmlformats.org/officeDocument/2006/relationships/hyperlink" Target="https://freeicons.io/education/classroom-education-teacher-teaching-icon-38361" TargetMode="External"/><Relationship Id="rId8" Type="http://schemas.openxmlformats.org/officeDocument/2006/relationships/hyperlink" Target="https://creativecommons.org/licenses/by/3.0/"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0" y="0"/>
            <a:ext cx="9144000" cy="703500"/>
          </a:xfrm>
          <a:prstGeom prst="rect">
            <a:avLst/>
          </a:prstGeom>
          <a:solidFill>
            <a:srgbClr val="EFEFEF"/>
          </a:solidFill>
        </p:spPr>
        <p:txBody>
          <a:bodyPr anchorCtr="0" anchor="b" bIns="91425" lIns="91425" spcFirstLastPara="1" rIns="91425" wrap="square" tIns="91425">
            <a:normAutofit/>
          </a:bodyPr>
          <a:lstStyle/>
          <a:p>
            <a:pPr indent="0" lvl="0" marL="0" rtl="0" algn="ctr">
              <a:spcBef>
                <a:spcPts val="0"/>
              </a:spcBef>
              <a:spcAft>
                <a:spcPts val="0"/>
              </a:spcAft>
              <a:buNone/>
            </a:pPr>
            <a:r>
              <a:rPr b="1" lang="en" sz="2800"/>
              <a:t>Constitution Review</a:t>
            </a:r>
            <a:endParaRPr b="1" sz="2800"/>
          </a:p>
        </p:txBody>
      </p:sp>
      <p:pic>
        <p:nvPicPr>
          <p:cNvPr id="55" name="Google Shape;55;p13"/>
          <p:cNvPicPr preferRelativeResize="0"/>
          <p:nvPr/>
        </p:nvPicPr>
        <p:blipFill>
          <a:blip r:embed="rId3">
            <a:alphaModFix/>
          </a:blip>
          <a:stretch>
            <a:fillRect/>
          </a:stretch>
        </p:blipFill>
        <p:spPr>
          <a:xfrm>
            <a:off x="4572000" y="1437900"/>
            <a:ext cx="2108094" cy="2494675"/>
          </a:xfrm>
          <a:prstGeom prst="rect">
            <a:avLst/>
          </a:prstGeom>
          <a:noFill/>
          <a:ln>
            <a:noFill/>
          </a:ln>
        </p:spPr>
      </p:pic>
      <p:sp>
        <p:nvSpPr>
          <p:cNvPr id="56" name="Google Shape;56;p13"/>
          <p:cNvSpPr txBox="1"/>
          <p:nvPr>
            <p:ph idx="4294967295" type="title"/>
          </p:nvPr>
        </p:nvSpPr>
        <p:spPr>
          <a:xfrm>
            <a:off x="186050" y="996838"/>
            <a:ext cx="4396200" cy="2353500"/>
          </a:xfrm>
          <a:prstGeom prst="rect">
            <a:avLst/>
          </a:prstGeom>
          <a:noFill/>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2400"/>
              <a:t>A constitution:</a:t>
            </a:r>
            <a:endParaRPr b="1" sz="2400"/>
          </a:p>
          <a:p>
            <a:pPr indent="0" lvl="0" marL="0" rtl="0" algn="l">
              <a:lnSpc>
                <a:spcPct val="115000"/>
              </a:lnSpc>
              <a:spcBef>
                <a:spcPts val="0"/>
              </a:spcBef>
              <a:spcAft>
                <a:spcPts val="0"/>
              </a:spcAft>
              <a:buNone/>
            </a:pPr>
            <a:r>
              <a:t/>
            </a:r>
            <a:endParaRPr b="1" sz="1100"/>
          </a:p>
          <a:p>
            <a:pPr indent="-381000" lvl="0" marL="457200" rtl="0" algn="l">
              <a:lnSpc>
                <a:spcPct val="115000"/>
              </a:lnSpc>
              <a:spcBef>
                <a:spcPts val="0"/>
              </a:spcBef>
              <a:spcAft>
                <a:spcPts val="0"/>
              </a:spcAft>
              <a:buSzPts val="2400"/>
              <a:buChar char="●"/>
            </a:pPr>
            <a:r>
              <a:rPr lang="en" sz="2400"/>
              <a:t>Outlines the structure, function, and powers of government</a:t>
            </a:r>
            <a:endParaRPr sz="2400"/>
          </a:p>
          <a:p>
            <a:pPr indent="-381000" lvl="0" marL="457200" rtl="0" algn="l">
              <a:lnSpc>
                <a:spcPct val="115000"/>
              </a:lnSpc>
              <a:spcBef>
                <a:spcPts val="0"/>
              </a:spcBef>
              <a:spcAft>
                <a:spcPts val="0"/>
              </a:spcAft>
              <a:buSzPts val="2400"/>
              <a:buChar char="●"/>
            </a:pPr>
            <a:r>
              <a:rPr lang="en" sz="2400"/>
              <a:t>Protects the rights of the people</a:t>
            </a:r>
            <a:endParaRPr sz="2400"/>
          </a:p>
          <a:p>
            <a:pPr indent="-381000" lvl="0" marL="457200" rtl="0" algn="l">
              <a:lnSpc>
                <a:spcPct val="115000"/>
              </a:lnSpc>
              <a:spcBef>
                <a:spcPts val="0"/>
              </a:spcBef>
              <a:spcAft>
                <a:spcPts val="0"/>
              </a:spcAft>
              <a:buSzPts val="2400"/>
              <a:buChar char="●"/>
            </a:pPr>
            <a:r>
              <a:rPr lang="en" sz="2400"/>
              <a:t>Each state in the U.S. has its own constitution </a:t>
            </a:r>
            <a:endParaRPr sz="2400"/>
          </a:p>
        </p:txBody>
      </p:sp>
      <p:pic>
        <p:nvPicPr>
          <p:cNvPr id="57" name="Google Shape;57;p13"/>
          <p:cNvPicPr preferRelativeResize="0"/>
          <p:nvPr/>
        </p:nvPicPr>
        <p:blipFill rotWithShape="1">
          <a:blip r:embed="rId4">
            <a:alphaModFix/>
          </a:blip>
          <a:srcRect b="5046" l="6070" r="4532" t="3033"/>
          <a:stretch/>
        </p:blipFill>
        <p:spPr>
          <a:xfrm>
            <a:off x="6928725" y="1383438"/>
            <a:ext cx="1956300" cy="2603600"/>
          </a:xfrm>
          <a:prstGeom prst="rect">
            <a:avLst/>
          </a:prstGeom>
          <a:noFill/>
          <a:ln cap="flat" cmpd="sng" w="9525">
            <a:solidFill>
              <a:srgbClr val="000000"/>
            </a:solidFill>
            <a:prstDash val="solid"/>
            <a:round/>
            <a:headEnd len="sm" w="sm" type="none"/>
            <a:tailEnd len="sm" w="sm" type="none"/>
          </a:ln>
        </p:spPr>
      </p:pic>
      <p:sp>
        <p:nvSpPr>
          <p:cNvPr id="58" name="Google Shape;58;p13"/>
          <p:cNvSpPr txBox="1"/>
          <p:nvPr/>
        </p:nvSpPr>
        <p:spPr>
          <a:xfrm>
            <a:off x="4572000" y="3998275"/>
            <a:ext cx="17256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United States</a:t>
            </a:r>
            <a:endParaRPr sz="1800"/>
          </a:p>
        </p:txBody>
      </p:sp>
      <p:sp>
        <p:nvSpPr>
          <p:cNvPr id="59" name="Google Shape;59;p13"/>
          <p:cNvSpPr txBox="1"/>
          <p:nvPr/>
        </p:nvSpPr>
        <p:spPr>
          <a:xfrm>
            <a:off x="6928725" y="3998275"/>
            <a:ext cx="17256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Florida</a:t>
            </a:r>
            <a:endParaRPr sz="1800"/>
          </a:p>
        </p:txBody>
      </p:sp>
      <p:pic>
        <p:nvPicPr>
          <p:cNvPr id="60" name="Google Shape;60;p13"/>
          <p:cNvPicPr preferRelativeResize="0"/>
          <p:nvPr/>
        </p:nvPicPr>
        <p:blipFill>
          <a:blip r:embed="rId5">
            <a:alphaModFix/>
          </a:blip>
          <a:stretch>
            <a:fillRect/>
          </a:stretch>
        </p:blipFill>
        <p:spPr>
          <a:xfrm>
            <a:off x="8148325" y="4653925"/>
            <a:ext cx="889075" cy="340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idx="1" type="subTitle"/>
          </p:nvPr>
        </p:nvSpPr>
        <p:spPr>
          <a:xfrm>
            <a:off x="254350" y="849900"/>
            <a:ext cx="8520600" cy="1151400"/>
          </a:xfrm>
          <a:prstGeom prst="rect">
            <a:avLst/>
          </a:prstGeom>
          <a:ln cap="flat" cmpd="sng" w="9525">
            <a:solidFill>
              <a:srgbClr val="0000FF"/>
            </a:solidFill>
            <a:prstDash val="solid"/>
            <a:round/>
            <a:headEnd len="sm" w="sm" type="none"/>
            <a:tailEnd len="sm" w="sm" type="none"/>
          </a:ln>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lang="en" sz="1900">
                <a:solidFill>
                  <a:schemeClr val="dk1"/>
                </a:solidFill>
              </a:rPr>
              <a:t>“The powers not delegated to the United States by the Constitution, nor prohibited by it to the States, are reserved to the States respectively, or to the people.” </a:t>
            </a:r>
            <a:endParaRPr sz="1900">
              <a:solidFill>
                <a:schemeClr val="dk1"/>
              </a:solidFill>
            </a:endParaRPr>
          </a:p>
          <a:p>
            <a:pPr indent="0" lvl="0" marL="0" rtl="0" algn="ctr">
              <a:spcBef>
                <a:spcPts val="0"/>
              </a:spcBef>
              <a:spcAft>
                <a:spcPts val="0"/>
              </a:spcAft>
              <a:buNone/>
            </a:pPr>
            <a:r>
              <a:rPr lang="en" sz="1900">
                <a:solidFill>
                  <a:schemeClr val="dk1"/>
                </a:solidFill>
              </a:rPr>
              <a:t>U.S. Constitution</a:t>
            </a:r>
            <a:endParaRPr sz="1900">
              <a:solidFill>
                <a:schemeClr val="dk1"/>
              </a:solidFill>
            </a:endParaRPr>
          </a:p>
        </p:txBody>
      </p:sp>
      <p:sp>
        <p:nvSpPr>
          <p:cNvPr id="66" name="Google Shape;66;p14"/>
          <p:cNvSpPr txBox="1"/>
          <p:nvPr>
            <p:ph type="ctrTitle"/>
          </p:nvPr>
        </p:nvSpPr>
        <p:spPr>
          <a:xfrm>
            <a:off x="0" y="0"/>
            <a:ext cx="9144000" cy="703500"/>
          </a:xfrm>
          <a:prstGeom prst="rect">
            <a:avLst/>
          </a:prstGeom>
          <a:solidFill>
            <a:srgbClr val="EFEFEF"/>
          </a:solidFill>
        </p:spPr>
        <p:txBody>
          <a:bodyPr anchorCtr="0" anchor="b" bIns="91425" lIns="91425" spcFirstLastPara="1" rIns="91425" wrap="square" tIns="91425">
            <a:normAutofit/>
          </a:bodyPr>
          <a:lstStyle/>
          <a:p>
            <a:pPr indent="0" lvl="0" marL="0" rtl="0" algn="ctr">
              <a:spcBef>
                <a:spcPts val="0"/>
              </a:spcBef>
              <a:spcAft>
                <a:spcPts val="0"/>
              </a:spcAft>
              <a:buNone/>
            </a:pPr>
            <a:r>
              <a:rPr b="1" lang="en" sz="2800"/>
              <a:t>The Tenth</a:t>
            </a:r>
            <a:r>
              <a:rPr b="1" lang="en" sz="2800"/>
              <a:t> Amendment</a:t>
            </a:r>
            <a:r>
              <a:rPr b="1" lang="en" sz="2800"/>
              <a:t> of the U.S. Constitution</a:t>
            </a:r>
            <a:endParaRPr b="1" sz="2800"/>
          </a:p>
        </p:txBody>
      </p:sp>
      <p:pic>
        <p:nvPicPr>
          <p:cNvPr id="67" name="Google Shape;67;p14"/>
          <p:cNvPicPr preferRelativeResize="0"/>
          <p:nvPr/>
        </p:nvPicPr>
        <p:blipFill>
          <a:blip r:embed="rId3">
            <a:alphaModFix/>
          </a:blip>
          <a:stretch>
            <a:fillRect/>
          </a:stretch>
        </p:blipFill>
        <p:spPr>
          <a:xfrm>
            <a:off x="3957487" y="3844350"/>
            <a:ext cx="1229025" cy="1229025"/>
          </a:xfrm>
          <a:prstGeom prst="rect">
            <a:avLst/>
          </a:prstGeom>
          <a:noFill/>
          <a:ln>
            <a:noFill/>
          </a:ln>
        </p:spPr>
      </p:pic>
      <p:pic>
        <p:nvPicPr>
          <p:cNvPr id="68" name="Google Shape;68;p14"/>
          <p:cNvPicPr preferRelativeResize="0"/>
          <p:nvPr/>
        </p:nvPicPr>
        <p:blipFill rotWithShape="1">
          <a:blip r:embed="rId4">
            <a:alphaModFix/>
          </a:blip>
          <a:srcRect b="17218" l="19135" r="16950" t="16482"/>
          <a:stretch/>
        </p:blipFill>
        <p:spPr>
          <a:xfrm>
            <a:off x="6119675" y="3883175"/>
            <a:ext cx="1109967" cy="1151375"/>
          </a:xfrm>
          <a:prstGeom prst="rect">
            <a:avLst/>
          </a:prstGeom>
          <a:noFill/>
          <a:ln>
            <a:noFill/>
          </a:ln>
        </p:spPr>
      </p:pic>
      <p:pic>
        <p:nvPicPr>
          <p:cNvPr id="69" name="Google Shape;69;p14"/>
          <p:cNvPicPr preferRelativeResize="0"/>
          <p:nvPr/>
        </p:nvPicPr>
        <p:blipFill>
          <a:blip r:embed="rId5">
            <a:alphaModFix/>
          </a:blip>
          <a:stretch>
            <a:fillRect/>
          </a:stretch>
        </p:blipFill>
        <p:spPr>
          <a:xfrm>
            <a:off x="1795300" y="3844350"/>
            <a:ext cx="1229025" cy="1229025"/>
          </a:xfrm>
          <a:prstGeom prst="rect">
            <a:avLst/>
          </a:prstGeom>
          <a:noFill/>
          <a:ln>
            <a:noFill/>
          </a:ln>
        </p:spPr>
      </p:pic>
      <p:sp>
        <p:nvSpPr>
          <p:cNvPr id="70" name="Google Shape;70;p14"/>
          <p:cNvSpPr txBox="1"/>
          <p:nvPr/>
        </p:nvSpPr>
        <p:spPr>
          <a:xfrm>
            <a:off x="2841000" y="3471738"/>
            <a:ext cx="34620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900">
                <a:solidFill>
                  <a:schemeClr val="dk1"/>
                </a:solidFill>
              </a:rPr>
              <a:t>Examples of state </a:t>
            </a:r>
            <a:r>
              <a:rPr lang="en" sz="1900">
                <a:solidFill>
                  <a:schemeClr val="dk1"/>
                </a:solidFill>
              </a:rPr>
              <a:t>decisions</a:t>
            </a:r>
            <a:r>
              <a:rPr lang="en" sz="1900">
                <a:solidFill>
                  <a:schemeClr val="dk1"/>
                </a:solidFill>
              </a:rPr>
              <a:t>:</a:t>
            </a:r>
            <a:endParaRPr sz="900"/>
          </a:p>
        </p:txBody>
      </p:sp>
      <p:sp>
        <p:nvSpPr>
          <p:cNvPr id="71" name="Google Shape;71;p14"/>
          <p:cNvSpPr txBox="1"/>
          <p:nvPr/>
        </p:nvSpPr>
        <p:spPr>
          <a:xfrm>
            <a:off x="277250" y="2112850"/>
            <a:ext cx="8497800" cy="1486200"/>
          </a:xfrm>
          <a:prstGeom prst="rect">
            <a:avLst/>
          </a:prstGeom>
          <a:no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900">
                <a:highlight>
                  <a:srgbClr val="FFFFFF"/>
                </a:highlight>
              </a:rPr>
              <a:t>“All powers that are not given to the United States by this Constitution nor prohibited to the states are therefore reserved either to the states or to the people.” </a:t>
            </a:r>
            <a:endParaRPr sz="1900">
              <a:highlight>
                <a:srgbClr val="FFFFFF"/>
              </a:highlight>
            </a:endParaRPr>
          </a:p>
          <a:p>
            <a:pPr indent="0" lvl="0" marL="0" rtl="0" algn="ctr">
              <a:lnSpc>
                <a:spcPct val="115000"/>
              </a:lnSpc>
              <a:spcBef>
                <a:spcPts val="0"/>
              </a:spcBef>
              <a:spcAft>
                <a:spcPts val="0"/>
              </a:spcAft>
              <a:buNone/>
            </a:pPr>
            <a:r>
              <a:rPr lang="en" sz="1900">
                <a:highlight>
                  <a:srgbClr val="FFFFFF"/>
                </a:highlight>
              </a:rPr>
              <a:t>Constitution for Kids from Civic Ed</a:t>
            </a:r>
            <a:endParaRPr sz="19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5"/>
          <p:cNvSpPr txBox="1"/>
          <p:nvPr>
            <p:ph type="ctrTitle"/>
          </p:nvPr>
        </p:nvSpPr>
        <p:spPr>
          <a:xfrm>
            <a:off x="0" y="0"/>
            <a:ext cx="9144000" cy="703500"/>
          </a:xfrm>
          <a:prstGeom prst="rect">
            <a:avLst/>
          </a:prstGeom>
          <a:solidFill>
            <a:srgbClr val="EFEFEF"/>
          </a:solidFill>
        </p:spPr>
        <p:txBody>
          <a:bodyPr anchorCtr="0" anchor="b" bIns="91425" lIns="91425" spcFirstLastPara="1" rIns="91425" wrap="square" tIns="91425">
            <a:normAutofit/>
          </a:bodyPr>
          <a:lstStyle/>
          <a:p>
            <a:pPr indent="0" lvl="0" marL="0" rtl="0" algn="ctr">
              <a:spcBef>
                <a:spcPts val="0"/>
              </a:spcBef>
              <a:spcAft>
                <a:spcPts val="0"/>
              </a:spcAft>
              <a:buNone/>
            </a:pPr>
            <a:r>
              <a:rPr b="1" lang="en" sz="2800"/>
              <a:t>Constitution Comparison</a:t>
            </a:r>
            <a:endParaRPr b="1" sz="2800"/>
          </a:p>
        </p:txBody>
      </p:sp>
      <p:pic>
        <p:nvPicPr>
          <p:cNvPr id="77" name="Google Shape;77;p15"/>
          <p:cNvPicPr preferRelativeResize="0"/>
          <p:nvPr/>
        </p:nvPicPr>
        <p:blipFill>
          <a:blip r:embed="rId3">
            <a:alphaModFix/>
          </a:blip>
          <a:stretch>
            <a:fillRect/>
          </a:stretch>
        </p:blipFill>
        <p:spPr>
          <a:xfrm>
            <a:off x="85125" y="124950"/>
            <a:ext cx="1310176" cy="1550425"/>
          </a:xfrm>
          <a:prstGeom prst="rect">
            <a:avLst/>
          </a:prstGeom>
          <a:noFill/>
          <a:ln>
            <a:noFill/>
          </a:ln>
        </p:spPr>
      </p:pic>
      <p:pic>
        <p:nvPicPr>
          <p:cNvPr id="78" name="Google Shape;78;p15"/>
          <p:cNvPicPr preferRelativeResize="0"/>
          <p:nvPr/>
        </p:nvPicPr>
        <p:blipFill rotWithShape="1">
          <a:blip r:embed="rId4">
            <a:alphaModFix/>
          </a:blip>
          <a:srcRect b="5046" l="6070" r="4532" t="3033"/>
          <a:stretch/>
        </p:blipFill>
        <p:spPr>
          <a:xfrm>
            <a:off x="7065525" y="124945"/>
            <a:ext cx="1164974" cy="1550425"/>
          </a:xfrm>
          <a:prstGeom prst="rect">
            <a:avLst/>
          </a:prstGeom>
          <a:noFill/>
          <a:ln cap="flat" cmpd="sng" w="9525">
            <a:solidFill>
              <a:srgbClr val="000000"/>
            </a:solidFill>
            <a:prstDash val="solid"/>
            <a:round/>
            <a:headEnd len="sm" w="sm" type="none"/>
            <a:tailEnd len="sm" w="sm" type="none"/>
          </a:ln>
        </p:spPr>
      </p:pic>
      <p:sp>
        <p:nvSpPr>
          <p:cNvPr id="79" name="Google Shape;79;p15"/>
          <p:cNvSpPr txBox="1"/>
          <p:nvPr/>
        </p:nvSpPr>
        <p:spPr>
          <a:xfrm>
            <a:off x="1553375" y="784275"/>
            <a:ext cx="2878800" cy="6465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3000" u="sng">
                <a:solidFill>
                  <a:schemeClr val="dk1"/>
                </a:solidFill>
              </a:rPr>
              <a:t>United States</a:t>
            </a:r>
            <a:endParaRPr sz="3000" u="sng"/>
          </a:p>
        </p:txBody>
      </p:sp>
      <p:sp>
        <p:nvSpPr>
          <p:cNvPr id="80" name="Google Shape;80;p15"/>
          <p:cNvSpPr txBox="1"/>
          <p:nvPr/>
        </p:nvSpPr>
        <p:spPr>
          <a:xfrm>
            <a:off x="5196000" y="784275"/>
            <a:ext cx="1725600" cy="6465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3000" u="sng">
                <a:solidFill>
                  <a:schemeClr val="dk1"/>
                </a:solidFill>
              </a:rPr>
              <a:t>Florida</a:t>
            </a:r>
            <a:endParaRPr sz="3000" u="sng"/>
          </a:p>
        </p:txBody>
      </p:sp>
      <p:cxnSp>
        <p:nvCxnSpPr>
          <p:cNvPr id="81" name="Google Shape;81;p15"/>
          <p:cNvCxnSpPr>
            <a:stCxn id="76" idx="2"/>
          </p:cNvCxnSpPr>
          <p:nvPr/>
        </p:nvCxnSpPr>
        <p:spPr>
          <a:xfrm>
            <a:off x="4572000" y="703500"/>
            <a:ext cx="6000" cy="4403400"/>
          </a:xfrm>
          <a:prstGeom prst="straightConnector1">
            <a:avLst/>
          </a:prstGeom>
          <a:noFill/>
          <a:ln cap="flat" cmpd="sng" w="9525">
            <a:solidFill>
              <a:schemeClr val="dk2"/>
            </a:solidFill>
            <a:prstDash val="solid"/>
            <a:round/>
            <a:headEnd len="med" w="med" type="none"/>
            <a:tailEnd len="med" w="med" type="none"/>
          </a:ln>
        </p:spPr>
      </p:cxnSp>
      <p:sp>
        <p:nvSpPr>
          <p:cNvPr id="82" name="Google Shape;82;p15"/>
          <p:cNvSpPr txBox="1"/>
          <p:nvPr/>
        </p:nvSpPr>
        <p:spPr>
          <a:xfrm>
            <a:off x="392150" y="1799075"/>
            <a:ext cx="3945300" cy="24012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SzPts val="1800"/>
              <a:buChar char="●"/>
            </a:pPr>
            <a:r>
              <a:rPr lang="en" sz="1800"/>
              <a:t>7,591 words</a:t>
            </a:r>
            <a:endParaRPr sz="1800"/>
          </a:p>
          <a:p>
            <a:pPr indent="-342900" lvl="0" marL="457200" rtl="0" algn="l">
              <a:spcBef>
                <a:spcPts val="0"/>
              </a:spcBef>
              <a:spcAft>
                <a:spcPts val="0"/>
              </a:spcAft>
              <a:buSzPts val="1800"/>
              <a:buChar char="●"/>
            </a:pPr>
            <a:r>
              <a:rPr lang="en" sz="1800"/>
              <a:t>Sets up three branches</a:t>
            </a:r>
            <a:endParaRPr sz="1800"/>
          </a:p>
          <a:p>
            <a:pPr indent="-342900" lvl="0" marL="457200" rtl="0" algn="l">
              <a:spcBef>
                <a:spcPts val="0"/>
              </a:spcBef>
              <a:spcAft>
                <a:spcPts val="0"/>
              </a:spcAft>
              <a:buSzPts val="1800"/>
              <a:buChar char="●"/>
            </a:pPr>
            <a:r>
              <a:rPr lang="en" sz="1800"/>
              <a:t>Contains a Bill of Rights</a:t>
            </a:r>
            <a:endParaRPr sz="1800"/>
          </a:p>
          <a:p>
            <a:pPr indent="-342900" lvl="0" marL="457200" rtl="0" algn="l">
              <a:spcBef>
                <a:spcPts val="0"/>
              </a:spcBef>
              <a:spcAft>
                <a:spcPts val="0"/>
              </a:spcAft>
              <a:buSzPts val="1800"/>
              <a:buChar char="●"/>
            </a:pPr>
            <a:r>
              <a:rPr lang="en" sz="1800"/>
              <a:t>Ratified in 1787</a:t>
            </a:r>
            <a:endParaRPr sz="1800"/>
          </a:p>
          <a:p>
            <a:pPr indent="-342900" lvl="1" marL="914400" rtl="0" algn="l">
              <a:spcBef>
                <a:spcPts val="0"/>
              </a:spcBef>
              <a:spcAft>
                <a:spcPts val="0"/>
              </a:spcAft>
              <a:buSzPts val="1800"/>
              <a:buChar char="○"/>
            </a:pPr>
            <a:r>
              <a:rPr lang="en" sz="1800"/>
              <a:t>There has only ever been one version </a:t>
            </a:r>
            <a:endParaRPr sz="1800"/>
          </a:p>
          <a:p>
            <a:pPr indent="-342900" lvl="0" marL="457200" rtl="0" algn="l">
              <a:spcBef>
                <a:spcPts val="0"/>
              </a:spcBef>
              <a:spcAft>
                <a:spcPts val="0"/>
              </a:spcAft>
              <a:buSzPts val="1800"/>
              <a:buChar char="●"/>
            </a:pPr>
            <a:r>
              <a:rPr lang="en" sz="1800">
                <a:solidFill>
                  <a:schemeClr val="dk1"/>
                </a:solidFill>
              </a:rPr>
              <a:t>27 amendments</a:t>
            </a:r>
            <a:endParaRPr sz="1800"/>
          </a:p>
          <a:p>
            <a:pPr indent="-342900" lvl="0" marL="457200" rtl="0" algn="l">
              <a:spcBef>
                <a:spcPts val="0"/>
              </a:spcBef>
              <a:spcAft>
                <a:spcPts val="0"/>
              </a:spcAft>
              <a:buSzPts val="1800"/>
              <a:buChar char="●"/>
            </a:pPr>
            <a:r>
              <a:rPr lang="en" sz="1800"/>
              <a:t>Last amended in 1992</a:t>
            </a:r>
            <a:endParaRPr sz="1800"/>
          </a:p>
        </p:txBody>
      </p:sp>
      <p:sp>
        <p:nvSpPr>
          <p:cNvPr id="83" name="Google Shape;83;p15"/>
          <p:cNvSpPr txBox="1"/>
          <p:nvPr/>
        </p:nvSpPr>
        <p:spPr>
          <a:xfrm>
            <a:off x="4812550" y="1748338"/>
            <a:ext cx="4060800" cy="32325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SzPts val="1800"/>
              <a:buChar char="●"/>
            </a:pPr>
            <a:r>
              <a:rPr lang="en" sz="1800"/>
              <a:t>About 39,000</a:t>
            </a:r>
            <a:r>
              <a:rPr lang="en" sz="1800"/>
              <a:t> words</a:t>
            </a:r>
            <a:endParaRPr sz="1800"/>
          </a:p>
          <a:p>
            <a:pPr indent="-342900" lvl="0" marL="457200" rtl="0" algn="l">
              <a:spcBef>
                <a:spcPts val="0"/>
              </a:spcBef>
              <a:spcAft>
                <a:spcPts val="0"/>
              </a:spcAft>
              <a:buSzPts val="1800"/>
              <a:buChar char="●"/>
            </a:pPr>
            <a:r>
              <a:rPr lang="en" sz="1800"/>
              <a:t>Sets up three branches</a:t>
            </a:r>
            <a:endParaRPr sz="1800"/>
          </a:p>
          <a:p>
            <a:pPr indent="-342900" lvl="0" marL="457200" rtl="0" algn="l">
              <a:spcBef>
                <a:spcPts val="0"/>
              </a:spcBef>
              <a:spcAft>
                <a:spcPts val="0"/>
              </a:spcAft>
              <a:buSzPts val="1800"/>
              <a:buChar char="●"/>
            </a:pPr>
            <a:r>
              <a:rPr lang="en" sz="1800"/>
              <a:t>Contains a Declaration of Rights</a:t>
            </a:r>
            <a:endParaRPr sz="1800"/>
          </a:p>
          <a:p>
            <a:pPr indent="-342900" lvl="0" marL="457200" rtl="0" algn="l">
              <a:spcBef>
                <a:spcPts val="0"/>
              </a:spcBef>
              <a:spcAft>
                <a:spcPts val="0"/>
              </a:spcAft>
              <a:buClr>
                <a:schemeClr val="dk1"/>
              </a:buClr>
              <a:buSzPts val="1800"/>
              <a:buChar char="●"/>
            </a:pPr>
            <a:r>
              <a:rPr lang="en" sz="1800">
                <a:solidFill>
                  <a:schemeClr val="dk1"/>
                </a:solidFill>
              </a:rPr>
              <a:t>Last ratified in 1968</a:t>
            </a:r>
            <a:endParaRPr sz="18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Between 1812 and 1885 Florida went through six constitutions before the current one was ratified in 1968</a:t>
            </a:r>
            <a:endParaRPr sz="1800"/>
          </a:p>
          <a:p>
            <a:pPr indent="-342900" lvl="0" marL="457200" rtl="0" algn="l">
              <a:spcBef>
                <a:spcPts val="0"/>
              </a:spcBef>
              <a:spcAft>
                <a:spcPts val="0"/>
              </a:spcAft>
              <a:buSzPts val="1800"/>
              <a:buChar char="●"/>
            </a:pPr>
            <a:r>
              <a:rPr lang="en" sz="1800"/>
              <a:t>Amended </a:t>
            </a:r>
            <a:r>
              <a:rPr lang="en" sz="1800"/>
              <a:t>144</a:t>
            </a:r>
            <a:r>
              <a:rPr lang="en" sz="1800"/>
              <a:t> times</a:t>
            </a:r>
            <a:endParaRPr sz="1800"/>
          </a:p>
          <a:p>
            <a:pPr indent="-342900" lvl="0" marL="457200" rtl="0" algn="l">
              <a:spcBef>
                <a:spcPts val="0"/>
              </a:spcBef>
              <a:spcAft>
                <a:spcPts val="0"/>
              </a:spcAft>
              <a:buSzPts val="1800"/>
              <a:buChar char="●"/>
            </a:pPr>
            <a:r>
              <a:rPr lang="en" sz="1800"/>
              <a:t>Last amended in 2020</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6"/>
          <p:cNvSpPr txBox="1"/>
          <p:nvPr>
            <p:ph type="title"/>
          </p:nvPr>
        </p:nvSpPr>
        <p:spPr>
          <a:xfrm>
            <a:off x="4572000" y="1708750"/>
            <a:ext cx="4260300" cy="30669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1800"/>
              <a:t>“</a:t>
            </a:r>
            <a:r>
              <a:rPr i="1" lang="en" sz="1800">
                <a:highlight>
                  <a:srgbClr val="00FFFF"/>
                </a:highlight>
              </a:rPr>
              <a:t>We, the people</a:t>
            </a:r>
            <a:r>
              <a:rPr i="1" lang="en" sz="1800"/>
              <a:t> of the State of Florida, being grateful to Almighty God for our constitutional liberty, in order to secure its benefits, perfect our government, insure domestic tranquility, maintain public order, and guarantee equal civil and political rights to all, do ordain and establish this constitution.”</a:t>
            </a:r>
            <a:endParaRPr sz="1800"/>
          </a:p>
        </p:txBody>
      </p:sp>
      <p:sp>
        <p:nvSpPr>
          <p:cNvPr id="89" name="Google Shape;89;p16"/>
          <p:cNvSpPr txBox="1"/>
          <p:nvPr>
            <p:ph idx="4294967295" type="ctrTitle"/>
          </p:nvPr>
        </p:nvSpPr>
        <p:spPr>
          <a:xfrm>
            <a:off x="0" y="0"/>
            <a:ext cx="9144000" cy="703500"/>
          </a:xfrm>
          <a:prstGeom prst="rect">
            <a:avLst/>
          </a:prstGeom>
          <a:solidFill>
            <a:srgbClr val="EFEFEF"/>
          </a:solidFill>
        </p:spPr>
        <p:txBody>
          <a:bodyPr anchorCtr="0" anchor="t" bIns="91425" lIns="91425" spcFirstLastPara="1" rIns="91425" wrap="square" tIns="91425">
            <a:normAutofit/>
          </a:bodyPr>
          <a:lstStyle/>
          <a:p>
            <a:pPr indent="0" lvl="0" marL="0" rtl="0" algn="ctr">
              <a:spcBef>
                <a:spcPts val="0"/>
              </a:spcBef>
              <a:spcAft>
                <a:spcPts val="0"/>
              </a:spcAft>
              <a:buNone/>
            </a:pPr>
            <a:r>
              <a:rPr b="1" lang="en"/>
              <a:t>The Preambles</a:t>
            </a:r>
            <a:endParaRPr b="1"/>
          </a:p>
        </p:txBody>
      </p:sp>
      <p:sp>
        <p:nvSpPr>
          <p:cNvPr id="90" name="Google Shape;90;p16"/>
          <p:cNvSpPr txBox="1"/>
          <p:nvPr>
            <p:ph type="title"/>
          </p:nvPr>
        </p:nvSpPr>
        <p:spPr>
          <a:xfrm>
            <a:off x="311700" y="1708750"/>
            <a:ext cx="4260300" cy="30669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1800"/>
              <a:t>"</a:t>
            </a:r>
            <a:r>
              <a:rPr i="1" lang="en" sz="1800">
                <a:highlight>
                  <a:srgbClr val="00FFFF"/>
                </a:highlight>
              </a:rPr>
              <a:t>We the People</a:t>
            </a:r>
            <a:r>
              <a:rPr i="1" lang="en" sz="1800"/>
              <a:t> of the United States, in Order to form a more perfect Union, establish Justice, insure domestic Tranquility, provide for the common defense, promote the general Welfare, and secure the Blessings of Liberty to ourselves and our Posterity, do ordain and establish this Constitution for the United States of America."</a:t>
            </a:r>
            <a:endParaRPr sz="1800"/>
          </a:p>
        </p:txBody>
      </p:sp>
      <p:sp>
        <p:nvSpPr>
          <p:cNvPr id="91" name="Google Shape;91;p16"/>
          <p:cNvSpPr txBox="1"/>
          <p:nvPr>
            <p:ph idx="4294967295" type="ctrTitle"/>
          </p:nvPr>
        </p:nvSpPr>
        <p:spPr>
          <a:xfrm>
            <a:off x="646200" y="1025425"/>
            <a:ext cx="3591300" cy="610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2400"/>
              <a:t>United States</a:t>
            </a:r>
            <a:endParaRPr b="1" sz="2400"/>
          </a:p>
        </p:txBody>
      </p:sp>
      <p:sp>
        <p:nvSpPr>
          <p:cNvPr id="92" name="Google Shape;92;p16"/>
          <p:cNvSpPr txBox="1"/>
          <p:nvPr>
            <p:ph idx="4294967295" type="ctrTitle"/>
          </p:nvPr>
        </p:nvSpPr>
        <p:spPr>
          <a:xfrm>
            <a:off x="4906500" y="1025425"/>
            <a:ext cx="3591300" cy="610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2400"/>
              <a:t>Florida</a:t>
            </a:r>
            <a:endParaRPr b="1"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17"/>
          <p:cNvSpPr txBox="1"/>
          <p:nvPr>
            <p:ph type="title"/>
          </p:nvPr>
        </p:nvSpPr>
        <p:spPr>
          <a:xfrm>
            <a:off x="497150" y="1708750"/>
            <a:ext cx="8335200" cy="30669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1800"/>
              <a:t>“</a:t>
            </a:r>
            <a:r>
              <a:rPr i="1" lang="en" sz="1800">
                <a:highlight>
                  <a:schemeClr val="lt1"/>
                </a:highlight>
              </a:rPr>
              <a:t>We, the people </a:t>
            </a:r>
            <a:r>
              <a:rPr i="1" lang="en" sz="1800"/>
              <a:t>of the State of Florida, being grateful to Almighty God for our constitutional liberty, in order to secure its benefits, perfect our government, insure domestic tranquility, maintain public order, and guarantee equal civil and political rights to all, do ordain and establish this constitution.”</a:t>
            </a:r>
            <a:endParaRPr sz="1800"/>
          </a:p>
        </p:txBody>
      </p:sp>
      <p:sp>
        <p:nvSpPr>
          <p:cNvPr id="98" name="Google Shape;98;p17"/>
          <p:cNvSpPr txBox="1"/>
          <p:nvPr>
            <p:ph idx="4294967295" type="ctrTitle"/>
          </p:nvPr>
        </p:nvSpPr>
        <p:spPr>
          <a:xfrm>
            <a:off x="0" y="0"/>
            <a:ext cx="9144000" cy="703500"/>
          </a:xfrm>
          <a:prstGeom prst="rect">
            <a:avLst/>
          </a:prstGeom>
          <a:solidFill>
            <a:srgbClr val="EFEFEF"/>
          </a:solidFill>
        </p:spPr>
        <p:txBody>
          <a:bodyPr anchorCtr="0" anchor="t" bIns="91425" lIns="91425" spcFirstLastPara="1" rIns="91425" wrap="square" tIns="91425">
            <a:normAutofit/>
          </a:bodyPr>
          <a:lstStyle/>
          <a:p>
            <a:pPr indent="0" lvl="0" marL="0" rtl="0" algn="ctr">
              <a:spcBef>
                <a:spcPts val="0"/>
              </a:spcBef>
              <a:spcAft>
                <a:spcPts val="0"/>
              </a:spcAft>
              <a:buNone/>
            </a:pPr>
            <a:r>
              <a:rPr b="1" lang="en"/>
              <a:t>Florida </a:t>
            </a:r>
            <a:r>
              <a:rPr b="1" lang="en"/>
              <a:t>Preamble</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8"/>
          <p:cNvSpPr txBox="1"/>
          <p:nvPr>
            <p:ph type="ctrTitle"/>
          </p:nvPr>
        </p:nvSpPr>
        <p:spPr>
          <a:xfrm>
            <a:off x="0" y="0"/>
            <a:ext cx="9144000" cy="703500"/>
          </a:xfrm>
          <a:prstGeom prst="rect">
            <a:avLst/>
          </a:prstGeom>
          <a:solidFill>
            <a:srgbClr val="EFEFEF"/>
          </a:solidFill>
        </p:spPr>
        <p:txBody>
          <a:bodyPr anchorCtr="0" anchor="b" bIns="91425" lIns="91425" spcFirstLastPara="1" rIns="91425" wrap="square" tIns="91425">
            <a:normAutofit/>
          </a:bodyPr>
          <a:lstStyle/>
          <a:p>
            <a:pPr indent="0" lvl="0" marL="0" rtl="0" algn="ctr">
              <a:spcBef>
                <a:spcPts val="0"/>
              </a:spcBef>
              <a:spcAft>
                <a:spcPts val="0"/>
              </a:spcAft>
              <a:buNone/>
            </a:pPr>
            <a:r>
              <a:rPr b="1" lang="en" sz="2800"/>
              <a:t>Other State </a:t>
            </a:r>
            <a:r>
              <a:rPr b="1" lang="en" sz="2800"/>
              <a:t>Constitution Facts</a:t>
            </a:r>
            <a:endParaRPr b="1" sz="2800"/>
          </a:p>
        </p:txBody>
      </p:sp>
      <p:sp>
        <p:nvSpPr>
          <p:cNvPr id="104" name="Google Shape;104;p18"/>
          <p:cNvSpPr txBox="1"/>
          <p:nvPr/>
        </p:nvSpPr>
        <p:spPr>
          <a:xfrm>
            <a:off x="620150" y="1048775"/>
            <a:ext cx="7925100" cy="3863400"/>
          </a:xfrm>
          <a:prstGeom prst="rect">
            <a:avLst/>
          </a:prstGeom>
          <a:noFill/>
          <a:ln>
            <a:noFill/>
          </a:ln>
        </p:spPr>
        <p:txBody>
          <a:bodyPr anchorCtr="0" anchor="t" bIns="91425" lIns="91425" spcFirstLastPara="1" rIns="91425" wrap="square" tIns="91425">
            <a:spAutoFit/>
          </a:bodyPr>
          <a:lstStyle/>
          <a:p>
            <a:pPr indent="-387350" lvl="0" marL="457200" rtl="0" algn="l">
              <a:spcBef>
                <a:spcPts val="0"/>
              </a:spcBef>
              <a:spcAft>
                <a:spcPts val="0"/>
              </a:spcAft>
              <a:buSzPts val="2500"/>
              <a:buChar char="●"/>
            </a:pPr>
            <a:r>
              <a:rPr lang="en" sz="2500"/>
              <a:t>Vermont has the shortest constitution (8,356 words)</a:t>
            </a:r>
            <a:endParaRPr sz="2500"/>
          </a:p>
          <a:p>
            <a:pPr indent="-387350" lvl="0" marL="457200" rtl="0" algn="l">
              <a:spcBef>
                <a:spcPts val="0"/>
              </a:spcBef>
              <a:spcAft>
                <a:spcPts val="0"/>
              </a:spcAft>
              <a:buSzPts val="2500"/>
              <a:buChar char="●"/>
            </a:pPr>
            <a:r>
              <a:rPr lang="en" sz="2500"/>
              <a:t>Massachusetts has the oldest constitution (1780)</a:t>
            </a:r>
            <a:endParaRPr sz="2500"/>
          </a:p>
          <a:p>
            <a:pPr indent="-387350" lvl="0" marL="457200" rtl="0" algn="l">
              <a:spcBef>
                <a:spcPts val="0"/>
              </a:spcBef>
              <a:spcAft>
                <a:spcPts val="0"/>
              </a:spcAft>
              <a:buSzPts val="2500"/>
              <a:buChar char="●"/>
            </a:pPr>
            <a:r>
              <a:rPr lang="en" sz="2500"/>
              <a:t>Alabama’s constitution has 220,000 words and has been amended 772 times</a:t>
            </a:r>
            <a:endParaRPr sz="2500"/>
          </a:p>
          <a:p>
            <a:pPr indent="-387350" lvl="0" marL="457200" rtl="0" algn="l">
              <a:spcBef>
                <a:spcPts val="0"/>
              </a:spcBef>
              <a:spcAft>
                <a:spcPts val="0"/>
              </a:spcAft>
              <a:buSzPts val="2500"/>
              <a:buChar char="●"/>
            </a:pPr>
            <a:r>
              <a:rPr lang="en" sz="2500"/>
              <a:t>Louisiana has had 11 constitutions</a:t>
            </a:r>
            <a:endParaRPr sz="2500"/>
          </a:p>
          <a:p>
            <a:pPr indent="-387350" lvl="0" marL="457200" rtl="0" algn="l">
              <a:spcBef>
                <a:spcPts val="0"/>
              </a:spcBef>
              <a:spcAft>
                <a:spcPts val="0"/>
              </a:spcAft>
              <a:buSzPts val="2500"/>
              <a:buChar char="●"/>
            </a:pPr>
            <a:r>
              <a:rPr lang="en" sz="2500"/>
              <a:t>The most recent total rewrite of a constitution was done by Georgia in 1983 </a:t>
            </a:r>
            <a:endParaRPr sz="2500"/>
          </a:p>
          <a:p>
            <a:pPr indent="-387350" lvl="0" marL="457200" rtl="0" algn="l">
              <a:spcBef>
                <a:spcPts val="0"/>
              </a:spcBef>
              <a:spcAft>
                <a:spcPts val="0"/>
              </a:spcAft>
              <a:buSzPts val="2500"/>
              <a:buChar char="●"/>
            </a:pPr>
            <a:r>
              <a:rPr lang="en" sz="2500"/>
              <a:t>Nebraska has a unicameral (one house) legislature (the other states all have a bicameral legislature)</a:t>
            </a:r>
            <a:endParaRPr sz="2500"/>
          </a:p>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Sources</a:t>
            </a:r>
            <a:endParaRPr/>
          </a:p>
        </p:txBody>
      </p:sp>
      <p:sp>
        <p:nvSpPr>
          <p:cNvPr id="110" name="Google Shape;110;p19"/>
          <p:cNvSpPr txBox="1"/>
          <p:nvPr>
            <p:ph idx="1" type="body"/>
          </p:nvPr>
        </p:nvSpPr>
        <p:spPr>
          <a:xfrm>
            <a:off x="311700" y="1017850"/>
            <a:ext cx="8520600" cy="3044700"/>
          </a:xfrm>
          <a:prstGeom prst="rect">
            <a:avLst/>
          </a:prstGeom>
        </p:spPr>
        <p:txBody>
          <a:bodyPr anchorCtr="0" anchor="t" bIns="91425" lIns="91425" spcFirstLastPara="1" rIns="91425" wrap="square" tIns="91425">
            <a:noAutofit/>
          </a:bodyPr>
          <a:lstStyle/>
          <a:p>
            <a:pPr indent="-304800" lvl="0" marL="457200" rtl="0" algn="l">
              <a:lnSpc>
                <a:spcPct val="120000"/>
              </a:lnSpc>
              <a:spcBef>
                <a:spcPts val="0"/>
              </a:spcBef>
              <a:spcAft>
                <a:spcPts val="0"/>
              </a:spcAft>
              <a:buClr>
                <a:schemeClr val="dk1"/>
              </a:buClr>
              <a:buSzPts val="1200"/>
              <a:buAutoNum type="arabicPeriod"/>
            </a:pPr>
            <a:r>
              <a:rPr lang="en" sz="1200">
                <a:solidFill>
                  <a:schemeClr val="accent2"/>
                </a:solidFill>
              </a:rPr>
              <a:t>“</a:t>
            </a:r>
            <a:r>
              <a:rPr lang="en" sz="1200" u="sng">
                <a:solidFill>
                  <a:srgbClr val="1155CC"/>
                </a:solidFill>
                <a:hlinkClick r:id="rId3">
                  <a:extLst>
                    <a:ext uri="{A12FA001-AC4F-418D-AE19-62706E023703}">
                      <ahyp:hlinkClr val="tx"/>
                    </a:ext>
                  </a:extLst>
                </a:hlinkClick>
              </a:rPr>
              <a:t>Florida State Flag</a:t>
            </a:r>
            <a:r>
              <a:rPr lang="en" sz="1200">
                <a:solidFill>
                  <a:schemeClr val="accent2"/>
                </a:solidFill>
              </a:rPr>
              <a:t>” by Florida Department of State is under the Public Domain</a:t>
            </a:r>
            <a:endParaRPr sz="1200">
              <a:solidFill>
                <a:schemeClr val="accent2"/>
              </a:solidFill>
            </a:endParaRPr>
          </a:p>
          <a:p>
            <a:pPr indent="-304800" lvl="0" marL="457200" rtl="0" algn="l">
              <a:lnSpc>
                <a:spcPct val="120000"/>
              </a:lnSpc>
              <a:spcBef>
                <a:spcPts val="0"/>
              </a:spcBef>
              <a:spcAft>
                <a:spcPts val="0"/>
              </a:spcAft>
              <a:buClr>
                <a:schemeClr val="dk1"/>
              </a:buClr>
              <a:buSzPts val="1200"/>
              <a:buAutoNum type="arabicPeriod"/>
            </a:pPr>
            <a:r>
              <a:rPr lang="en" sz="1200">
                <a:solidFill>
                  <a:schemeClr val="accent2"/>
                </a:solidFill>
              </a:rPr>
              <a:t>“</a:t>
            </a:r>
            <a:r>
              <a:rPr lang="en" sz="1200" u="sng">
                <a:solidFill>
                  <a:srgbClr val="1155CC"/>
                </a:solidFill>
                <a:hlinkClick r:id="rId4">
                  <a:extLst>
                    <a:ext uri="{A12FA001-AC4F-418D-AE19-62706E023703}">
                      <ahyp:hlinkClr val="tx"/>
                    </a:ext>
                  </a:extLst>
                </a:hlinkClick>
              </a:rPr>
              <a:t>House icon</a:t>
            </a:r>
            <a:r>
              <a:rPr lang="en" sz="1200">
                <a:solidFill>
                  <a:schemeClr val="accent2"/>
                </a:solidFill>
              </a:rPr>
              <a:t>” by Anu Rocks from FreeIcons is licensed under </a:t>
            </a:r>
            <a:r>
              <a:rPr lang="en" sz="1200" u="sng">
                <a:solidFill>
                  <a:srgbClr val="1155CC"/>
                </a:solidFill>
                <a:hlinkClick r:id="rId5">
                  <a:extLst>
                    <a:ext uri="{A12FA001-AC4F-418D-AE19-62706E023703}">
                      <ahyp:hlinkClr val="tx"/>
                    </a:ext>
                  </a:extLst>
                </a:hlinkClick>
              </a:rPr>
              <a:t>CC BY 3.0</a:t>
            </a:r>
            <a:endParaRPr sz="1200">
              <a:solidFill>
                <a:schemeClr val="accent2"/>
              </a:solidFill>
            </a:endParaRPr>
          </a:p>
          <a:p>
            <a:pPr indent="-304800" lvl="0" marL="457200" rtl="0" algn="l">
              <a:lnSpc>
                <a:spcPct val="120000"/>
              </a:lnSpc>
              <a:spcBef>
                <a:spcPts val="0"/>
              </a:spcBef>
              <a:spcAft>
                <a:spcPts val="0"/>
              </a:spcAft>
              <a:buClr>
                <a:schemeClr val="dk1"/>
              </a:buClr>
              <a:buSzPts val="1200"/>
              <a:buAutoNum type="arabicPeriod"/>
            </a:pPr>
            <a:r>
              <a:rPr lang="en" sz="1200">
                <a:solidFill>
                  <a:schemeClr val="accent2"/>
                </a:solidFill>
              </a:rPr>
              <a:t>“</a:t>
            </a:r>
            <a:r>
              <a:rPr lang="en" sz="1200" u="sng">
                <a:solidFill>
                  <a:srgbClr val="1155CC"/>
                </a:solidFill>
                <a:hlinkClick r:id="rId6">
                  <a:extLst>
                    <a:ext uri="{A12FA001-AC4F-418D-AE19-62706E023703}">
                      <ahyp:hlinkClr val="tx"/>
                    </a:ext>
                  </a:extLst>
                </a:hlinkClick>
              </a:rPr>
              <a:t>road , sign , street icon</a:t>
            </a:r>
            <a:r>
              <a:rPr lang="en" sz="1200">
                <a:solidFill>
                  <a:schemeClr val="accent2"/>
                </a:solidFill>
              </a:rPr>
              <a:t>” by Marco from FreeIcons has no known copyright restrictions</a:t>
            </a:r>
            <a:endParaRPr sz="1200">
              <a:solidFill>
                <a:schemeClr val="accent2"/>
              </a:solidFill>
            </a:endParaRPr>
          </a:p>
          <a:p>
            <a:pPr indent="-304800" lvl="0" marL="457200" rtl="0" algn="l">
              <a:lnSpc>
                <a:spcPct val="120000"/>
              </a:lnSpc>
              <a:spcBef>
                <a:spcPts val="0"/>
              </a:spcBef>
              <a:spcAft>
                <a:spcPts val="0"/>
              </a:spcAft>
              <a:buClr>
                <a:schemeClr val="dk1"/>
              </a:buClr>
              <a:buSzPts val="1200"/>
              <a:buAutoNum type="arabicPeriod"/>
            </a:pPr>
            <a:r>
              <a:rPr lang="en" sz="1200">
                <a:solidFill>
                  <a:schemeClr val="accent2"/>
                </a:solidFill>
              </a:rPr>
              <a:t>“</a:t>
            </a:r>
            <a:r>
              <a:rPr lang="en" sz="1200" u="sng">
                <a:solidFill>
                  <a:srgbClr val="1155CC"/>
                </a:solidFill>
                <a:hlinkClick r:id="rId7">
                  <a:extLst>
                    <a:ext uri="{A12FA001-AC4F-418D-AE19-62706E023703}">
                      <ahyp:hlinkClr val="tx"/>
                    </a:ext>
                  </a:extLst>
                </a:hlinkClick>
              </a:rPr>
              <a:t>classroom , education , teacher , teaching icon</a:t>
            </a:r>
            <a:r>
              <a:rPr lang="en" sz="1200">
                <a:solidFill>
                  <a:schemeClr val="accent2"/>
                </a:solidFill>
              </a:rPr>
              <a:t>” by Md Badsha Meah from FreeIcons is licensed under </a:t>
            </a:r>
            <a:r>
              <a:rPr lang="en" sz="1200" u="sng">
                <a:solidFill>
                  <a:srgbClr val="1155CC"/>
                </a:solidFill>
                <a:hlinkClick r:id="rId8">
                  <a:extLst>
                    <a:ext uri="{A12FA001-AC4F-418D-AE19-62706E023703}">
                      <ahyp:hlinkClr val="tx"/>
                    </a:ext>
                  </a:extLst>
                </a:hlinkClick>
              </a:rPr>
              <a:t>CC BY 3.0</a:t>
            </a:r>
            <a:endParaRPr sz="1200">
              <a:solidFill>
                <a:srgbClr val="30272E"/>
              </a:solidFill>
            </a:endParaRPr>
          </a:p>
          <a:p>
            <a:pPr indent="-304800" lvl="0" marL="457200" rtl="0" algn="l">
              <a:lnSpc>
                <a:spcPct val="120000"/>
              </a:lnSpc>
              <a:spcBef>
                <a:spcPts val="0"/>
              </a:spcBef>
              <a:spcAft>
                <a:spcPts val="0"/>
              </a:spcAft>
              <a:buClr>
                <a:schemeClr val="dk1"/>
              </a:buClr>
              <a:buSzPts val="1200"/>
              <a:buAutoNum type="arabicPeriod"/>
            </a:pPr>
            <a:r>
              <a:rPr lang="en" sz="1200">
                <a:solidFill>
                  <a:srgbClr val="30272E"/>
                </a:solidFill>
              </a:rPr>
              <a:t>“</a:t>
            </a:r>
            <a:r>
              <a:rPr lang="en" sz="1200" u="sng">
                <a:solidFill>
                  <a:srgbClr val="1155CC"/>
                </a:solidFill>
                <a:hlinkClick r:id="rId9">
                  <a:extLst>
                    <a:ext uri="{A12FA001-AC4F-418D-AE19-62706E023703}">
                      <ahyp:hlinkClr val="tx"/>
                    </a:ext>
                  </a:extLst>
                </a:hlinkClick>
              </a:rPr>
              <a:t>The Constitution of the United States</a:t>
            </a:r>
            <a:r>
              <a:rPr lang="en" sz="1200">
                <a:solidFill>
                  <a:srgbClr val="30272E"/>
                </a:solidFill>
              </a:rPr>
              <a:t>” from the National Archives </a:t>
            </a:r>
            <a:r>
              <a:rPr lang="en" sz="1200">
                <a:solidFill>
                  <a:schemeClr val="accent2"/>
                </a:solidFill>
              </a:rPr>
              <a:t> </a:t>
            </a:r>
            <a:r>
              <a:rPr lang="en" sz="1200">
                <a:solidFill>
                  <a:srgbClr val="30272E"/>
                </a:solidFill>
              </a:rPr>
              <a:t>is under the Public Domain</a:t>
            </a:r>
            <a:endParaRPr sz="1200"/>
          </a:p>
          <a:p>
            <a:pPr indent="-304800" lvl="0" marL="457200" rtl="0" algn="l">
              <a:lnSpc>
                <a:spcPct val="120000"/>
              </a:lnSpc>
              <a:spcBef>
                <a:spcPts val="0"/>
              </a:spcBef>
              <a:spcAft>
                <a:spcPts val="0"/>
              </a:spcAft>
              <a:buClr>
                <a:schemeClr val="dk1"/>
              </a:buClr>
              <a:buSzPts val="1200"/>
              <a:buAutoNum type="arabicPeriod"/>
            </a:pPr>
            <a:r>
              <a:rPr lang="en" sz="1200" u="sng">
                <a:solidFill>
                  <a:srgbClr val="1155CC"/>
                </a:solidFill>
                <a:hlinkClick r:id="rId10">
                  <a:extLst>
                    <a:ext uri="{A12FA001-AC4F-418D-AE19-62706E023703}">
                      <ahyp:hlinkClr val="tx"/>
                    </a:ext>
                  </a:extLst>
                </a:hlinkClick>
              </a:rPr>
              <a:t>https://www.floridabar.org/the-florida-bar-news/constitutional-factoids/</a:t>
            </a:r>
            <a:r>
              <a:rPr b="1" lang="en" sz="1200">
                <a:solidFill>
                  <a:srgbClr val="1155CC"/>
                </a:solidFill>
              </a:rPr>
              <a:t> </a:t>
            </a:r>
            <a:endParaRPr b="1" sz="1200">
              <a:solidFill>
                <a:srgbClr val="1155CC"/>
              </a:solidFill>
            </a:endParaRPr>
          </a:p>
          <a:p>
            <a:pPr indent="-304800" lvl="0" marL="457200" rtl="0" algn="l">
              <a:lnSpc>
                <a:spcPct val="120000"/>
              </a:lnSpc>
              <a:spcBef>
                <a:spcPts val="0"/>
              </a:spcBef>
              <a:spcAft>
                <a:spcPts val="0"/>
              </a:spcAft>
              <a:buClr>
                <a:schemeClr val="dk1"/>
              </a:buClr>
              <a:buSzPts val="1200"/>
              <a:buAutoNum type="arabicPeriod"/>
            </a:pPr>
            <a:r>
              <a:rPr lang="en" sz="1200" u="sng">
                <a:solidFill>
                  <a:srgbClr val="0B57D0"/>
                </a:solidFill>
                <a:hlinkClick r:id="rId11">
                  <a:extLst>
                    <a:ext uri="{A12FA001-AC4F-418D-AE19-62706E023703}">
                      <ahyp:hlinkClr val="tx"/>
                    </a:ext>
                  </a:extLst>
                </a:hlinkClick>
              </a:rPr>
              <a:t>https://www.civiced.org/images/stories/downloads/United_States_Constitution_for_Kids.pdf</a:t>
            </a:r>
            <a:endParaRPr b="1" sz="1200">
              <a:solidFill>
                <a:srgbClr val="1155CC"/>
              </a:solidFill>
            </a:endParaRPr>
          </a:p>
          <a:p>
            <a:pPr indent="-304800" lvl="0" marL="457200" rtl="0" algn="l">
              <a:lnSpc>
                <a:spcPct val="120000"/>
              </a:lnSpc>
              <a:spcBef>
                <a:spcPts val="0"/>
              </a:spcBef>
              <a:spcAft>
                <a:spcPts val="0"/>
              </a:spcAft>
              <a:buClr>
                <a:schemeClr val="dk1"/>
              </a:buClr>
              <a:buSzPts val="1200"/>
              <a:buAutoNum type="arabicPeriod"/>
            </a:pPr>
            <a:r>
              <a:rPr lang="en" sz="1200" u="sng">
                <a:solidFill>
                  <a:srgbClr val="1155CC"/>
                </a:solidFill>
                <a:hlinkClick r:id="rId12">
                  <a:extLst>
                    <a:ext uri="{A12FA001-AC4F-418D-AE19-62706E023703}">
                      <ahyp:hlinkClr val="tx"/>
                    </a:ext>
                  </a:extLst>
                </a:hlinkClick>
              </a:rPr>
              <a:t>https://constitution.congress.gov/constitution/amendment-10/#:~:text=The%20powers%20not%20delegated%20to,respectively%2C%20or%20to%20the%20people</a:t>
            </a:r>
            <a:endParaRPr sz="1200">
              <a:solidFill>
                <a:schemeClr val="dk1"/>
              </a:solidFill>
            </a:endParaRPr>
          </a:p>
          <a:p>
            <a:pPr indent="-304800" lvl="0" marL="457200" rtl="0" algn="l">
              <a:lnSpc>
                <a:spcPct val="120000"/>
              </a:lnSpc>
              <a:spcBef>
                <a:spcPts val="0"/>
              </a:spcBef>
              <a:spcAft>
                <a:spcPts val="0"/>
              </a:spcAft>
              <a:buClr>
                <a:schemeClr val="dk1"/>
              </a:buClr>
              <a:buSzPts val="1200"/>
              <a:buAutoNum type="arabicPeriod"/>
            </a:pPr>
            <a:r>
              <a:rPr lang="en" sz="1200" u="sng">
                <a:solidFill>
                  <a:srgbClr val="1155CC"/>
                </a:solidFill>
                <a:hlinkClick r:id="rId13">
                  <a:extLst>
                    <a:ext uri="{A12FA001-AC4F-418D-AE19-62706E023703}">
                      <ahyp:hlinkClr val="tx"/>
                    </a:ext>
                  </a:extLst>
                </a:hlinkClick>
              </a:rPr>
              <a:t>https://www.uscourts.gov/about-federal-courts/educational-resources/about-educational-outreach/activity-resources/us#:~:text=%22We%20the%20People%20of%20the,for%20the%20United%20States%20of</a:t>
            </a:r>
            <a:r>
              <a:rPr lang="en" sz="1200">
                <a:solidFill>
                  <a:schemeClr val="dk1"/>
                </a:solidFill>
              </a:rPr>
              <a:t> </a:t>
            </a:r>
            <a:endParaRPr sz="1200">
              <a:solidFill>
                <a:schemeClr val="dk1"/>
              </a:solidFill>
            </a:endParaRPr>
          </a:p>
          <a:p>
            <a:pPr indent="-304800" lvl="0" marL="457200" rtl="0" algn="l">
              <a:lnSpc>
                <a:spcPct val="120000"/>
              </a:lnSpc>
              <a:spcBef>
                <a:spcPts val="0"/>
              </a:spcBef>
              <a:spcAft>
                <a:spcPts val="0"/>
              </a:spcAft>
              <a:buClr>
                <a:schemeClr val="dk1"/>
              </a:buClr>
              <a:buSzPts val="1200"/>
              <a:buAutoNum type="arabicPeriod"/>
            </a:pPr>
            <a:r>
              <a:rPr lang="en" sz="1200" u="sng">
                <a:solidFill>
                  <a:srgbClr val="1155CC"/>
                </a:solidFill>
                <a:hlinkClick r:id="rId14">
                  <a:extLst>
                    <a:ext uri="{A12FA001-AC4F-418D-AE19-62706E023703}">
                      <ahyp:hlinkClr val="tx"/>
                    </a:ext>
                  </a:extLst>
                </a:hlinkClick>
              </a:rPr>
              <a:t>https://www.flsenate.gov/laws/constitution</a:t>
            </a:r>
            <a:r>
              <a:rPr lang="en" sz="1200">
                <a:solidFill>
                  <a:schemeClr val="dk1"/>
                </a:solidFill>
              </a:rPr>
              <a:t> </a:t>
            </a:r>
            <a:endParaRPr b="1" sz="1200">
              <a:solidFill>
                <a:srgbClr val="1155CC"/>
              </a:solidFill>
            </a:endParaRPr>
          </a:p>
        </p:txBody>
      </p:sp>
      <p:pic>
        <p:nvPicPr>
          <p:cNvPr id="111" name="Google Shape;111;p19"/>
          <p:cNvPicPr preferRelativeResize="0"/>
          <p:nvPr/>
        </p:nvPicPr>
        <p:blipFill>
          <a:blip r:embed="rId15">
            <a:alphaModFix/>
          </a:blip>
          <a:stretch>
            <a:fillRect/>
          </a:stretch>
        </p:blipFill>
        <p:spPr>
          <a:xfrm>
            <a:off x="8148325" y="4653925"/>
            <a:ext cx="889075" cy="340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