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edia.floridabar.org/uploads/2021/07/Florida-Constitution.jpg" TargetMode="External"/><Relationship Id="rId3" Type="http://schemas.openxmlformats.org/officeDocument/2006/relationships/hyperlink" Target="https://www.archives.gov/founding-docs/downloads" TargetMode="External"/><Relationship Id="rId4" Type="http://schemas.openxmlformats.org/officeDocument/2006/relationships/hyperlink" Target="https://www.house.gov/the-house-explained/branches-of-government"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rPr>
              <a:t>Image Credits:</a:t>
            </a:r>
            <a:endParaRPr sz="1200">
              <a:solidFill>
                <a:schemeClr val="dk1"/>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chemeClr val="hlink"/>
                </a:solidFill>
                <a:hlinkClick r:id="rId2"/>
              </a:rPr>
              <a:t>Florida Constitution</a:t>
            </a:r>
            <a:r>
              <a:rPr lang="en" sz="1200">
                <a:solidFill>
                  <a:schemeClr val="dk1"/>
                </a:solidFill>
              </a:rPr>
              <a:t>” from </a:t>
            </a:r>
            <a:r>
              <a:rPr i="1" lang="en" sz="1200">
                <a:solidFill>
                  <a:schemeClr val="dk1"/>
                </a:solidFill>
              </a:rPr>
              <a:t>The Florida Bar</a:t>
            </a:r>
            <a:r>
              <a:rPr lang="en" sz="1200">
                <a:solidFill>
                  <a:schemeClr val="dk1"/>
                </a:solidFill>
              </a:rPr>
              <a:t> is under the Public Domain</a:t>
            </a:r>
            <a:endParaRPr sz="1200">
              <a:solidFill>
                <a:schemeClr val="dk1"/>
              </a:solidFill>
            </a:endParaRPr>
          </a:p>
          <a:p>
            <a:pPr indent="-304800" lvl="0" marL="457200" rtl="0" algn="l">
              <a:lnSpc>
                <a:spcPct val="100000"/>
              </a:lnSpc>
              <a:spcBef>
                <a:spcPts val="0"/>
              </a:spcBef>
              <a:spcAft>
                <a:spcPts val="0"/>
              </a:spcAft>
              <a:buSzPts val="1200"/>
              <a:buAutoNum type="arabicPeriod"/>
            </a:pPr>
            <a:r>
              <a:rPr lang="en" sz="1200">
                <a:solidFill>
                  <a:srgbClr val="212121"/>
                </a:solidFill>
              </a:rPr>
              <a:t>“</a:t>
            </a:r>
            <a:r>
              <a:rPr lang="en" sz="1200" u="sng">
                <a:solidFill>
                  <a:schemeClr val="hlink"/>
                </a:solidFill>
                <a:hlinkClick r:id="rId3"/>
              </a:rPr>
              <a:t>Constitution Page 1</a:t>
            </a:r>
            <a:r>
              <a:rPr lang="en" sz="1200">
                <a:solidFill>
                  <a:srgbClr val="212121"/>
                </a:solidFill>
              </a:rPr>
              <a:t>” by National Archives is under the Public Domain</a:t>
            </a:r>
            <a:endParaRPr sz="1200">
              <a:solidFill>
                <a:schemeClr val="dk1"/>
              </a:solidFill>
            </a:endParaRPr>
          </a:p>
          <a:p>
            <a:pPr indent="-304800" lvl="0" marL="457200" rtl="0" algn="l">
              <a:lnSpc>
                <a:spcPct val="100000"/>
              </a:lnSpc>
              <a:spcBef>
                <a:spcPts val="0"/>
              </a:spcBef>
              <a:spcAft>
                <a:spcPts val="0"/>
              </a:spcAft>
              <a:buSzPts val="1200"/>
              <a:buAutoNum type="arabicPeriod"/>
            </a:pPr>
            <a:r>
              <a:rPr lang="en" sz="1200">
                <a:solidFill>
                  <a:schemeClr val="dk1"/>
                </a:solidFill>
              </a:rPr>
              <a:t>“</a:t>
            </a:r>
            <a:r>
              <a:rPr lang="en" sz="1200" u="sng">
                <a:solidFill>
                  <a:schemeClr val="hlink"/>
                </a:solidFill>
                <a:hlinkClick r:id="rId4"/>
              </a:rPr>
              <a:t>Branches of government</a:t>
            </a:r>
            <a:r>
              <a:rPr lang="en" sz="1200">
                <a:solidFill>
                  <a:schemeClr val="dk1"/>
                </a:solidFill>
              </a:rPr>
              <a:t>” from the United States House of Representatives</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172925" y="7747650"/>
            <a:ext cx="7419600" cy="1887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chemeClr val="dk1"/>
                </a:solidFill>
              </a:rPr>
              <a:t>Florida’s government has a legislative branch (Article III), an executive branch (Article IV), and a judicial branch (Article V). Similar to Congress, Florida’s legislative branch is made up of state senators and representatives. Their job is to make the laws. The governor heads the executive branch of Florida and is in charge of making sure that state laws are followed (enforced). The judicial branch of Florida is made up of many different courts and judges that handle all legal (law) issues for the state. Florida’s government and Constitution also work to protect the rights and freedoms of the people living in Florida. </a:t>
            </a:r>
            <a:endParaRPr>
              <a:solidFill>
                <a:schemeClr val="dk1"/>
              </a:solidFill>
            </a:endParaRPr>
          </a:p>
        </p:txBody>
      </p:sp>
      <p:sp>
        <p:nvSpPr>
          <p:cNvPr id="55" name="Google Shape;55;p13"/>
          <p:cNvSpPr txBox="1"/>
          <p:nvPr/>
        </p:nvSpPr>
        <p:spPr>
          <a:xfrm>
            <a:off x="163475" y="1097025"/>
            <a:ext cx="6056400" cy="1887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rgbClr val="0E101A"/>
                </a:solidFill>
              </a:rPr>
              <a:t>On September 17, 1787, the U.S. Constitution was signed. The Constitution maps out a plan for our nation’s government. The Constitution is separated into sections called </a:t>
            </a:r>
            <a:r>
              <a:rPr b="1" lang="en">
                <a:solidFill>
                  <a:srgbClr val="0E101A"/>
                </a:solidFill>
              </a:rPr>
              <a:t>articles</a:t>
            </a:r>
            <a:r>
              <a:rPr lang="en">
                <a:solidFill>
                  <a:srgbClr val="0E101A"/>
                </a:solidFill>
              </a:rPr>
              <a:t>. Each article explains our national government’s organization, powers, and limits. Articles I, II, and III of the Constitution split the government into </a:t>
            </a:r>
            <a:r>
              <a:rPr b="1" lang="en">
                <a:solidFill>
                  <a:srgbClr val="0E101A"/>
                </a:solidFill>
              </a:rPr>
              <a:t>three equal branches</a:t>
            </a:r>
            <a:r>
              <a:rPr lang="en">
                <a:solidFill>
                  <a:srgbClr val="0E101A"/>
                </a:solidFill>
              </a:rPr>
              <a:t>: the legislative, the executive, and the judicial. Each branch has its own powers and responsibilities. </a:t>
            </a:r>
            <a:endParaRPr>
              <a:solidFill>
                <a:schemeClr val="dk1"/>
              </a:solidFill>
            </a:endParaRPr>
          </a:p>
        </p:txBody>
      </p:sp>
      <p:sp>
        <p:nvSpPr>
          <p:cNvPr id="56" name="Google Shape;56;p13"/>
          <p:cNvSpPr txBox="1"/>
          <p:nvPr/>
        </p:nvSpPr>
        <p:spPr>
          <a:xfrm>
            <a:off x="543450" y="173300"/>
            <a:ext cx="6685500" cy="55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400">
                <a:solidFill>
                  <a:schemeClr val="dk1"/>
                </a:solidFill>
              </a:rPr>
              <a:t>The U.S. and Florida Constitutions</a:t>
            </a:r>
            <a:endParaRPr b="1" sz="2400">
              <a:solidFill>
                <a:schemeClr val="dk1"/>
              </a:solidFill>
            </a:endParaRPr>
          </a:p>
        </p:txBody>
      </p:sp>
      <p:pic>
        <p:nvPicPr>
          <p:cNvPr id="57" name="Google Shape;57;p13"/>
          <p:cNvPicPr preferRelativeResize="0"/>
          <p:nvPr/>
        </p:nvPicPr>
        <p:blipFill>
          <a:blip r:embed="rId3">
            <a:alphaModFix/>
          </a:blip>
          <a:stretch>
            <a:fillRect/>
          </a:stretch>
        </p:blipFill>
        <p:spPr>
          <a:xfrm>
            <a:off x="6858000" y="9641900"/>
            <a:ext cx="723650" cy="278325"/>
          </a:xfrm>
          <a:prstGeom prst="rect">
            <a:avLst/>
          </a:prstGeom>
          <a:noFill/>
          <a:ln>
            <a:noFill/>
          </a:ln>
        </p:spPr>
      </p:pic>
      <p:sp>
        <p:nvSpPr>
          <p:cNvPr id="58" name="Google Shape;58;p13"/>
          <p:cNvSpPr txBox="1"/>
          <p:nvPr/>
        </p:nvSpPr>
        <p:spPr>
          <a:xfrm>
            <a:off x="163475" y="763725"/>
            <a:ext cx="4734000" cy="33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The United States Constitution</a:t>
            </a:r>
            <a:endParaRPr b="1"/>
          </a:p>
        </p:txBody>
      </p:sp>
      <p:sp>
        <p:nvSpPr>
          <p:cNvPr id="59" name="Google Shape;59;p13"/>
          <p:cNvSpPr txBox="1"/>
          <p:nvPr/>
        </p:nvSpPr>
        <p:spPr>
          <a:xfrm>
            <a:off x="1400175" y="3276600"/>
            <a:ext cx="6119700" cy="2134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rgbClr val="0E101A"/>
                </a:solidFill>
              </a:rPr>
              <a:t>The </a:t>
            </a:r>
            <a:r>
              <a:rPr b="1" lang="en">
                <a:solidFill>
                  <a:srgbClr val="0E101A"/>
                </a:solidFill>
              </a:rPr>
              <a:t>legislative</a:t>
            </a:r>
            <a:r>
              <a:rPr lang="en">
                <a:solidFill>
                  <a:srgbClr val="0E101A"/>
                </a:solidFill>
              </a:rPr>
              <a:t> branch (Article I) is called Congress. It is made up of senators and representatives. They make laws for the country. The </a:t>
            </a:r>
            <a:r>
              <a:rPr b="1" lang="en">
                <a:solidFill>
                  <a:srgbClr val="0E101A"/>
                </a:solidFill>
              </a:rPr>
              <a:t>executive</a:t>
            </a:r>
            <a:r>
              <a:rPr lang="en">
                <a:solidFill>
                  <a:srgbClr val="0E101A"/>
                </a:solidFill>
              </a:rPr>
              <a:t> branch (Article II) enforces the laws, which means they make sure that the laws are followed. The head of the executive branch is the president. The </a:t>
            </a:r>
            <a:r>
              <a:rPr b="1" lang="en">
                <a:solidFill>
                  <a:srgbClr val="0E101A"/>
                </a:solidFill>
              </a:rPr>
              <a:t>judicial</a:t>
            </a:r>
            <a:r>
              <a:rPr lang="en">
                <a:solidFill>
                  <a:srgbClr val="0E101A"/>
                </a:solidFill>
              </a:rPr>
              <a:t> branch (Article III) is the Supreme Court. The justices’ job is to interpret the laws and make sure that rules and laws follow the Constitution. Together, these branches of government and the U.S. Constitution protect the rights and freedoms of United States citizens.</a:t>
            </a:r>
            <a:endParaRPr>
              <a:solidFill>
                <a:schemeClr val="dk1"/>
              </a:solidFill>
            </a:endParaRPr>
          </a:p>
        </p:txBody>
      </p:sp>
      <p:sp>
        <p:nvSpPr>
          <p:cNvPr id="60" name="Google Shape;60;p13"/>
          <p:cNvSpPr txBox="1"/>
          <p:nvPr/>
        </p:nvSpPr>
        <p:spPr>
          <a:xfrm>
            <a:off x="172925" y="7457625"/>
            <a:ext cx="473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The Three Branches of Florida’s Government</a:t>
            </a:r>
            <a:endParaRPr b="1"/>
          </a:p>
        </p:txBody>
      </p:sp>
      <p:sp>
        <p:nvSpPr>
          <p:cNvPr id="61" name="Google Shape;61;p13"/>
          <p:cNvSpPr txBox="1"/>
          <p:nvPr/>
        </p:nvSpPr>
        <p:spPr>
          <a:xfrm>
            <a:off x="163475" y="5620800"/>
            <a:ext cx="4734000" cy="33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t>The Florida Constitution</a:t>
            </a:r>
            <a:endParaRPr b="1"/>
          </a:p>
        </p:txBody>
      </p:sp>
      <p:sp>
        <p:nvSpPr>
          <p:cNvPr id="62" name="Google Shape;62;p13"/>
          <p:cNvSpPr txBox="1"/>
          <p:nvPr/>
        </p:nvSpPr>
        <p:spPr>
          <a:xfrm>
            <a:off x="163475" y="5902725"/>
            <a:ext cx="6056400" cy="163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chemeClr val="dk1"/>
                </a:solidFill>
              </a:rPr>
              <a:t>Florida became a state in 1845. Before Florida could join the United States, it needed to write a constitution. Like the United States Constitution, the Florida Constitution maps out a plan for Florida’s government. The Florida Constitution is also separated into sections called articles. The three branches of Florida’s government are explained in Article III, IV, and V.  </a:t>
            </a:r>
            <a:endParaRPr/>
          </a:p>
        </p:txBody>
      </p:sp>
      <p:sp>
        <p:nvSpPr>
          <p:cNvPr id="63" name="Google Shape;63;p13"/>
          <p:cNvSpPr txBox="1"/>
          <p:nvPr/>
        </p:nvSpPr>
        <p:spPr>
          <a:xfrm>
            <a:off x="1443000" y="2962575"/>
            <a:ext cx="5869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The Three Branches of the United States Government</a:t>
            </a:r>
            <a:endParaRPr b="1"/>
          </a:p>
        </p:txBody>
      </p:sp>
      <p:pic>
        <p:nvPicPr>
          <p:cNvPr id="64" name="Google Shape;64;p13"/>
          <p:cNvPicPr preferRelativeResize="0"/>
          <p:nvPr/>
        </p:nvPicPr>
        <p:blipFill rotWithShape="1">
          <a:blip r:embed="rId4">
            <a:alphaModFix/>
          </a:blip>
          <a:srcRect b="5046" l="6070" r="4532" t="3033"/>
          <a:stretch/>
        </p:blipFill>
        <p:spPr>
          <a:xfrm>
            <a:off x="6184125" y="5732175"/>
            <a:ext cx="1295400" cy="1724025"/>
          </a:xfrm>
          <a:prstGeom prst="rect">
            <a:avLst/>
          </a:prstGeom>
          <a:noFill/>
          <a:ln cap="flat" cmpd="sng" w="9525">
            <a:solidFill>
              <a:schemeClr val="dk1"/>
            </a:solidFill>
            <a:prstDash val="solid"/>
            <a:round/>
            <a:headEnd len="sm" w="sm" type="none"/>
            <a:tailEnd len="sm" w="sm" type="none"/>
          </a:ln>
        </p:spPr>
      </p:pic>
      <p:pic>
        <p:nvPicPr>
          <p:cNvPr id="65" name="Google Shape;65;p13"/>
          <p:cNvPicPr preferRelativeResize="0"/>
          <p:nvPr/>
        </p:nvPicPr>
        <p:blipFill>
          <a:blip r:embed="rId5">
            <a:alphaModFix/>
          </a:blip>
          <a:stretch>
            <a:fillRect/>
          </a:stretch>
        </p:blipFill>
        <p:spPr>
          <a:xfrm>
            <a:off x="6143675" y="944600"/>
            <a:ext cx="1376304" cy="1887000"/>
          </a:xfrm>
          <a:prstGeom prst="rect">
            <a:avLst/>
          </a:prstGeom>
          <a:noFill/>
          <a:ln cap="flat" cmpd="sng" w="9525">
            <a:solidFill>
              <a:schemeClr val="dk1"/>
            </a:solidFill>
            <a:prstDash val="solid"/>
            <a:round/>
            <a:headEnd len="sm" w="sm" type="none"/>
            <a:tailEnd len="sm" w="sm" type="none"/>
          </a:ln>
        </p:spPr>
      </p:pic>
      <p:pic>
        <p:nvPicPr>
          <p:cNvPr id="66" name="Google Shape;66;p13"/>
          <p:cNvPicPr preferRelativeResize="0"/>
          <p:nvPr/>
        </p:nvPicPr>
        <p:blipFill rotWithShape="1">
          <a:blip r:embed="rId6">
            <a:alphaModFix/>
          </a:blip>
          <a:srcRect b="0" l="31749" r="35839" t="0"/>
          <a:stretch/>
        </p:blipFill>
        <p:spPr>
          <a:xfrm>
            <a:off x="374338" y="3198725"/>
            <a:ext cx="959163" cy="671324"/>
          </a:xfrm>
          <a:prstGeom prst="rect">
            <a:avLst/>
          </a:prstGeom>
          <a:noFill/>
          <a:ln cap="flat" cmpd="sng" w="9525">
            <a:solidFill>
              <a:srgbClr val="000000"/>
            </a:solidFill>
            <a:prstDash val="solid"/>
            <a:round/>
            <a:headEnd len="sm" w="sm" type="none"/>
            <a:tailEnd len="sm" w="sm" type="none"/>
          </a:ln>
        </p:spPr>
      </p:pic>
      <p:pic>
        <p:nvPicPr>
          <p:cNvPr id="67" name="Google Shape;67;p13"/>
          <p:cNvPicPr preferRelativeResize="0"/>
          <p:nvPr/>
        </p:nvPicPr>
        <p:blipFill rotWithShape="1">
          <a:blip r:embed="rId6">
            <a:alphaModFix/>
          </a:blip>
          <a:srcRect b="0" l="0" r="67588" t="0"/>
          <a:stretch/>
        </p:blipFill>
        <p:spPr>
          <a:xfrm>
            <a:off x="374350" y="3985455"/>
            <a:ext cx="959163" cy="671324"/>
          </a:xfrm>
          <a:prstGeom prst="rect">
            <a:avLst/>
          </a:prstGeom>
          <a:noFill/>
          <a:ln cap="flat" cmpd="sng" w="9525">
            <a:solidFill>
              <a:srgbClr val="000000"/>
            </a:solidFill>
            <a:prstDash val="solid"/>
            <a:round/>
            <a:headEnd len="sm" w="sm" type="none"/>
            <a:tailEnd len="sm" w="sm" type="none"/>
          </a:ln>
        </p:spPr>
      </p:pic>
      <p:pic>
        <p:nvPicPr>
          <p:cNvPr id="68" name="Google Shape;68;p13"/>
          <p:cNvPicPr preferRelativeResize="0"/>
          <p:nvPr/>
        </p:nvPicPr>
        <p:blipFill rotWithShape="1">
          <a:blip r:embed="rId6">
            <a:alphaModFix/>
          </a:blip>
          <a:srcRect b="0" l="63110" r="0" t="0"/>
          <a:stretch/>
        </p:blipFill>
        <p:spPr>
          <a:xfrm>
            <a:off x="374352" y="4772185"/>
            <a:ext cx="959136" cy="671327"/>
          </a:xfrm>
          <a:prstGeom prst="rect">
            <a:avLst/>
          </a:prstGeom>
          <a:noFill/>
          <a:ln cap="flat" cmpd="sng" w="9525">
            <a:solidFill>
              <a:srgbClr val="000000"/>
            </a:solidFill>
            <a:prstDash val="solid"/>
            <a:round/>
            <a:headEnd len="sm" w="sm" type="none"/>
            <a:tailEnd len="sm" w="sm" type="none"/>
          </a:ln>
        </p:spPr>
      </p:pic>
      <p:sp>
        <p:nvSpPr>
          <p:cNvPr id="69" name="Google Shape;69;p13"/>
          <p:cNvSpPr txBox="1"/>
          <p:nvPr/>
        </p:nvSpPr>
        <p:spPr>
          <a:xfrm>
            <a:off x="6022113" y="2897088"/>
            <a:ext cx="1619400" cy="15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 sz="700"/>
              <a:t>The United States  Constitution</a:t>
            </a:r>
            <a:endParaRPr i="1" sz="700"/>
          </a:p>
        </p:txBody>
      </p:sp>
      <p:sp>
        <p:nvSpPr>
          <p:cNvPr id="70" name="Google Shape;70;p13"/>
          <p:cNvSpPr txBox="1"/>
          <p:nvPr/>
        </p:nvSpPr>
        <p:spPr>
          <a:xfrm>
            <a:off x="6022113" y="7456188"/>
            <a:ext cx="1619400" cy="15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 sz="700"/>
              <a:t>The</a:t>
            </a:r>
            <a:r>
              <a:rPr i="1" lang="en" sz="700"/>
              <a:t> </a:t>
            </a:r>
            <a:r>
              <a:rPr i="1" lang="en" sz="700"/>
              <a:t>Constitution of Florida</a:t>
            </a:r>
            <a:endParaRPr i="1" sz="700"/>
          </a:p>
        </p:txBody>
      </p:sp>
      <p:sp>
        <p:nvSpPr>
          <p:cNvPr id="71" name="Google Shape;71;p13"/>
          <p:cNvSpPr txBox="1"/>
          <p:nvPr/>
        </p:nvSpPr>
        <p:spPr>
          <a:xfrm>
            <a:off x="44238" y="5455950"/>
            <a:ext cx="1619400" cy="15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 sz="700"/>
              <a:t>Three branches of government</a:t>
            </a:r>
            <a:endParaRPr i="1" sz="7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