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ddf9084562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ddf9084562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1b925786fb_2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1b925786fb_2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dcfb775875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dcfb775875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ddf9084562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ddf9084562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dcfb77587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dcfb77587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dcfb775875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1dcfb775875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.png"/><Relationship Id="rId5" Type="http://schemas.openxmlformats.org/officeDocument/2006/relationships/image" Target="../media/image4.png"/><Relationship Id="rId6" Type="http://schemas.openxmlformats.org/officeDocument/2006/relationships/image" Target="../media/image11.png"/><Relationship Id="rId7" Type="http://schemas.openxmlformats.org/officeDocument/2006/relationships/image" Target="../media/image8.png"/><Relationship Id="rId8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1" Type="http://schemas.openxmlformats.org/officeDocument/2006/relationships/hyperlink" Target="https://creativecommons.org/licenses/by/4.0/" TargetMode="External"/><Relationship Id="rId10" Type="http://schemas.openxmlformats.org/officeDocument/2006/relationships/hyperlink" Target="https://vectorportal.com/vector/vote/30354" TargetMode="External"/><Relationship Id="rId13" Type="http://schemas.openxmlformats.org/officeDocument/2006/relationships/hyperlink" Target="https://www.loc.gov/item/rbpe.24404400/" TargetMode="External"/><Relationship Id="rId12" Type="http://schemas.openxmlformats.org/officeDocument/2006/relationships/hyperlink" Target="https://publicdomainvectors.org/en/free-clipart/Diverse-meeting/60804.html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vectorportal.com/vector/colorful-speech-bubbles.ai/24521" TargetMode="External"/><Relationship Id="rId4" Type="http://schemas.openxmlformats.org/officeDocument/2006/relationships/hyperlink" Target="https://creativecommons.org/licenses/by/4.0/" TargetMode="External"/><Relationship Id="rId9" Type="http://schemas.openxmlformats.org/officeDocument/2006/relationships/hyperlink" Target="https://creativecommons.org/licenses/by/4.0/" TargetMode="External"/><Relationship Id="rId15" Type="http://schemas.openxmlformats.org/officeDocument/2006/relationships/hyperlink" Target="https://www.loc.gov/item/rbpe.24404400/" TargetMode="External"/><Relationship Id="rId14" Type="http://schemas.openxmlformats.org/officeDocument/2006/relationships/hyperlink" Target="https://www.loc.gov/item/rbpe.24404400/" TargetMode="External"/><Relationship Id="rId17" Type="http://schemas.openxmlformats.org/officeDocument/2006/relationships/hyperlink" Target="https://www.flsenate.gov/laws/constitution#A1S02" TargetMode="External"/><Relationship Id="rId16" Type="http://schemas.openxmlformats.org/officeDocument/2006/relationships/hyperlink" Target="https://pxhere.com/en/photo/1439801" TargetMode="External"/><Relationship Id="rId5" Type="http://schemas.openxmlformats.org/officeDocument/2006/relationships/hyperlink" Target="https://commons.wikimedia.org/wiki/File:News_square.svg" TargetMode="External"/><Relationship Id="rId6" Type="http://schemas.openxmlformats.org/officeDocument/2006/relationships/hyperlink" Target="https://vectorportal.com/vector/news-reporter/20598" TargetMode="External"/><Relationship Id="rId18" Type="http://schemas.openxmlformats.org/officeDocument/2006/relationships/image" Target="../media/image1.png"/><Relationship Id="rId7" Type="http://schemas.openxmlformats.org/officeDocument/2006/relationships/hyperlink" Target="https://creativecommons.org/licenses/by/4.0/" TargetMode="External"/><Relationship Id="rId8" Type="http://schemas.openxmlformats.org/officeDocument/2006/relationships/hyperlink" Target="https://vectorportal.com/vector/handwritten-letter/34833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140150" y="461600"/>
            <a:ext cx="4607700" cy="398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/>
              <a:t>What are your rights as a student?</a:t>
            </a:r>
            <a:endParaRPr b="1" sz="3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/>
              <a:t>What are your rights as a citizen?</a:t>
            </a:r>
            <a:endParaRPr b="1" sz="3200"/>
          </a:p>
        </p:txBody>
      </p:sp>
      <p:pic>
        <p:nvPicPr>
          <p:cNvPr id="55" name="Google Shape;55;p13"/>
          <p:cNvPicPr preferRelativeResize="0"/>
          <p:nvPr/>
        </p:nvPicPr>
        <p:blipFill rotWithShape="1">
          <a:blip r:embed="rId3">
            <a:alphaModFix/>
          </a:blip>
          <a:srcRect b="8842" l="9175" r="6797" t="6783"/>
          <a:stretch/>
        </p:blipFill>
        <p:spPr>
          <a:xfrm>
            <a:off x="5205878" y="1708775"/>
            <a:ext cx="1186371" cy="1191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 rotWithShape="1">
          <a:blip r:embed="rId4">
            <a:alphaModFix/>
          </a:blip>
          <a:srcRect b="19678" l="0" r="0" t="0"/>
          <a:stretch/>
        </p:blipFill>
        <p:spPr>
          <a:xfrm>
            <a:off x="5044208" y="3092958"/>
            <a:ext cx="1571625" cy="1262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 rotWithShape="1">
          <a:blip r:embed="rId5">
            <a:alphaModFix/>
          </a:blip>
          <a:srcRect b="16382" l="2237" r="2560" t="20170"/>
          <a:stretch/>
        </p:blipFill>
        <p:spPr>
          <a:xfrm>
            <a:off x="5106112" y="551027"/>
            <a:ext cx="1447801" cy="96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925297" y="586947"/>
            <a:ext cx="1571625" cy="892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863393" y="1717984"/>
            <a:ext cx="1571625" cy="1172441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 rotWithShape="1">
          <a:blip r:embed="rId8">
            <a:alphaModFix/>
          </a:blip>
          <a:srcRect b="12153" l="7676" r="4085" t="15246"/>
          <a:stretch/>
        </p:blipFill>
        <p:spPr>
          <a:xfrm>
            <a:off x="6987200" y="3102187"/>
            <a:ext cx="1447801" cy="1191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>
            <p:ph type="title"/>
          </p:nvPr>
        </p:nvSpPr>
        <p:spPr>
          <a:xfrm>
            <a:off x="140150" y="461600"/>
            <a:ext cx="3825900" cy="398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/>
              <a:t>What protects our rights?</a:t>
            </a:r>
            <a:endParaRPr b="1" sz="3200"/>
          </a:p>
        </p:txBody>
      </p:sp>
      <p:pic>
        <p:nvPicPr>
          <p:cNvPr id="67" name="Google Shape;67;p14"/>
          <p:cNvPicPr preferRelativeResize="0"/>
          <p:nvPr/>
        </p:nvPicPr>
        <p:blipFill rotWithShape="1">
          <a:blip r:embed="rId3">
            <a:alphaModFix/>
          </a:blip>
          <a:srcRect b="11392" l="0" r="0" t="11261"/>
          <a:stretch/>
        </p:blipFill>
        <p:spPr>
          <a:xfrm>
            <a:off x="6072775" y="286550"/>
            <a:ext cx="2420599" cy="2855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38625" y="2348500"/>
            <a:ext cx="2272575" cy="274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/>
          <p:nvPr>
            <p:ph type="ctrTitle"/>
          </p:nvPr>
        </p:nvSpPr>
        <p:spPr>
          <a:xfrm>
            <a:off x="-44925" y="1532025"/>
            <a:ext cx="4572000" cy="2126700"/>
          </a:xfrm>
          <a:prstGeom prst="rect">
            <a:avLst/>
          </a:prstGeom>
          <a:solidFill>
            <a:srgbClr val="9FC5E8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880"/>
              <a:t>Florida’s Declaration of Rights</a:t>
            </a:r>
            <a:endParaRPr b="1" sz="3880"/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93925" y="256088"/>
            <a:ext cx="3384500" cy="4678574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idx="1" type="subTitle"/>
          </p:nvPr>
        </p:nvSpPr>
        <p:spPr>
          <a:xfrm>
            <a:off x="386350" y="361625"/>
            <a:ext cx="8520600" cy="105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0">
                <a:solidFill>
                  <a:schemeClr val="dk1"/>
                </a:solidFill>
              </a:rPr>
              <a:t>Declaration</a:t>
            </a:r>
            <a:endParaRPr b="1" sz="6000">
              <a:solidFill>
                <a:schemeClr val="dk1"/>
              </a:solidFill>
            </a:endParaRPr>
          </a:p>
        </p:txBody>
      </p:sp>
      <p:sp>
        <p:nvSpPr>
          <p:cNvPr id="80" name="Google Shape;80;p16"/>
          <p:cNvSpPr txBox="1"/>
          <p:nvPr/>
        </p:nvSpPr>
        <p:spPr>
          <a:xfrm>
            <a:off x="344800" y="1501200"/>
            <a:ext cx="86037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Make something known, an </a:t>
            </a:r>
            <a:r>
              <a:rPr lang="en" sz="4800"/>
              <a:t>announcement</a:t>
            </a:r>
            <a:endParaRPr sz="4800"/>
          </a:p>
        </p:txBody>
      </p:sp>
      <p:pic>
        <p:nvPicPr>
          <p:cNvPr id="81" name="Google Shape;81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13313" y="3163500"/>
            <a:ext cx="3066666" cy="1874351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/>
          <p:nvPr>
            <p:ph idx="1" type="body"/>
          </p:nvPr>
        </p:nvSpPr>
        <p:spPr>
          <a:xfrm>
            <a:off x="311700" y="1701175"/>
            <a:ext cx="4260300" cy="28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Outlines rights of United States citizens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Found at the end of the Constitution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10 amendments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More rights protected by amendments 11-27 which were added later; most recent amendment added in 1992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87" name="Google Shape;87;p17"/>
          <p:cNvSpPr txBox="1"/>
          <p:nvPr>
            <p:ph idx="2" type="body"/>
          </p:nvPr>
        </p:nvSpPr>
        <p:spPr>
          <a:xfrm>
            <a:off x="4832400" y="1701175"/>
            <a:ext cx="3999900" cy="28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Outlines rights of Florida citizens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Found in Article I of the Constitution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27 sections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Most recent section added in 2008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88" name="Google Shape;88;p17"/>
          <p:cNvSpPr txBox="1"/>
          <p:nvPr>
            <p:ph idx="4294967295" type="ctrTitle"/>
          </p:nvPr>
        </p:nvSpPr>
        <p:spPr>
          <a:xfrm>
            <a:off x="0" y="0"/>
            <a:ext cx="9144000" cy="804600"/>
          </a:xfrm>
          <a:prstGeom prst="rect">
            <a:avLst/>
          </a:prstGeom>
          <a:solidFill>
            <a:srgbClr val="9FC5E8"/>
          </a:solidFill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/>
              <a:t>Comparing Documents</a:t>
            </a:r>
            <a:endParaRPr b="1" sz="3200"/>
          </a:p>
        </p:txBody>
      </p:sp>
      <p:sp>
        <p:nvSpPr>
          <p:cNvPr id="89" name="Google Shape;89;p17"/>
          <p:cNvSpPr txBox="1"/>
          <p:nvPr>
            <p:ph idx="4294967295" type="ctrTitle"/>
          </p:nvPr>
        </p:nvSpPr>
        <p:spPr>
          <a:xfrm>
            <a:off x="311700" y="1054975"/>
            <a:ext cx="3999900" cy="6462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/>
              <a:t>U.S. Bill of Rights</a:t>
            </a:r>
            <a:endParaRPr b="1" sz="2100"/>
          </a:p>
        </p:txBody>
      </p:sp>
      <p:sp>
        <p:nvSpPr>
          <p:cNvPr id="90" name="Google Shape;90;p17"/>
          <p:cNvSpPr txBox="1"/>
          <p:nvPr>
            <p:ph idx="4294967295" type="ctrTitle"/>
          </p:nvPr>
        </p:nvSpPr>
        <p:spPr>
          <a:xfrm>
            <a:off x="4832400" y="1054975"/>
            <a:ext cx="3999900" cy="6462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/>
              <a:t>Florida Declaration of Rights</a:t>
            </a:r>
            <a:endParaRPr b="1" sz="21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 txBox="1"/>
          <p:nvPr>
            <p:ph idx="1" type="body"/>
          </p:nvPr>
        </p:nvSpPr>
        <p:spPr>
          <a:xfrm>
            <a:off x="224200" y="1284375"/>
            <a:ext cx="8849400" cy="378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202124"/>
                </a:solidFill>
                <a:highlight>
                  <a:srgbClr val="FFFFFF"/>
                </a:highlight>
              </a:rPr>
              <a:t>Basic rights. —All natural persons, female and male alike, are equal before the law and have inalienable rights </a:t>
            </a:r>
            <a:r>
              <a:rPr i="1" lang="en" sz="2400">
                <a:solidFill>
                  <a:srgbClr val="202124"/>
                </a:solidFill>
                <a:highlight>
                  <a:srgbClr val="FFFFFF"/>
                </a:highlight>
              </a:rPr>
              <a:t>(rights that cannot be taken away)</a:t>
            </a:r>
            <a:r>
              <a:rPr lang="en" sz="2400">
                <a:solidFill>
                  <a:srgbClr val="202124"/>
                </a:solidFill>
                <a:highlight>
                  <a:srgbClr val="FFFFFF"/>
                </a:highlight>
              </a:rPr>
              <a:t>, among which are the right to enjoy and defend life and liberty, to pursue </a:t>
            </a:r>
            <a:r>
              <a:rPr i="1" lang="en" sz="2400">
                <a:solidFill>
                  <a:srgbClr val="202124"/>
                </a:solidFill>
                <a:highlight>
                  <a:srgbClr val="FFFFFF"/>
                </a:highlight>
              </a:rPr>
              <a:t>(go after) </a:t>
            </a:r>
            <a:r>
              <a:rPr lang="en" sz="2400">
                <a:solidFill>
                  <a:srgbClr val="202124"/>
                </a:solidFill>
                <a:highlight>
                  <a:srgbClr val="FFFFFF"/>
                </a:highlight>
              </a:rPr>
              <a:t>happiness, to be rewarded for industry </a:t>
            </a:r>
            <a:r>
              <a:rPr i="1" lang="en" sz="2400">
                <a:solidFill>
                  <a:srgbClr val="202124"/>
                </a:solidFill>
                <a:highlight>
                  <a:srgbClr val="FFFFFF"/>
                </a:highlight>
              </a:rPr>
              <a:t>(paid for your work)</a:t>
            </a:r>
            <a:r>
              <a:rPr lang="en" sz="2400">
                <a:solidFill>
                  <a:srgbClr val="202124"/>
                </a:solidFill>
                <a:highlight>
                  <a:srgbClr val="FFFFFF"/>
                </a:highlight>
              </a:rPr>
              <a:t>, and to acquire </a:t>
            </a:r>
            <a:r>
              <a:rPr i="1" lang="en" sz="2400">
                <a:solidFill>
                  <a:srgbClr val="202124"/>
                </a:solidFill>
                <a:highlight>
                  <a:srgbClr val="FFFFFF"/>
                </a:highlight>
              </a:rPr>
              <a:t>(gain)</a:t>
            </a:r>
            <a:r>
              <a:rPr lang="en" sz="2400">
                <a:solidFill>
                  <a:srgbClr val="202124"/>
                </a:solidFill>
                <a:highlight>
                  <a:srgbClr val="FFFFFF"/>
                </a:highlight>
              </a:rPr>
              <a:t>, possess </a:t>
            </a:r>
            <a:r>
              <a:rPr i="1" lang="en" sz="2400">
                <a:solidFill>
                  <a:srgbClr val="202124"/>
                </a:solidFill>
                <a:highlight>
                  <a:srgbClr val="FFFFFF"/>
                </a:highlight>
              </a:rPr>
              <a:t>(own)</a:t>
            </a:r>
            <a:r>
              <a:rPr lang="en" sz="2400">
                <a:solidFill>
                  <a:srgbClr val="202124"/>
                </a:solidFill>
                <a:highlight>
                  <a:srgbClr val="FFFFFF"/>
                </a:highlight>
              </a:rPr>
              <a:t> and protect property. No person shall be deprived </a:t>
            </a:r>
            <a:r>
              <a:rPr i="1" lang="en" sz="2400">
                <a:solidFill>
                  <a:srgbClr val="202124"/>
                </a:solidFill>
                <a:highlight>
                  <a:srgbClr val="FFFFFF"/>
                </a:highlight>
              </a:rPr>
              <a:t>(not able to have)</a:t>
            </a:r>
            <a:r>
              <a:rPr lang="en" sz="2400">
                <a:solidFill>
                  <a:srgbClr val="202124"/>
                </a:solidFill>
                <a:highlight>
                  <a:srgbClr val="FFFFFF"/>
                </a:highlight>
              </a:rPr>
              <a:t> of any right because of race, religion, national origin, or physical disability.</a:t>
            </a:r>
            <a:endParaRPr sz="2400"/>
          </a:p>
        </p:txBody>
      </p:sp>
      <p:sp>
        <p:nvSpPr>
          <p:cNvPr id="96" name="Google Shape;96;p18"/>
          <p:cNvSpPr txBox="1"/>
          <p:nvPr>
            <p:ph type="title"/>
          </p:nvPr>
        </p:nvSpPr>
        <p:spPr>
          <a:xfrm>
            <a:off x="0" y="0"/>
            <a:ext cx="9144000" cy="1231500"/>
          </a:xfrm>
          <a:prstGeom prst="rect">
            <a:avLst/>
          </a:prstGeom>
          <a:solidFill>
            <a:srgbClr val="9FC5E8"/>
          </a:solidFill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0555"/>
              <a:buFont typeface="Arial"/>
              <a:buNone/>
            </a:pPr>
            <a:r>
              <a:rPr b="1" lang="en" sz="3600">
                <a:solidFill>
                  <a:srgbClr val="202124"/>
                </a:solidFill>
              </a:rPr>
              <a:t>Florida Constitution Declaration of Rights</a:t>
            </a:r>
            <a:endParaRPr b="1" sz="3600">
              <a:solidFill>
                <a:srgbClr val="202124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2307"/>
              <a:buFont typeface="Arial"/>
              <a:buNone/>
            </a:pPr>
            <a:r>
              <a:rPr b="1" lang="en" sz="2600">
                <a:solidFill>
                  <a:srgbClr val="202124"/>
                </a:solidFill>
              </a:rPr>
              <a:t>Article I, Section 2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9"/>
          <p:cNvSpPr txBox="1"/>
          <p:nvPr>
            <p:ph type="title"/>
          </p:nvPr>
        </p:nvSpPr>
        <p:spPr>
          <a:xfrm>
            <a:off x="219375" y="3131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00"/>
              <a:t>Sources</a:t>
            </a:r>
            <a:endParaRPr sz="2500"/>
          </a:p>
        </p:txBody>
      </p:sp>
      <p:sp>
        <p:nvSpPr>
          <p:cNvPr id="102" name="Google Shape;102;p19"/>
          <p:cNvSpPr txBox="1"/>
          <p:nvPr>
            <p:ph idx="1" type="body"/>
          </p:nvPr>
        </p:nvSpPr>
        <p:spPr>
          <a:xfrm>
            <a:off x="311700" y="1116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0272E"/>
              </a:buClr>
              <a:buSzPts val="1200"/>
              <a:buAutoNum type="arabicPeriod"/>
            </a:pPr>
            <a:r>
              <a:rPr lang="en" sz="1200">
                <a:solidFill>
                  <a:srgbClr val="30272E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Colorful speech bubbles</a:t>
            </a:r>
            <a:r>
              <a:rPr lang="en" sz="1200">
                <a:solidFill>
                  <a:srgbClr val="30272E"/>
                </a:solidFill>
              </a:rPr>
              <a:t>” by VectorPortal is licensed under </a:t>
            </a:r>
            <a:r>
              <a:rPr lang="en" sz="1200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4.0</a:t>
            </a:r>
            <a:endParaRPr sz="1200">
              <a:solidFill>
                <a:srgbClr val="30272E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0272E"/>
              </a:buClr>
              <a:buSzPts val="1200"/>
              <a:buAutoNum type="arabicPeriod"/>
            </a:pPr>
            <a:r>
              <a:rPr lang="en" sz="1200">
                <a:solidFill>
                  <a:srgbClr val="30272E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News square</a:t>
            </a:r>
            <a:r>
              <a:rPr lang="en" sz="1200">
                <a:solidFill>
                  <a:srgbClr val="30272E"/>
                </a:solidFill>
              </a:rPr>
              <a:t>” from Open Clipart Library is under the Public Domain</a:t>
            </a:r>
            <a:endParaRPr sz="1200">
              <a:solidFill>
                <a:srgbClr val="30272E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0272E"/>
              </a:buClr>
              <a:buSzPts val="1200"/>
              <a:buAutoNum type="arabicPeriod"/>
            </a:pPr>
            <a:r>
              <a:rPr lang="en" sz="1200">
                <a:solidFill>
                  <a:srgbClr val="30272E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News reporter</a:t>
            </a:r>
            <a:r>
              <a:rPr lang="en" sz="1200">
                <a:solidFill>
                  <a:srgbClr val="30272E"/>
                </a:solidFill>
              </a:rPr>
              <a:t>” by VectorPortal is licensed under </a:t>
            </a:r>
            <a:r>
              <a:rPr lang="en" sz="1200" u="sng">
                <a:solidFill>
                  <a:srgbClr val="1155CC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4.0</a:t>
            </a:r>
            <a:endParaRPr sz="1200">
              <a:solidFill>
                <a:srgbClr val="30272E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0272E"/>
              </a:buClr>
              <a:buSzPts val="1200"/>
              <a:buAutoNum type="arabicPeriod"/>
            </a:pPr>
            <a:r>
              <a:rPr lang="en" sz="1200">
                <a:solidFill>
                  <a:srgbClr val="30272E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Handwritten letter</a:t>
            </a:r>
            <a:r>
              <a:rPr lang="en" sz="1200">
                <a:solidFill>
                  <a:srgbClr val="30272E"/>
                </a:solidFill>
              </a:rPr>
              <a:t>” by VectorPortal is licensed under </a:t>
            </a:r>
            <a:r>
              <a:rPr lang="en" sz="1200" u="sng">
                <a:solidFill>
                  <a:srgbClr val="1155CC"/>
                </a:solid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4.0</a:t>
            </a:r>
            <a:endParaRPr sz="1200">
              <a:solidFill>
                <a:srgbClr val="30272E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0272E"/>
              </a:buClr>
              <a:buSzPts val="1200"/>
              <a:buAutoNum type="arabicPeriod"/>
            </a:pPr>
            <a:r>
              <a:rPr lang="en" sz="1200">
                <a:solidFill>
                  <a:srgbClr val="30272E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Stock vote vector</a:t>
            </a:r>
            <a:r>
              <a:rPr lang="en" sz="1200">
                <a:solidFill>
                  <a:srgbClr val="30272E"/>
                </a:solidFill>
              </a:rPr>
              <a:t>” by VectorPortal is licensed under </a:t>
            </a:r>
            <a:r>
              <a:rPr lang="en" sz="1200" u="sng">
                <a:solidFill>
                  <a:srgbClr val="1155CC"/>
                </a:solidFill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4.0</a:t>
            </a:r>
            <a:endParaRPr sz="1200">
              <a:solidFill>
                <a:srgbClr val="30272E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0272E"/>
              </a:buClr>
              <a:buSzPts val="1200"/>
              <a:buAutoNum type="arabicPeriod"/>
            </a:pPr>
            <a:r>
              <a:rPr lang="en" sz="1200">
                <a:solidFill>
                  <a:srgbClr val="30272E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Diverse meeting</a:t>
            </a:r>
            <a:r>
              <a:rPr lang="en" sz="1200">
                <a:solidFill>
                  <a:srgbClr val="30272E"/>
                </a:solidFill>
              </a:rPr>
              <a:t>” is under the Public Domain</a:t>
            </a:r>
            <a:endParaRPr sz="1200">
              <a:solidFill>
                <a:schemeClr val="accent2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>
                <a:solidFill>
                  <a:schemeClr val="accent2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1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Bill of </a:t>
            </a:r>
            <a:r>
              <a:rPr lang="en" sz="1200" u="sng">
                <a:solidFill>
                  <a:srgbClr val="1155CC"/>
                </a:solidFill>
                <a:hlinkClick r:id="rId1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Ri</a:t>
            </a:r>
            <a:r>
              <a:rPr lang="en" sz="1200" u="sng">
                <a:solidFill>
                  <a:srgbClr val="1155CC"/>
                </a:solidFill>
                <a:hlinkClick r:id="rId1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ghts image</a:t>
            </a:r>
            <a:r>
              <a:rPr lang="en" sz="1200">
                <a:solidFill>
                  <a:schemeClr val="accent2"/>
                </a:solidFill>
              </a:rPr>
              <a:t>” from Library of Congress is under the Public Domain</a:t>
            </a:r>
            <a:endParaRPr sz="1200">
              <a:solidFill>
                <a:schemeClr val="accent2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AutoNum type="arabicPeriod"/>
            </a:pPr>
            <a:r>
              <a:t/>
            </a:r>
            <a:endParaRPr sz="1200">
              <a:solidFill>
                <a:schemeClr val="accent2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1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megaphone, speaker, speakers</a:t>
            </a:r>
            <a:r>
              <a:rPr lang="en" sz="1200">
                <a:solidFill>
                  <a:schemeClr val="dk1"/>
                </a:solidFill>
              </a:rPr>
              <a:t>” by Mohamed Hassan is under the Public Domain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1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Florida’s Declaration of Rights</a:t>
            </a:r>
            <a:r>
              <a:rPr lang="en" sz="1200">
                <a:solidFill>
                  <a:schemeClr val="dk1"/>
                </a:solidFill>
              </a:rPr>
              <a:t>” from the Florida Senate</a:t>
            </a:r>
            <a:endParaRPr sz="1200">
              <a:solidFill>
                <a:schemeClr val="dk1"/>
              </a:solidFill>
            </a:endParaRPr>
          </a:p>
        </p:txBody>
      </p:sp>
      <p:pic>
        <p:nvPicPr>
          <p:cNvPr id="103" name="Google Shape;103;p19"/>
          <p:cNvPicPr preferRelativeResize="0"/>
          <p:nvPr/>
        </p:nvPicPr>
        <p:blipFill>
          <a:blip r:embed="rId18">
            <a:alphaModFix/>
          </a:blip>
          <a:stretch>
            <a:fillRect/>
          </a:stretch>
        </p:blipFill>
        <p:spPr>
          <a:xfrm>
            <a:off x="8246500" y="4763500"/>
            <a:ext cx="720325" cy="277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