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f48b8835bc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f48b8835bc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dc9bcfc355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dc9bcfc355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1f48b8835bc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1f48b8835b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1f48b8835bc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1f48b8835bc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f48b8835bc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f48b8835bc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f48b8835bc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f48b8835bc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f48b8835bc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f48b8835bc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f48b8835bc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f48b8835bc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f48b8835bc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f48b8835bc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f48b8835bc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f48b8835bc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encrypted-tbn0.gstatic.com/images?q=tbn:ANd9GcSZanReo8U6IK3ETuq4BHLLiW1eC-qqakh68A&amp;usqp=CAU" TargetMode="External"/><Relationship Id="rId4" Type="http://schemas.openxmlformats.org/officeDocument/2006/relationships/hyperlink" Target="https://commons.wikimedia.org/wiki/File:J._M._Flagg,_I_Want_You_for_U.S._Army_poster_(1917).jpg" TargetMode="External"/><Relationship Id="rId11" Type="http://schemas.openxmlformats.org/officeDocument/2006/relationships/hyperlink" Target="https://www.nps.gov/wamo/learn/historyculture/images/WAMO_Aerial.jpg?maxwidth=650&amp;autorotate=false" TargetMode="External"/><Relationship Id="rId10" Type="http://schemas.openxmlformats.org/officeDocument/2006/relationships/hyperlink" Target="https://www.aoc.gov/sites/default/files/styles/alternative_xl/public/images/artwork/6263666566_882d4e9eef_o.jpg.webp?itok=JNjcu4Dw" TargetMode="External"/><Relationship Id="rId12" Type="http://schemas.openxmlformats.org/officeDocument/2006/relationships/image" Target="../media/image1.png"/><Relationship Id="rId9" Type="http://schemas.openxmlformats.org/officeDocument/2006/relationships/hyperlink" Target="https://www.archives.gov/files/founding-docs/constitution_1_of_4_630.jpg" TargetMode="External"/><Relationship Id="rId5" Type="http://schemas.openxmlformats.org/officeDocument/2006/relationships/hyperlink" Target="https://www.whitehouse.gov/wp-content/uploads/2021/01/04_james_madison.jpg" TargetMode="External"/><Relationship Id="rId6" Type="http://schemas.openxmlformats.org/officeDocument/2006/relationships/hyperlink" Target="http://tile.loc.gov/storage-services/service/pnp/det/4a20000/4a26000/4a26100/4a26168v.jpg" TargetMode="External"/><Relationship Id="rId7" Type="http://schemas.openxmlformats.org/officeDocument/2006/relationships/hyperlink" Target="http://tile.loc.gov/storage-services/service/pnp/ppmsca/23900/23961v.jpg" TargetMode="External"/><Relationship Id="rId8" Type="http://schemas.openxmlformats.org/officeDocument/2006/relationships/hyperlink" Target="https://www.doi.gov/sites/doi.gov/files/styles/large/public/site-page/primary-images/susan-b-anthony.jpg?itok=xuvvPJ4U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U.S. Symbols Placards</a:t>
            </a:r>
            <a:endParaRPr b="1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Third Grade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78000" y="4693475"/>
            <a:ext cx="990600" cy="38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311700" y="555600"/>
            <a:ext cx="32982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Washington Monument</a:t>
            </a:r>
            <a:endParaRPr b="1"/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311700" y="1389600"/>
            <a:ext cx="32982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Located in Washington D.C.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Built to honor former president George Washington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It is 555 feet and 1/8 inches tall</a:t>
            </a:r>
            <a:endParaRPr sz="1600">
              <a:solidFill>
                <a:schemeClr val="dk1"/>
              </a:solidFill>
            </a:endParaRPr>
          </a:p>
        </p:txBody>
      </p:sp>
      <p:pic>
        <p:nvPicPr>
          <p:cNvPr id="119" name="Google Shape;11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41320" y="624850"/>
            <a:ext cx="3926855" cy="394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Sources</a:t>
            </a:r>
            <a:endParaRPr/>
          </a:p>
        </p:txBody>
      </p:sp>
      <p:sp>
        <p:nvSpPr>
          <p:cNvPr id="125" name="Google Shape;125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Mount Rushmore</a:t>
            </a:r>
            <a:r>
              <a:rPr lang="en" sz="1200">
                <a:solidFill>
                  <a:schemeClr val="dk1"/>
                </a:solidFill>
              </a:rPr>
              <a:t>” from the National Department of the Interior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J. M. Flagg, I Want You for U.S. Army poster</a:t>
            </a:r>
            <a:r>
              <a:rPr lang="en" sz="1200">
                <a:solidFill>
                  <a:schemeClr val="dk1"/>
                </a:solidFill>
              </a:rPr>
              <a:t>” from the Library of Congress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James Madison</a:t>
            </a:r>
            <a:r>
              <a:rPr lang="en" sz="1200">
                <a:solidFill>
                  <a:srgbClr val="1155CC"/>
                </a:solidFill>
              </a:rPr>
              <a:t>”</a:t>
            </a:r>
            <a:r>
              <a:rPr lang="en" sz="1200">
                <a:solidFill>
                  <a:schemeClr val="dk1"/>
                </a:solidFill>
              </a:rPr>
              <a:t> from </a:t>
            </a:r>
            <a:r>
              <a:rPr i="1" lang="en" sz="1200">
                <a:solidFill>
                  <a:schemeClr val="dk1"/>
                </a:solidFill>
              </a:rPr>
              <a:t>The White House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Alexander Hamilton</a:t>
            </a:r>
            <a:r>
              <a:rPr lang="en" sz="1200">
                <a:solidFill>
                  <a:schemeClr val="dk1"/>
                </a:solidFill>
              </a:rPr>
              <a:t>” from the </a:t>
            </a:r>
            <a:r>
              <a:rPr i="1" lang="en" sz="1200">
                <a:solidFill>
                  <a:schemeClr val="dk1"/>
                </a:solidFill>
              </a:rPr>
              <a:t>Library of Congress</a:t>
            </a:r>
            <a:r>
              <a:rPr lang="en" sz="1200">
                <a:solidFill>
                  <a:schemeClr val="dk1"/>
                </a:solidFill>
              </a:rPr>
              <a:t>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Booker T. Washington</a:t>
            </a:r>
            <a:r>
              <a:rPr lang="en" sz="1200">
                <a:solidFill>
                  <a:schemeClr val="dk1"/>
                </a:solidFill>
              </a:rPr>
              <a:t>” from the </a:t>
            </a:r>
            <a:r>
              <a:rPr i="1" lang="en" sz="1200">
                <a:solidFill>
                  <a:schemeClr val="dk1"/>
                </a:solidFill>
              </a:rPr>
              <a:t>Library of Congress</a:t>
            </a:r>
            <a:r>
              <a:rPr lang="en" sz="1200">
                <a:solidFill>
                  <a:schemeClr val="dk1"/>
                </a:solidFill>
              </a:rPr>
              <a:t>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Susan B. Anthony</a:t>
            </a:r>
            <a:r>
              <a:rPr lang="en" sz="1200">
                <a:solidFill>
                  <a:schemeClr val="dk1"/>
                </a:solidFill>
              </a:rPr>
              <a:t>” from the </a:t>
            </a:r>
            <a:r>
              <a:rPr i="1" lang="en" sz="1200">
                <a:solidFill>
                  <a:schemeClr val="dk1"/>
                </a:solidFill>
              </a:rPr>
              <a:t>U.S. Department of the Interior</a:t>
            </a:r>
            <a:r>
              <a:rPr lang="en" sz="1200">
                <a:solidFill>
                  <a:schemeClr val="dk1"/>
                </a:solidFill>
              </a:rPr>
              <a:t>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U.S. Constitution</a:t>
            </a:r>
            <a:r>
              <a:rPr lang="en" sz="1200">
                <a:solidFill>
                  <a:schemeClr val="dk1"/>
                </a:solidFill>
              </a:rPr>
              <a:t>” from </a:t>
            </a:r>
            <a:r>
              <a:rPr i="1" lang="en" sz="1200">
                <a:solidFill>
                  <a:schemeClr val="dk1"/>
                </a:solidFill>
              </a:rPr>
              <a:t>The National Archives</a:t>
            </a:r>
            <a:r>
              <a:rPr lang="en" sz="1200">
                <a:solidFill>
                  <a:schemeClr val="dk1"/>
                </a:solidFill>
              </a:rPr>
              <a:t>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Signing of the U.S. Constitution</a:t>
            </a:r>
            <a:r>
              <a:rPr lang="en" sz="1200">
                <a:solidFill>
                  <a:schemeClr val="dk1"/>
                </a:solidFill>
              </a:rPr>
              <a:t>” by Howard Chandler Christy is under the Public Domain</a:t>
            </a:r>
            <a:endParaRPr sz="1200">
              <a:solidFill>
                <a:schemeClr val="dk1"/>
              </a:solidFill>
            </a:endParaRPr>
          </a:p>
          <a:p>
            <a:pPr indent="-3048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AutoNum type="arabicPeriod"/>
            </a:pPr>
            <a:r>
              <a:rPr lang="en" sz="1200">
                <a:solidFill>
                  <a:schemeClr val="dk1"/>
                </a:solidFill>
              </a:rPr>
              <a:t>“</a:t>
            </a:r>
            <a:r>
              <a:rPr lang="en" sz="1200" u="sng">
                <a:solidFill>
                  <a:srgbClr val="1155CC"/>
                </a:solidFill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Washington Monument</a:t>
            </a:r>
            <a:r>
              <a:rPr lang="en" sz="1200">
                <a:solidFill>
                  <a:schemeClr val="dk1"/>
                </a:solidFill>
              </a:rPr>
              <a:t>” from the </a:t>
            </a:r>
            <a:r>
              <a:rPr i="1" lang="en" sz="1200">
                <a:solidFill>
                  <a:schemeClr val="dk1"/>
                </a:solidFill>
              </a:rPr>
              <a:t>National Park Service</a:t>
            </a:r>
            <a:r>
              <a:rPr lang="en" sz="1200">
                <a:solidFill>
                  <a:schemeClr val="dk1"/>
                </a:solidFill>
              </a:rPr>
              <a:t> is under the Public Domain</a:t>
            </a:r>
            <a:endParaRPr sz="1100">
              <a:solidFill>
                <a:schemeClr val="dk1"/>
              </a:solidFill>
            </a:endParaRPr>
          </a:p>
        </p:txBody>
      </p:sp>
      <p:pic>
        <p:nvPicPr>
          <p:cNvPr id="126" name="Google Shape;126;p2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8148325" y="4653925"/>
            <a:ext cx="889075" cy="34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Mount Rushmore</a:t>
            </a:r>
            <a:endParaRPr b="1"/>
          </a:p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93775" y="1389600"/>
            <a:ext cx="2982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Located in South Dakota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Started in 1927, finished in 1941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Presidents: George Washington, Thomas Jefferson, Theodore Roosevelt, Abraham Lincoln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Symbolizes the founding, expansion, preservation, and unification of the U.S.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68425" y="668125"/>
            <a:ext cx="5344800" cy="376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Uncle Sam</a:t>
            </a:r>
            <a:endParaRPr b="1"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389600"/>
            <a:ext cx="33855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Cartoon used to represent the United States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Inspired by a meat supplier named Samuel Wilson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Became a national symbol of the U.S. by 1961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0301" y="445724"/>
            <a:ext cx="4216600" cy="424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James Madison</a:t>
            </a:r>
            <a:endParaRPr b="1"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389600"/>
            <a:ext cx="32328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Author of the Federalist Papers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He was the 4th President of the United States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He is called the “Father of the Constitution”</a:t>
            </a:r>
            <a:endParaRPr sz="16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1064" y="555600"/>
            <a:ext cx="3554361" cy="431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Alexander Hamilton</a:t>
            </a:r>
            <a:endParaRPr b="1"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389600"/>
            <a:ext cx="3189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First Secretary of the Treasury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Author of the Federalist Papers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He is on the ten dollar bill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Fou</a:t>
            </a:r>
            <a:r>
              <a:rPr lang="en" sz="1600">
                <a:solidFill>
                  <a:schemeClr val="dk1"/>
                </a:solidFill>
              </a:rPr>
              <a:t>ght in the American Revolution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Founding Father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1463" y="555600"/>
            <a:ext cx="3298562" cy="412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555600"/>
            <a:ext cx="33093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Booker T. Washington</a:t>
            </a:r>
            <a:endParaRPr b="1"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389600"/>
            <a:ext cx="33093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Civil rights activist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Spokesman for Black Americans from 1895-1915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He was the first African American on a postage stamp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He founded the Tuskegee Institute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0501" y="565050"/>
            <a:ext cx="3192824" cy="4013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Susan B. Anthony</a:t>
            </a:r>
            <a:endParaRPr b="1"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389600"/>
            <a:ext cx="32874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Women’s rights activist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Made speeches against slavery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She is on a dollar coin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Fought for women’s right to vote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64299" y="555600"/>
            <a:ext cx="3240701" cy="413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U.S. Constitution</a:t>
            </a:r>
            <a:endParaRPr b="1"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389600"/>
            <a:ext cx="3363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Signed September 17, 1787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Establishes the structure, </a:t>
            </a:r>
            <a:r>
              <a:rPr lang="en" sz="1600">
                <a:solidFill>
                  <a:schemeClr val="dk1"/>
                </a:solidFill>
              </a:rPr>
              <a:t>function</a:t>
            </a:r>
            <a:r>
              <a:rPr lang="en" sz="1600">
                <a:solidFill>
                  <a:schemeClr val="dk1"/>
                </a:solidFill>
              </a:rPr>
              <a:t>, powers and limits of the U.S. government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It is the oldest and shortest written constitution in the world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The Constitution was written on parchment paper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Of the 55 delegates only 39 signed the Constitution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105" name="Google Shape;10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18350" y="574438"/>
            <a:ext cx="3310275" cy="399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type="title"/>
          </p:nvPr>
        </p:nvSpPr>
        <p:spPr>
          <a:xfrm>
            <a:off x="133800" y="708000"/>
            <a:ext cx="32475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Constitutional Convention</a:t>
            </a:r>
            <a:endParaRPr b="1"/>
          </a:p>
        </p:txBody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311700" y="1542000"/>
            <a:ext cx="3069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May 1787 - September 1787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Located in Philadelphia, PA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Delegates from 12 colonies came (no RI)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Many debates and compromises took place</a:t>
            </a:r>
            <a:endParaRPr sz="1600">
              <a:solidFill>
                <a:schemeClr val="dk1"/>
              </a:solidFill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Char char="-"/>
            </a:pPr>
            <a:r>
              <a:rPr lang="en" sz="1600">
                <a:solidFill>
                  <a:schemeClr val="dk1"/>
                </a:solidFill>
              </a:rPr>
              <a:t>Established a new framework for government</a:t>
            </a:r>
            <a:endParaRPr sz="16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112" name="Google Shape;112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45251" y="855237"/>
            <a:ext cx="5149552" cy="343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