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</p:sldIdLst>
  <p:sldSz cy="5143500" cx="9144000"/>
  <p:notesSz cx="6858000" cy="9144000"/>
  <p:embeddedFontLst>
    <p:embeddedFont>
      <p:font typeface="Lexend"/>
      <p:regular r:id="rId35"/>
      <p:bold r:id="rId3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font" Target="fonts/Lexend-regular.fntdata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36" Type="http://schemas.openxmlformats.org/officeDocument/2006/relationships/font" Target="fonts/Lexend-bold.fnt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dcd72ceb1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dcd72ceb1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20896e10f4e_0_2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20896e10f4e_0_2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21a5bc282e4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21a5bc282e4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21a5bc282e4_0_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21a5bc282e4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21a5bc282e4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21a5bc282e4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21a5bc282e4_0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21a5bc282e4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21a5bc282e4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21a5bc282e4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21a5bc282e4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21a5bc282e4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21956840685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21956840685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20896e10f4e_0_2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20896e10f4e_0_2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21a5bc282e4_0_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21a5bc282e4_0_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1dcd72ceb1b_0_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1dcd72ceb1b_0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Image Credit: </a:t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20896e10f4e_0_2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20896e10f4e_0_2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21a5bc282e4_0_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21a5bc282e4_0_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21956840685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21956840685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20896e10f4e_0_2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20896e10f4e_0_2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21a5bc282e4_0_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Google Shape;210;g21a5bc282e4_0_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20896e10f4e_0_3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20896e10f4e_0_3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21a5bc282e4_0_1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Google Shape;224;g21a5bc282e4_0_1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21a5bc282e4_0_1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21a5bc282e4_0_1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21a5bc282e4_0_1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21a5bc282e4_0_1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24a3ec1df9f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24a3ec1df9f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20896e10f4e_0_1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20896e10f4e_0_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20896e10f4e_0_1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20896e10f4e_0_1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21a5bc282e4_0_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21a5bc282e4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21a5bc282e4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21a5bc282e4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21a5bc282e4_0_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21a5bc282e4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1a5bc282e4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21a5bc282e4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21a5bc282e4_0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21a5bc282e4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05050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Font typeface="Lexend"/>
              <a:buNone/>
              <a:defRPr>
                <a:latin typeface="Lexend"/>
                <a:ea typeface="Lexend"/>
                <a:cs typeface="Lexend"/>
                <a:sym typeface="Lexen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Font typeface="Lexend"/>
              <a:buNone/>
              <a:defRPr>
                <a:latin typeface="Lexend"/>
                <a:ea typeface="Lexend"/>
                <a:cs typeface="Lexend"/>
                <a:sym typeface="Lexen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Font typeface="Lexend"/>
              <a:buNone/>
              <a:defRPr>
                <a:latin typeface="Lexend"/>
                <a:ea typeface="Lexend"/>
                <a:cs typeface="Lexend"/>
                <a:sym typeface="Lexen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Font typeface="Lexend"/>
              <a:buNone/>
              <a:defRPr>
                <a:latin typeface="Lexend"/>
                <a:ea typeface="Lexend"/>
                <a:cs typeface="Lexend"/>
                <a:sym typeface="Lexen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Font typeface="Lexend"/>
              <a:buNone/>
              <a:defRPr>
                <a:latin typeface="Lexend"/>
                <a:ea typeface="Lexend"/>
                <a:cs typeface="Lexend"/>
                <a:sym typeface="Lexen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Font typeface="Lexend"/>
              <a:buNone/>
              <a:defRPr>
                <a:latin typeface="Lexend"/>
                <a:ea typeface="Lexend"/>
                <a:cs typeface="Lexend"/>
                <a:sym typeface="Lexen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Font typeface="Lexend"/>
              <a:buNone/>
              <a:defRPr>
                <a:latin typeface="Lexend"/>
                <a:ea typeface="Lexend"/>
                <a:cs typeface="Lexend"/>
                <a:sym typeface="Lexen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Font typeface="Lexend"/>
              <a:buNone/>
              <a:defRPr>
                <a:latin typeface="Lexend"/>
                <a:ea typeface="Lexend"/>
                <a:cs typeface="Lexend"/>
                <a:sym typeface="Lexen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Font typeface="Lexend"/>
              <a:buNone/>
              <a:defRPr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Font typeface="Lexend"/>
              <a:buChar char="●"/>
              <a:defRPr>
                <a:latin typeface="Lexend"/>
                <a:ea typeface="Lexend"/>
                <a:cs typeface="Lexend"/>
                <a:sym typeface="Lexend"/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Font typeface="Lexend"/>
              <a:buChar char="○"/>
              <a:defRPr>
                <a:latin typeface="Lexend"/>
                <a:ea typeface="Lexend"/>
                <a:cs typeface="Lexend"/>
                <a:sym typeface="Lexend"/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Font typeface="Lexend"/>
              <a:buChar char="■"/>
              <a:defRPr>
                <a:latin typeface="Lexend"/>
                <a:ea typeface="Lexend"/>
                <a:cs typeface="Lexend"/>
                <a:sym typeface="Lexend"/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Font typeface="Lexend"/>
              <a:buChar char="●"/>
              <a:defRPr>
                <a:latin typeface="Lexend"/>
                <a:ea typeface="Lexend"/>
                <a:cs typeface="Lexend"/>
                <a:sym typeface="Lexend"/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Font typeface="Lexend"/>
              <a:buChar char="○"/>
              <a:defRPr>
                <a:latin typeface="Lexend"/>
                <a:ea typeface="Lexend"/>
                <a:cs typeface="Lexend"/>
                <a:sym typeface="Lexend"/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Font typeface="Lexend"/>
              <a:buChar char="■"/>
              <a:defRPr>
                <a:latin typeface="Lexend"/>
                <a:ea typeface="Lexend"/>
                <a:cs typeface="Lexend"/>
                <a:sym typeface="Lexend"/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Font typeface="Lexend"/>
              <a:buChar char="●"/>
              <a:defRPr>
                <a:latin typeface="Lexend"/>
                <a:ea typeface="Lexend"/>
                <a:cs typeface="Lexend"/>
                <a:sym typeface="Lexend"/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Font typeface="Lexend"/>
              <a:buChar char="○"/>
              <a:defRPr>
                <a:latin typeface="Lexend"/>
                <a:ea typeface="Lexend"/>
                <a:cs typeface="Lexend"/>
                <a:sym typeface="Lexend"/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Font typeface="Lexend"/>
              <a:buChar char="■"/>
              <a:defRPr>
                <a:latin typeface="Lexend"/>
                <a:ea typeface="Lexend"/>
                <a:cs typeface="Lexend"/>
                <a:sym typeface="Lexend"/>
              </a:defRPr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Relationship Id="rId3" Type="http://schemas.openxmlformats.org/officeDocument/2006/relationships/hyperlink" Target="https://openclipart.org/detail/216698/america-map-flag" TargetMode="External"/><Relationship Id="rId4" Type="http://schemas.openxmlformats.org/officeDocument/2006/relationships/hyperlink" Target="http://www.clipartbest.com/clipart-yToeqbebc" TargetMode="External"/><Relationship Id="rId5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exend"/>
                <a:ea typeface="Lexend"/>
                <a:cs typeface="Lexend"/>
                <a:sym typeface="Lexend"/>
              </a:rPr>
              <a:t>Patriotic Holidays and Observances</a:t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79717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exend"/>
                <a:ea typeface="Lexend"/>
                <a:cs typeface="Lexend"/>
                <a:sym typeface="Lexend"/>
              </a:rPr>
              <a:t>Third</a:t>
            </a:r>
            <a:r>
              <a:rPr lang="en">
                <a:latin typeface="Lexend"/>
                <a:ea typeface="Lexend"/>
                <a:cs typeface="Lexend"/>
                <a:sym typeface="Lexend"/>
              </a:rPr>
              <a:t> Grade</a:t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44075" y="4681600"/>
            <a:ext cx="9906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8750" y="2797175"/>
            <a:ext cx="2575952" cy="2109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2"/>
          <p:cNvSpPr txBox="1"/>
          <p:nvPr/>
        </p:nvSpPr>
        <p:spPr>
          <a:xfrm>
            <a:off x="894250" y="1157675"/>
            <a:ext cx="7865400" cy="193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Font typeface="Lexend"/>
              <a:buChar char="●"/>
            </a:pPr>
            <a:r>
              <a:rPr lang="en" sz="1900">
                <a:latin typeface="Lexend"/>
                <a:ea typeface="Lexend"/>
                <a:cs typeface="Lexend"/>
                <a:sym typeface="Lexend"/>
              </a:rPr>
              <a:t>Election Day (1st Tuesday after the 1st Monday of November</a:t>
            </a:r>
            <a:endParaRPr sz="1900">
              <a:latin typeface="Lexend"/>
              <a:ea typeface="Lexend"/>
              <a:cs typeface="Lexend"/>
              <a:sym typeface="Lexend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Font typeface="Lexend"/>
              <a:buChar char="●"/>
            </a:pPr>
            <a:r>
              <a:rPr lang="en" sz="1900">
                <a:latin typeface="Lexend"/>
                <a:ea typeface="Lexend"/>
                <a:cs typeface="Lexend"/>
                <a:sym typeface="Lexend"/>
              </a:rPr>
              <a:t>Victims of Communism Day (November 7)</a:t>
            </a:r>
            <a:endParaRPr sz="1900">
              <a:latin typeface="Lexend"/>
              <a:ea typeface="Lexend"/>
              <a:cs typeface="Lexend"/>
              <a:sym typeface="Lexend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Font typeface="Lexend"/>
              <a:buChar char="●"/>
            </a:pPr>
            <a:r>
              <a:rPr lang="en" sz="1900">
                <a:latin typeface="Lexend"/>
                <a:ea typeface="Lexend"/>
                <a:cs typeface="Lexend"/>
                <a:sym typeface="Lexend"/>
              </a:rPr>
              <a:t>Holocaust Education Week (2nd Week of November)</a:t>
            </a:r>
            <a:endParaRPr sz="1900">
              <a:latin typeface="Lexend"/>
              <a:ea typeface="Lexend"/>
              <a:cs typeface="Lexend"/>
              <a:sym typeface="Lexend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Font typeface="Lexend"/>
              <a:buChar char="●"/>
            </a:pPr>
            <a:r>
              <a:rPr lang="en" sz="1900">
                <a:latin typeface="Lexend"/>
                <a:ea typeface="Lexend"/>
                <a:cs typeface="Lexend"/>
                <a:sym typeface="Lexend"/>
              </a:rPr>
              <a:t>Veterans Day (November 11)</a:t>
            </a:r>
            <a:endParaRPr sz="1900">
              <a:latin typeface="Lexend"/>
              <a:ea typeface="Lexend"/>
              <a:cs typeface="Lexend"/>
              <a:sym typeface="Lexend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Font typeface="Lexend"/>
              <a:buChar char="●"/>
            </a:pPr>
            <a:r>
              <a:rPr lang="en" sz="1900">
                <a:latin typeface="Lexend"/>
                <a:ea typeface="Lexend"/>
                <a:cs typeface="Lexend"/>
                <a:sym typeface="Lexend"/>
              </a:rPr>
              <a:t>Thanksgiving Day (4th Thursday of every November)</a:t>
            </a:r>
            <a:endParaRPr sz="1900">
              <a:latin typeface="Lexend"/>
              <a:ea typeface="Lexend"/>
              <a:cs typeface="Lexend"/>
              <a:sym typeface="Lexend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Font typeface="Lexend"/>
              <a:buChar char="●"/>
            </a:pPr>
            <a:r>
              <a:rPr lang="en" sz="1900">
                <a:latin typeface="Lexend"/>
                <a:ea typeface="Lexend"/>
                <a:cs typeface="Lexend"/>
                <a:sym typeface="Lexend"/>
              </a:rPr>
              <a:t>Bill of Rights Day (December 15)</a:t>
            </a:r>
            <a:endParaRPr sz="1900"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18" name="Google Shape;118;p22"/>
          <p:cNvSpPr txBox="1"/>
          <p:nvPr>
            <p:ph type="title"/>
          </p:nvPr>
        </p:nvSpPr>
        <p:spPr>
          <a:xfrm>
            <a:off x="0" y="0"/>
            <a:ext cx="9196800" cy="829200"/>
          </a:xfrm>
          <a:prstGeom prst="rect">
            <a:avLst/>
          </a:prstGeom>
          <a:solidFill>
            <a:srgbClr val="0000FF"/>
          </a:solidFill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4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Quarter 2</a:t>
            </a:r>
            <a:endParaRPr b="1" sz="4000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3"/>
          <p:cNvSpPr txBox="1"/>
          <p:nvPr>
            <p:ph type="title"/>
          </p:nvPr>
        </p:nvSpPr>
        <p:spPr>
          <a:xfrm>
            <a:off x="0" y="0"/>
            <a:ext cx="9196800" cy="829200"/>
          </a:xfrm>
          <a:prstGeom prst="rect">
            <a:avLst/>
          </a:prstGeom>
          <a:solidFill>
            <a:schemeClr val="lt2"/>
          </a:solidFill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4020">
                <a:solidFill>
                  <a:srgbClr val="0000FF"/>
                </a:solidFill>
              </a:rPr>
              <a:t>Election Day</a:t>
            </a:r>
            <a:endParaRPr b="1" sz="4020">
              <a:solidFill>
                <a:srgbClr val="0000FF"/>
              </a:solidFill>
            </a:endParaRPr>
          </a:p>
        </p:txBody>
      </p:sp>
      <p:sp>
        <p:nvSpPr>
          <p:cNvPr id="124" name="Google Shape;124;p23"/>
          <p:cNvSpPr txBox="1"/>
          <p:nvPr>
            <p:ph idx="1" type="body"/>
          </p:nvPr>
        </p:nvSpPr>
        <p:spPr>
          <a:xfrm>
            <a:off x="239075" y="1152475"/>
            <a:ext cx="4125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0000FF"/>
                </a:solidFill>
              </a:rPr>
              <a:t>History</a:t>
            </a:r>
            <a:endParaRPr b="1" sz="28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A uniform Election Day was decided by Congress in 1845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This was decided to prevent states from influencing one another over a longer voting window</a:t>
            </a:r>
            <a:endParaRPr sz="2000">
              <a:solidFill>
                <a:schemeClr val="dk1"/>
              </a:solidFill>
            </a:endParaRPr>
          </a:p>
        </p:txBody>
      </p:sp>
      <p:sp>
        <p:nvSpPr>
          <p:cNvPr id="125" name="Google Shape;125;p23"/>
          <p:cNvSpPr txBox="1"/>
          <p:nvPr>
            <p:ph idx="1" type="body"/>
          </p:nvPr>
        </p:nvSpPr>
        <p:spPr>
          <a:xfrm>
            <a:off x="4486375" y="1152475"/>
            <a:ext cx="42795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0000FF"/>
                </a:solidFill>
              </a:rPr>
              <a:t>Meaning</a:t>
            </a:r>
            <a:endParaRPr b="1" sz="28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Opportunity for citizens to vote in primary and general elections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Gives citizens the chance to place a vote for the candidate and causes they believe in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A chance to use your power and voice as a citizen</a:t>
            </a:r>
            <a:endParaRPr sz="2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4"/>
          <p:cNvSpPr txBox="1"/>
          <p:nvPr>
            <p:ph type="title"/>
          </p:nvPr>
        </p:nvSpPr>
        <p:spPr>
          <a:xfrm>
            <a:off x="0" y="0"/>
            <a:ext cx="9196800" cy="829200"/>
          </a:xfrm>
          <a:prstGeom prst="rect">
            <a:avLst/>
          </a:prstGeom>
          <a:solidFill>
            <a:schemeClr val="lt2"/>
          </a:solidFill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4020">
                <a:solidFill>
                  <a:srgbClr val="FF0000"/>
                </a:solidFill>
              </a:rPr>
              <a:t>Victims of Communism Day</a:t>
            </a:r>
            <a:endParaRPr b="1" sz="4020">
              <a:solidFill>
                <a:srgbClr val="FF0000"/>
              </a:solidFill>
            </a:endParaRPr>
          </a:p>
        </p:txBody>
      </p:sp>
      <p:sp>
        <p:nvSpPr>
          <p:cNvPr id="131" name="Google Shape;131;p24"/>
          <p:cNvSpPr txBox="1"/>
          <p:nvPr>
            <p:ph idx="1" type="body"/>
          </p:nvPr>
        </p:nvSpPr>
        <p:spPr>
          <a:xfrm>
            <a:off x="239075" y="1152475"/>
            <a:ext cx="4125600" cy="378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FF0000"/>
                </a:solidFill>
              </a:rPr>
              <a:t>History</a:t>
            </a:r>
            <a:endParaRPr b="1" sz="2800">
              <a:solidFill>
                <a:srgbClr val="FF0000"/>
              </a:solidFill>
            </a:endParaRPr>
          </a:p>
          <a:p>
            <a:pPr indent="-3556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Communism means a country’s government controls everything 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Citizens lack freedoms in these countries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Several countries in the world today still face threats of communism</a:t>
            </a:r>
            <a:endParaRPr sz="2000">
              <a:solidFill>
                <a:schemeClr val="dk1"/>
              </a:solidFill>
            </a:endParaRPr>
          </a:p>
        </p:txBody>
      </p:sp>
      <p:sp>
        <p:nvSpPr>
          <p:cNvPr id="132" name="Google Shape;132;p24"/>
          <p:cNvSpPr txBox="1"/>
          <p:nvPr>
            <p:ph idx="1" type="body"/>
          </p:nvPr>
        </p:nvSpPr>
        <p:spPr>
          <a:xfrm>
            <a:off x="4486375" y="1152475"/>
            <a:ext cx="42795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FF0000"/>
                </a:solidFill>
              </a:rPr>
              <a:t>Meaning</a:t>
            </a:r>
            <a:endParaRPr b="1" sz="2800">
              <a:solidFill>
                <a:srgbClr val="FF0000"/>
              </a:solidFill>
            </a:endParaRPr>
          </a:p>
          <a:p>
            <a:pPr indent="-3556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Recognizes people who suffered or died from communist practices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Raises awareness of the dangers of communism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Honors those who are fighting for freedom </a:t>
            </a:r>
            <a:endParaRPr sz="2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5"/>
          <p:cNvSpPr txBox="1"/>
          <p:nvPr>
            <p:ph type="title"/>
          </p:nvPr>
        </p:nvSpPr>
        <p:spPr>
          <a:xfrm>
            <a:off x="0" y="0"/>
            <a:ext cx="9196800" cy="829200"/>
          </a:xfrm>
          <a:prstGeom prst="rect">
            <a:avLst/>
          </a:prstGeom>
          <a:solidFill>
            <a:schemeClr val="lt2"/>
          </a:solidFill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4020">
                <a:solidFill>
                  <a:srgbClr val="0000FF"/>
                </a:solidFill>
              </a:rPr>
              <a:t>Holocaust Education Week</a:t>
            </a:r>
            <a:endParaRPr b="1" sz="4020">
              <a:solidFill>
                <a:srgbClr val="0000FF"/>
              </a:solidFill>
            </a:endParaRPr>
          </a:p>
        </p:txBody>
      </p:sp>
      <p:sp>
        <p:nvSpPr>
          <p:cNvPr id="138" name="Google Shape;138;p25"/>
          <p:cNvSpPr txBox="1"/>
          <p:nvPr>
            <p:ph idx="1" type="body"/>
          </p:nvPr>
        </p:nvSpPr>
        <p:spPr>
          <a:xfrm>
            <a:off x="239075" y="1152475"/>
            <a:ext cx="4125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0000FF"/>
                </a:solidFill>
              </a:rPr>
              <a:t>History</a:t>
            </a:r>
            <a:endParaRPr b="1" sz="28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The Holocaust was an attack on </a:t>
            </a:r>
            <a:r>
              <a:rPr lang="en" sz="2000">
                <a:solidFill>
                  <a:schemeClr val="dk1"/>
                </a:solidFill>
              </a:rPr>
              <a:t>Jewish men, women, and children during World War II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The leader of Germany, Adolf Hitler, led the attacks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Over 6 million people died because of these attacks</a:t>
            </a:r>
            <a:endParaRPr sz="2000">
              <a:solidFill>
                <a:schemeClr val="dk1"/>
              </a:solidFill>
            </a:endParaRPr>
          </a:p>
        </p:txBody>
      </p:sp>
      <p:sp>
        <p:nvSpPr>
          <p:cNvPr id="139" name="Google Shape;139;p25"/>
          <p:cNvSpPr txBox="1"/>
          <p:nvPr>
            <p:ph idx="1" type="body"/>
          </p:nvPr>
        </p:nvSpPr>
        <p:spPr>
          <a:xfrm>
            <a:off x="4486375" y="1152475"/>
            <a:ext cx="4279500" cy="391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0000FF"/>
                </a:solidFill>
              </a:rPr>
              <a:t>Meaning</a:t>
            </a:r>
            <a:endParaRPr b="1" sz="28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Recognizes the difficulties Jewish families faced during World War II 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Remembers the lives that were lost during the Holocaust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A chance to work on tolerance and respect so events like this are never repeated</a:t>
            </a:r>
            <a:endParaRPr sz="2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6"/>
          <p:cNvSpPr txBox="1"/>
          <p:nvPr>
            <p:ph type="title"/>
          </p:nvPr>
        </p:nvSpPr>
        <p:spPr>
          <a:xfrm>
            <a:off x="0" y="0"/>
            <a:ext cx="9196800" cy="829200"/>
          </a:xfrm>
          <a:prstGeom prst="rect">
            <a:avLst/>
          </a:prstGeom>
          <a:solidFill>
            <a:schemeClr val="lt2"/>
          </a:solidFill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4020">
                <a:solidFill>
                  <a:srgbClr val="FF0000"/>
                </a:solidFill>
              </a:rPr>
              <a:t>Veterans Day</a:t>
            </a:r>
            <a:endParaRPr b="1" sz="4020">
              <a:solidFill>
                <a:srgbClr val="FF0000"/>
              </a:solidFill>
            </a:endParaRPr>
          </a:p>
        </p:txBody>
      </p:sp>
      <p:sp>
        <p:nvSpPr>
          <p:cNvPr id="145" name="Google Shape;145;p26"/>
          <p:cNvSpPr txBox="1"/>
          <p:nvPr>
            <p:ph idx="1" type="body"/>
          </p:nvPr>
        </p:nvSpPr>
        <p:spPr>
          <a:xfrm>
            <a:off x="239075" y="1152475"/>
            <a:ext cx="4125600" cy="378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FF0000"/>
                </a:solidFill>
              </a:rPr>
              <a:t>History</a:t>
            </a:r>
            <a:endParaRPr b="1" sz="2800">
              <a:solidFill>
                <a:srgbClr val="FF0000"/>
              </a:solidFill>
            </a:endParaRPr>
          </a:p>
          <a:p>
            <a:pPr indent="-3556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This holiday was originally called Armistice Day and recognized soldiers who fought in World War I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President Wilson recognized this day in 1919</a:t>
            </a:r>
            <a:endParaRPr sz="2000">
              <a:solidFill>
                <a:schemeClr val="dk1"/>
              </a:solidFill>
            </a:endParaRPr>
          </a:p>
        </p:txBody>
      </p:sp>
      <p:sp>
        <p:nvSpPr>
          <p:cNvPr id="146" name="Google Shape;146;p26"/>
          <p:cNvSpPr txBox="1"/>
          <p:nvPr>
            <p:ph idx="1" type="body"/>
          </p:nvPr>
        </p:nvSpPr>
        <p:spPr>
          <a:xfrm>
            <a:off x="4486375" y="1152475"/>
            <a:ext cx="42795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FF0000"/>
                </a:solidFill>
              </a:rPr>
              <a:t>Meaning</a:t>
            </a:r>
            <a:endParaRPr b="1" sz="2800">
              <a:solidFill>
                <a:srgbClr val="FF0000"/>
              </a:solidFill>
            </a:endParaRPr>
          </a:p>
          <a:p>
            <a:pPr indent="-3556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Honors citizens who have served in the U.S. military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Recognizes these people’s bravery and sacrifice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Opportunity to thank those who have served in any branch of the military</a:t>
            </a:r>
            <a:endParaRPr sz="2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7"/>
          <p:cNvSpPr txBox="1"/>
          <p:nvPr>
            <p:ph type="title"/>
          </p:nvPr>
        </p:nvSpPr>
        <p:spPr>
          <a:xfrm>
            <a:off x="0" y="0"/>
            <a:ext cx="9196800" cy="829200"/>
          </a:xfrm>
          <a:prstGeom prst="rect">
            <a:avLst/>
          </a:prstGeom>
          <a:solidFill>
            <a:schemeClr val="lt2"/>
          </a:solidFill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4020">
                <a:solidFill>
                  <a:srgbClr val="0000FF"/>
                </a:solidFill>
              </a:rPr>
              <a:t>Thanksgiving Day</a:t>
            </a:r>
            <a:endParaRPr b="1" sz="4020">
              <a:solidFill>
                <a:srgbClr val="0000FF"/>
              </a:solidFill>
            </a:endParaRPr>
          </a:p>
        </p:txBody>
      </p:sp>
      <p:sp>
        <p:nvSpPr>
          <p:cNvPr id="152" name="Google Shape;152;p27"/>
          <p:cNvSpPr txBox="1"/>
          <p:nvPr>
            <p:ph idx="1" type="body"/>
          </p:nvPr>
        </p:nvSpPr>
        <p:spPr>
          <a:xfrm>
            <a:off x="239075" y="1152475"/>
            <a:ext cx="4125600" cy="376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0000" lnSpcReduction="10000"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0000FF"/>
                </a:solidFill>
              </a:rPr>
              <a:t>History</a:t>
            </a:r>
            <a:endParaRPr b="1" sz="28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en" sz="2000">
                <a:solidFill>
                  <a:schemeClr val="dk1"/>
                </a:solidFill>
              </a:rPr>
              <a:t>In history, Thanksgiving celebrated a good, strong harvest or any special occasion</a:t>
            </a:r>
            <a:endParaRPr sz="20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en" sz="2000">
                <a:solidFill>
                  <a:schemeClr val="dk1"/>
                </a:solidFill>
              </a:rPr>
              <a:t>Explorers and settlers even before the Pilgrims often gave thanks</a:t>
            </a:r>
            <a:endParaRPr sz="20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en" sz="2000">
                <a:solidFill>
                  <a:schemeClr val="dk1"/>
                </a:solidFill>
              </a:rPr>
              <a:t>The Pilgrims and the Native American tribes who understood the land and helped them had one of the most famous Thanksgivings</a:t>
            </a:r>
            <a:endParaRPr sz="20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en" sz="2000">
                <a:solidFill>
                  <a:schemeClr val="dk1"/>
                </a:solidFill>
              </a:rPr>
              <a:t>President Washington declared the first national day of thanks</a:t>
            </a:r>
            <a:endParaRPr sz="20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en" sz="2000">
                <a:solidFill>
                  <a:schemeClr val="dk1"/>
                </a:solidFill>
              </a:rPr>
              <a:t>President Roosevelt declared Thanksgiving a national holiday in 1942</a:t>
            </a:r>
            <a:endParaRPr sz="2000">
              <a:solidFill>
                <a:schemeClr val="dk1"/>
              </a:solidFill>
            </a:endParaRPr>
          </a:p>
        </p:txBody>
      </p:sp>
      <p:sp>
        <p:nvSpPr>
          <p:cNvPr id="153" name="Google Shape;153;p27"/>
          <p:cNvSpPr txBox="1"/>
          <p:nvPr>
            <p:ph idx="1" type="body"/>
          </p:nvPr>
        </p:nvSpPr>
        <p:spPr>
          <a:xfrm>
            <a:off x="4486375" y="1152475"/>
            <a:ext cx="44340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0000FF"/>
                </a:solidFill>
              </a:rPr>
              <a:t>Meaning</a:t>
            </a:r>
            <a:endParaRPr b="1" sz="28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Demonstrates our gratitude and thankfulness for the year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Celebrates our families, our lives, and people we are thankful for</a:t>
            </a:r>
            <a:endParaRPr sz="2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8"/>
          <p:cNvSpPr txBox="1"/>
          <p:nvPr>
            <p:ph type="title"/>
          </p:nvPr>
        </p:nvSpPr>
        <p:spPr>
          <a:xfrm>
            <a:off x="0" y="0"/>
            <a:ext cx="9196800" cy="829200"/>
          </a:xfrm>
          <a:prstGeom prst="rect">
            <a:avLst/>
          </a:prstGeom>
          <a:solidFill>
            <a:schemeClr val="lt2"/>
          </a:solidFill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4020">
                <a:solidFill>
                  <a:srgbClr val="FF0000"/>
                </a:solidFill>
              </a:rPr>
              <a:t>Bill of Rights Day</a:t>
            </a:r>
            <a:endParaRPr b="1" sz="4020">
              <a:solidFill>
                <a:srgbClr val="FF0000"/>
              </a:solidFill>
            </a:endParaRPr>
          </a:p>
        </p:txBody>
      </p:sp>
      <p:sp>
        <p:nvSpPr>
          <p:cNvPr id="159" name="Google Shape;159;p28"/>
          <p:cNvSpPr txBox="1"/>
          <p:nvPr>
            <p:ph idx="1" type="body"/>
          </p:nvPr>
        </p:nvSpPr>
        <p:spPr>
          <a:xfrm>
            <a:off x="239075" y="1152475"/>
            <a:ext cx="4125600" cy="378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FF0000"/>
                </a:solidFill>
              </a:rPr>
              <a:t>History</a:t>
            </a:r>
            <a:endParaRPr b="1" sz="2800">
              <a:solidFill>
                <a:srgbClr val="FF0000"/>
              </a:solidFill>
            </a:endParaRPr>
          </a:p>
          <a:p>
            <a:pPr indent="-3556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The Bill of Rights was added to the Constitution in 1791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These ten amendments protect the freedoms and rights of citizens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These amendments were written mostly by James Madison</a:t>
            </a:r>
            <a:endParaRPr sz="2000">
              <a:solidFill>
                <a:schemeClr val="dk1"/>
              </a:solidFill>
            </a:endParaRPr>
          </a:p>
        </p:txBody>
      </p:sp>
      <p:sp>
        <p:nvSpPr>
          <p:cNvPr id="160" name="Google Shape;160;p28"/>
          <p:cNvSpPr txBox="1"/>
          <p:nvPr>
            <p:ph idx="1" type="body"/>
          </p:nvPr>
        </p:nvSpPr>
        <p:spPr>
          <a:xfrm>
            <a:off x="4486375" y="1152475"/>
            <a:ext cx="42795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FF0000"/>
                </a:solidFill>
              </a:rPr>
              <a:t>Meaning</a:t>
            </a:r>
            <a:endParaRPr b="1" sz="2800">
              <a:solidFill>
                <a:srgbClr val="FF0000"/>
              </a:solidFill>
            </a:endParaRPr>
          </a:p>
          <a:p>
            <a:pPr indent="-3556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Teaches about the rights and freedoms that this document protects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Shows a commitment to improvement and keeping citizens’ needs in mind when making decisions</a:t>
            </a:r>
            <a:endParaRPr sz="2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9"/>
          <p:cNvSpPr txBox="1"/>
          <p:nvPr/>
        </p:nvSpPr>
        <p:spPr>
          <a:xfrm>
            <a:off x="894250" y="1157675"/>
            <a:ext cx="7573500" cy="13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Font typeface="Lexend"/>
              <a:buChar char="●"/>
            </a:pPr>
            <a:r>
              <a:rPr lang="en" sz="1900">
                <a:latin typeface="Lexend"/>
                <a:ea typeface="Lexend"/>
                <a:cs typeface="Lexend"/>
                <a:sym typeface="Lexend"/>
              </a:rPr>
              <a:t>Martin Luther King Jr. Day (3rd Monday of January) </a:t>
            </a:r>
            <a:endParaRPr sz="1900">
              <a:latin typeface="Lexend"/>
              <a:ea typeface="Lexend"/>
              <a:cs typeface="Lexend"/>
              <a:sym typeface="Lexend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Font typeface="Lexend"/>
              <a:buChar char="●"/>
            </a:pPr>
            <a:r>
              <a:rPr lang="en" sz="1900">
                <a:latin typeface="Lexend"/>
                <a:ea typeface="Lexend"/>
                <a:cs typeface="Lexend"/>
                <a:sym typeface="Lexend"/>
              </a:rPr>
              <a:t>Black History Month (February all month)</a:t>
            </a:r>
            <a:endParaRPr sz="1900">
              <a:latin typeface="Lexend"/>
              <a:ea typeface="Lexend"/>
              <a:cs typeface="Lexend"/>
              <a:sym typeface="Lexend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Font typeface="Lexend"/>
              <a:buChar char="●"/>
            </a:pPr>
            <a:r>
              <a:rPr lang="en" sz="1900">
                <a:latin typeface="Lexend"/>
                <a:ea typeface="Lexend"/>
                <a:cs typeface="Lexend"/>
                <a:sym typeface="Lexend"/>
              </a:rPr>
              <a:t>Women’s History Month (March all month)</a:t>
            </a:r>
            <a:endParaRPr sz="1900">
              <a:latin typeface="Lexend"/>
              <a:ea typeface="Lexend"/>
              <a:cs typeface="Lexend"/>
              <a:sym typeface="Lexend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Font typeface="Lexend"/>
              <a:buChar char="●"/>
            </a:pPr>
            <a:r>
              <a:rPr lang="en" sz="1900">
                <a:latin typeface="Lexend"/>
                <a:ea typeface="Lexend"/>
                <a:cs typeface="Lexend"/>
                <a:sym typeface="Lexend"/>
              </a:rPr>
              <a:t>Medal of Honor Day (March 25)</a:t>
            </a:r>
            <a:endParaRPr sz="1900"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66" name="Google Shape;166;p29"/>
          <p:cNvSpPr txBox="1"/>
          <p:nvPr>
            <p:ph type="title"/>
          </p:nvPr>
        </p:nvSpPr>
        <p:spPr>
          <a:xfrm>
            <a:off x="0" y="0"/>
            <a:ext cx="9196800" cy="829200"/>
          </a:xfrm>
          <a:prstGeom prst="rect">
            <a:avLst/>
          </a:prstGeom>
          <a:solidFill>
            <a:srgbClr val="0000FF"/>
          </a:solidFill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4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Quarter 3</a:t>
            </a:r>
            <a:endParaRPr b="1" sz="4000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0"/>
          <p:cNvSpPr txBox="1"/>
          <p:nvPr>
            <p:ph type="title"/>
          </p:nvPr>
        </p:nvSpPr>
        <p:spPr>
          <a:xfrm>
            <a:off x="0" y="0"/>
            <a:ext cx="9196800" cy="829200"/>
          </a:xfrm>
          <a:prstGeom prst="rect">
            <a:avLst/>
          </a:prstGeom>
          <a:solidFill>
            <a:schemeClr val="lt2"/>
          </a:solidFill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4020">
                <a:solidFill>
                  <a:srgbClr val="0000FF"/>
                </a:solidFill>
              </a:rPr>
              <a:t>Martin Luther King Jr. Day</a:t>
            </a:r>
            <a:endParaRPr sz="4020">
              <a:solidFill>
                <a:srgbClr val="0000FF"/>
              </a:solidFill>
            </a:endParaRPr>
          </a:p>
        </p:txBody>
      </p:sp>
      <p:sp>
        <p:nvSpPr>
          <p:cNvPr id="172" name="Google Shape;172;p30"/>
          <p:cNvSpPr txBox="1"/>
          <p:nvPr>
            <p:ph idx="1" type="body"/>
          </p:nvPr>
        </p:nvSpPr>
        <p:spPr>
          <a:xfrm>
            <a:off x="239075" y="1152475"/>
            <a:ext cx="4125600" cy="378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0000FF"/>
                </a:solidFill>
              </a:rPr>
              <a:t>History</a:t>
            </a:r>
            <a:endParaRPr b="1" sz="2800">
              <a:solidFill>
                <a:srgbClr val="0000FF"/>
              </a:solidFill>
            </a:endParaRPr>
          </a:p>
          <a:p>
            <a:pPr indent="-3556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Dr. Martin Luther King Jr. was a civil rights leader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He was a peaceful protestor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He led the March on Washington and gave his “I Have a Dream Speech”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He worked to change segregation laws</a:t>
            </a:r>
            <a:endParaRPr sz="2000">
              <a:solidFill>
                <a:schemeClr val="dk1"/>
              </a:solidFill>
            </a:endParaRPr>
          </a:p>
        </p:txBody>
      </p:sp>
      <p:sp>
        <p:nvSpPr>
          <p:cNvPr id="173" name="Google Shape;173;p30"/>
          <p:cNvSpPr txBox="1"/>
          <p:nvPr>
            <p:ph idx="1" type="body"/>
          </p:nvPr>
        </p:nvSpPr>
        <p:spPr>
          <a:xfrm>
            <a:off x="4486375" y="1152475"/>
            <a:ext cx="4279500" cy="378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0000FF"/>
                </a:solidFill>
              </a:rPr>
              <a:t>Meaning</a:t>
            </a:r>
            <a:endParaRPr b="1" sz="2800">
              <a:solidFill>
                <a:srgbClr val="0000FF"/>
              </a:solidFill>
            </a:endParaRPr>
          </a:p>
          <a:p>
            <a:pPr indent="-3556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Dr. Martin Luther King Jr. wanted all citizens to have the same rights and freedoms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“I look to a day when people will not be judged by the color of their skin, but by the content of their character.” MLK Jr.</a:t>
            </a:r>
            <a:endParaRPr sz="2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1"/>
          <p:cNvSpPr txBox="1"/>
          <p:nvPr>
            <p:ph type="title"/>
          </p:nvPr>
        </p:nvSpPr>
        <p:spPr>
          <a:xfrm>
            <a:off x="0" y="0"/>
            <a:ext cx="9196800" cy="829200"/>
          </a:xfrm>
          <a:prstGeom prst="rect">
            <a:avLst/>
          </a:prstGeom>
          <a:solidFill>
            <a:schemeClr val="lt2"/>
          </a:solidFill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4020">
                <a:solidFill>
                  <a:srgbClr val="FF0000"/>
                </a:solidFill>
              </a:rPr>
              <a:t>Black History Month</a:t>
            </a:r>
            <a:endParaRPr sz="4020">
              <a:solidFill>
                <a:srgbClr val="FF0000"/>
              </a:solidFill>
            </a:endParaRPr>
          </a:p>
        </p:txBody>
      </p:sp>
      <p:sp>
        <p:nvSpPr>
          <p:cNvPr id="179" name="Google Shape;179;p31"/>
          <p:cNvSpPr txBox="1"/>
          <p:nvPr>
            <p:ph idx="1" type="body"/>
          </p:nvPr>
        </p:nvSpPr>
        <p:spPr>
          <a:xfrm>
            <a:off x="239075" y="1152475"/>
            <a:ext cx="4125600" cy="378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FF0000"/>
                </a:solidFill>
              </a:rPr>
              <a:t>History</a:t>
            </a:r>
            <a:endParaRPr b="1" sz="2800">
              <a:solidFill>
                <a:srgbClr val="FF0000"/>
              </a:solidFill>
            </a:endParaRPr>
          </a:p>
          <a:p>
            <a:pPr indent="-3556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Black men and women fought for equal rights during the Civil Rights Movement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This month was dedicated in 1976 to recognize the contributions of Black individuals</a:t>
            </a:r>
            <a:endParaRPr sz="2000">
              <a:solidFill>
                <a:schemeClr val="dk1"/>
              </a:solidFill>
            </a:endParaRPr>
          </a:p>
        </p:txBody>
      </p:sp>
      <p:sp>
        <p:nvSpPr>
          <p:cNvPr id="180" name="Google Shape;180;p31"/>
          <p:cNvSpPr txBox="1"/>
          <p:nvPr>
            <p:ph idx="1" type="body"/>
          </p:nvPr>
        </p:nvSpPr>
        <p:spPr>
          <a:xfrm>
            <a:off x="4486375" y="1152475"/>
            <a:ext cx="4279500" cy="378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FF0000"/>
                </a:solidFill>
              </a:rPr>
              <a:t>Meaning</a:t>
            </a:r>
            <a:endParaRPr b="1" sz="2800">
              <a:solidFill>
                <a:srgbClr val="FF0000"/>
              </a:solidFill>
            </a:endParaRPr>
          </a:p>
          <a:p>
            <a:pPr indent="-3556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Recognizes Black men and women’s achievements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Celebrates diversity and acceptance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Teaches about the history and stories of many important Black individuals in U.S. history</a:t>
            </a:r>
            <a:endParaRPr sz="2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/>
          <p:nvPr>
            <p:ph idx="1" type="body"/>
          </p:nvPr>
        </p:nvSpPr>
        <p:spPr>
          <a:xfrm>
            <a:off x="311700" y="1152475"/>
            <a:ext cx="8520600" cy="135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dk1"/>
                </a:solidFill>
              </a:rPr>
              <a:t>the love, loyalty, and respect (allegiance) someone has for their country</a:t>
            </a:r>
            <a:endParaRPr sz="2800"/>
          </a:p>
        </p:txBody>
      </p:sp>
      <p:sp>
        <p:nvSpPr>
          <p:cNvPr id="63" name="Google Shape;63;p14"/>
          <p:cNvSpPr txBox="1"/>
          <p:nvPr>
            <p:ph type="title"/>
          </p:nvPr>
        </p:nvSpPr>
        <p:spPr>
          <a:xfrm>
            <a:off x="0" y="0"/>
            <a:ext cx="9196800" cy="829200"/>
          </a:xfrm>
          <a:prstGeom prst="rect">
            <a:avLst/>
          </a:prstGeom>
          <a:solidFill>
            <a:schemeClr val="lt2"/>
          </a:solidFill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4000">
                <a:solidFill>
                  <a:srgbClr val="0000FF"/>
                </a:solidFill>
              </a:rPr>
              <a:t>Patriotism</a:t>
            </a:r>
            <a:endParaRPr b="1" sz="4000">
              <a:solidFill>
                <a:srgbClr val="0000FF"/>
              </a:solidFill>
            </a:endParaRPr>
          </a:p>
        </p:txBody>
      </p:sp>
      <p:pic>
        <p:nvPicPr>
          <p:cNvPr id="64" name="Google Shape;6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44175" y="2414900"/>
            <a:ext cx="2308450" cy="2329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2"/>
          <p:cNvSpPr txBox="1"/>
          <p:nvPr>
            <p:ph type="title"/>
          </p:nvPr>
        </p:nvSpPr>
        <p:spPr>
          <a:xfrm>
            <a:off x="0" y="0"/>
            <a:ext cx="9196800" cy="829200"/>
          </a:xfrm>
          <a:prstGeom prst="rect">
            <a:avLst/>
          </a:prstGeom>
          <a:solidFill>
            <a:schemeClr val="lt2"/>
          </a:solidFill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4020">
                <a:solidFill>
                  <a:srgbClr val="0000FF"/>
                </a:solidFill>
              </a:rPr>
              <a:t>Women’s History Month</a:t>
            </a:r>
            <a:endParaRPr sz="4020">
              <a:solidFill>
                <a:srgbClr val="0000FF"/>
              </a:solidFill>
            </a:endParaRPr>
          </a:p>
        </p:txBody>
      </p:sp>
      <p:sp>
        <p:nvSpPr>
          <p:cNvPr id="186" name="Google Shape;186;p32"/>
          <p:cNvSpPr txBox="1"/>
          <p:nvPr>
            <p:ph idx="1" type="body"/>
          </p:nvPr>
        </p:nvSpPr>
        <p:spPr>
          <a:xfrm>
            <a:off x="239075" y="1152475"/>
            <a:ext cx="4125600" cy="399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0000FF"/>
                </a:solidFill>
              </a:rPr>
              <a:t>History</a:t>
            </a:r>
            <a:endParaRPr b="1" sz="2800">
              <a:solidFill>
                <a:srgbClr val="0000FF"/>
              </a:solidFill>
            </a:endParaRPr>
          </a:p>
          <a:p>
            <a:pPr indent="-3556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Women fought for the same rights and freedoms as men 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Women peacefully protested in the Suffrage Movement and Equal Rights Movement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This month was dedicated in 1987 to celebrate women’s achievements</a:t>
            </a:r>
            <a:endParaRPr sz="2000">
              <a:solidFill>
                <a:schemeClr val="dk1"/>
              </a:solidFill>
            </a:endParaRPr>
          </a:p>
        </p:txBody>
      </p:sp>
      <p:sp>
        <p:nvSpPr>
          <p:cNvPr id="187" name="Google Shape;187;p32"/>
          <p:cNvSpPr txBox="1"/>
          <p:nvPr>
            <p:ph idx="1" type="body"/>
          </p:nvPr>
        </p:nvSpPr>
        <p:spPr>
          <a:xfrm>
            <a:off x="4486375" y="1152475"/>
            <a:ext cx="4279500" cy="3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0000FF"/>
                </a:solidFill>
              </a:rPr>
              <a:t>Meaning</a:t>
            </a:r>
            <a:endParaRPr b="1" sz="2800">
              <a:solidFill>
                <a:srgbClr val="0000FF"/>
              </a:solidFill>
            </a:endParaRPr>
          </a:p>
          <a:p>
            <a:pPr indent="-3556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Celebrates American women and their achievements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Recognizes the contributions of women in American history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Teaches about the history and stories of many important women</a:t>
            </a:r>
            <a:endParaRPr sz="2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3"/>
          <p:cNvSpPr txBox="1"/>
          <p:nvPr>
            <p:ph type="title"/>
          </p:nvPr>
        </p:nvSpPr>
        <p:spPr>
          <a:xfrm>
            <a:off x="0" y="0"/>
            <a:ext cx="9196800" cy="829200"/>
          </a:xfrm>
          <a:prstGeom prst="rect">
            <a:avLst/>
          </a:prstGeom>
          <a:solidFill>
            <a:schemeClr val="lt2"/>
          </a:solidFill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4020">
                <a:solidFill>
                  <a:srgbClr val="FF0000"/>
                </a:solidFill>
              </a:rPr>
              <a:t>Medal of Honor Day</a:t>
            </a:r>
            <a:endParaRPr b="1" sz="4020">
              <a:solidFill>
                <a:srgbClr val="FF0000"/>
              </a:solidFill>
            </a:endParaRPr>
          </a:p>
        </p:txBody>
      </p:sp>
      <p:sp>
        <p:nvSpPr>
          <p:cNvPr id="193" name="Google Shape;193;p33"/>
          <p:cNvSpPr txBox="1"/>
          <p:nvPr>
            <p:ph idx="1" type="body"/>
          </p:nvPr>
        </p:nvSpPr>
        <p:spPr>
          <a:xfrm>
            <a:off x="239075" y="1152475"/>
            <a:ext cx="4125600" cy="378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FF0000"/>
                </a:solidFill>
              </a:rPr>
              <a:t>History</a:t>
            </a:r>
            <a:endParaRPr b="1" sz="2800">
              <a:solidFill>
                <a:srgbClr val="FF0000"/>
              </a:solidFill>
            </a:endParaRPr>
          </a:p>
          <a:p>
            <a:pPr indent="-3556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The Medal of Honor is the military’s highest award, given for courage, bravery, and valor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The medal was introduced in 1861 for the Navy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Over 3,400 medals have been presented</a:t>
            </a:r>
            <a:endParaRPr sz="2000">
              <a:solidFill>
                <a:schemeClr val="dk1"/>
              </a:solidFill>
            </a:endParaRPr>
          </a:p>
        </p:txBody>
      </p:sp>
      <p:sp>
        <p:nvSpPr>
          <p:cNvPr id="194" name="Google Shape;194;p33"/>
          <p:cNvSpPr txBox="1"/>
          <p:nvPr>
            <p:ph idx="1" type="body"/>
          </p:nvPr>
        </p:nvSpPr>
        <p:spPr>
          <a:xfrm>
            <a:off x="4486375" y="1152475"/>
            <a:ext cx="42795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FF0000"/>
                </a:solidFill>
              </a:rPr>
              <a:t>Meaning</a:t>
            </a:r>
            <a:endParaRPr b="1" sz="2800">
              <a:solidFill>
                <a:srgbClr val="FF0000"/>
              </a:solidFill>
            </a:endParaRPr>
          </a:p>
          <a:p>
            <a:pPr indent="-3556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This award demonstrates the highest level of courage and bravery by military service members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Recognizes patriotism and sacrifice from those who serve in the U.S. military</a:t>
            </a:r>
            <a:endParaRPr sz="2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34"/>
          <p:cNvSpPr txBox="1"/>
          <p:nvPr/>
        </p:nvSpPr>
        <p:spPr>
          <a:xfrm>
            <a:off x="894250" y="1157675"/>
            <a:ext cx="7573500" cy="193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Font typeface="Lexend"/>
              <a:buChar char="●"/>
            </a:pPr>
            <a:r>
              <a:rPr lang="en" sz="1900">
                <a:latin typeface="Lexend"/>
                <a:ea typeface="Lexend"/>
                <a:cs typeface="Lexend"/>
                <a:sym typeface="Lexend"/>
              </a:rPr>
              <a:t>Pascua Florida Day (April 2)</a:t>
            </a:r>
            <a:endParaRPr sz="1900">
              <a:latin typeface="Lexend"/>
              <a:ea typeface="Lexend"/>
              <a:cs typeface="Lexend"/>
              <a:sym typeface="Lexend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Font typeface="Lexend"/>
              <a:buChar char="●"/>
            </a:pPr>
            <a:r>
              <a:rPr lang="en" sz="1900">
                <a:latin typeface="Lexend"/>
                <a:ea typeface="Lexend"/>
                <a:cs typeface="Lexend"/>
                <a:sym typeface="Lexend"/>
              </a:rPr>
              <a:t>Financial Literacy Month (All Month in April)</a:t>
            </a:r>
            <a:endParaRPr sz="1900">
              <a:latin typeface="Lexend"/>
              <a:ea typeface="Lexend"/>
              <a:cs typeface="Lexend"/>
              <a:sym typeface="Lexend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Font typeface="Lexend"/>
              <a:buChar char="●"/>
            </a:pPr>
            <a:r>
              <a:rPr lang="en" sz="1900">
                <a:latin typeface="Lexend"/>
                <a:ea typeface="Lexend"/>
                <a:cs typeface="Lexend"/>
                <a:sym typeface="Lexend"/>
              </a:rPr>
              <a:t>Florida Emancipation Day (May 25)</a:t>
            </a:r>
            <a:endParaRPr sz="1900">
              <a:latin typeface="Lexend"/>
              <a:ea typeface="Lexend"/>
              <a:cs typeface="Lexend"/>
              <a:sym typeface="Lexend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Font typeface="Lexend"/>
              <a:buChar char="●"/>
            </a:pPr>
            <a:r>
              <a:rPr lang="en" sz="1900">
                <a:latin typeface="Lexend"/>
                <a:ea typeface="Lexend"/>
                <a:cs typeface="Lexend"/>
                <a:sym typeface="Lexend"/>
              </a:rPr>
              <a:t>Armed Forces Week (Third week of May)</a:t>
            </a:r>
            <a:endParaRPr sz="1900">
              <a:latin typeface="Lexend"/>
              <a:ea typeface="Lexend"/>
              <a:cs typeface="Lexend"/>
              <a:sym typeface="Lexend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Font typeface="Lexend"/>
              <a:buChar char="●"/>
            </a:pPr>
            <a:r>
              <a:rPr lang="en" sz="1900">
                <a:latin typeface="Lexend"/>
                <a:ea typeface="Lexend"/>
                <a:cs typeface="Lexend"/>
                <a:sym typeface="Lexend"/>
              </a:rPr>
              <a:t>Memorial Day (Last Monday of May)</a:t>
            </a:r>
            <a:endParaRPr sz="1900">
              <a:latin typeface="Lexend"/>
              <a:ea typeface="Lexend"/>
              <a:cs typeface="Lexend"/>
              <a:sym typeface="Lexend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Font typeface="Lexend"/>
              <a:buChar char="●"/>
            </a:pPr>
            <a:r>
              <a:rPr lang="en" sz="1900">
                <a:latin typeface="Lexend"/>
                <a:ea typeface="Lexend"/>
                <a:cs typeface="Lexend"/>
                <a:sym typeface="Lexend"/>
              </a:rPr>
              <a:t>Independence Day (July 4)</a:t>
            </a:r>
            <a:endParaRPr sz="1900"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200" name="Google Shape;200;p34"/>
          <p:cNvSpPr txBox="1"/>
          <p:nvPr>
            <p:ph type="title"/>
          </p:nvPr>
        </p:nvSpPr>
        <p:spPr>
          <a:xfrm>
            <a:off x="0" y="0"/>
            <a:ext cx="9196800" cy="829200"/>
          </a:xfrm>
          <a:prstGeom prst="rect">
            <a:avLst/>
          </a:prstGeom>
          <a:solidFill>
            <a:srgbClr val="0000FF"/>
          </a:solidFill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4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Quarter 4</a:t>
            </a:r>
            <a:endParaRPr b="1" sz="4000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5"/>
          <p:cNvSpPr txBox="1"/>
          <p:nvPr>
            <p:ph type="title"/>
          </p:nvPr>
        </p:nvSpPr>
        <p:spPr>
          <a:xfrm>
            <a:off x="0" y="0"/>
            <a:ext cx="9196800" cy="829200"/>
          </a:xfrm>
          <a:prstGeom prst="rect">
            <a:avLst/>
          </a:prstGeom>
          <a:solidFill>
            <a:schemeClr val="lt2"/>
          </a:solidFill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4020">
                <a:solidFill>
                  <a:srgbClr val="0000FF"/>
                </a:solidFill>
              </a:rPr>
              <a:t>Pascua Florida Day</a:t>
            </a:r>
            <a:endParaRPr b="1" sz="4020">
              <a:solidFill>
                <a:srgbClr val="0000FF"/>
              </a:solidFill>
            </a:endParaRPr>
          </a:p>
        </p:txBody>
      </p:sp>
      <p:sp>
        <p:nvSpPr>
          <p:cNvPr id="206" name="Google Shape;206;p35"/>
          <p:cNvSpPr txBox="1"/>
          <p:nvPr>
            <p:ph idx="1" type="body"/>
          </p:nvPr>
        </p:nvSpPr>
        <p:spPr>
          <a:xfrm>
            <a:off x="239075" y="1152475"/>
            <a:ext cx="4125600" cy="399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0000FF"/>
                </a:solidFill>
              </a:rPr>
              <a:t>History</a:t>
            </a:r>
            <a:endParaRPr b="1" sz="2800">
              <a:solidFill>
                <a:srgbClr val="0000FF"/>
              </a:solidFill>
            </a:endParaRPr>
          </a:p>
          <a:p>
            <a:pPr indent="-3556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Florida was first discovered by Juan Ponce de Leon in 1513 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This Spanish explorer named the land he found “Pascua Florida” which means “Easter Flowers”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Florida became a state in 1845</a:t>
            </a:r>
            <a:endParaRPr sz="2000">
              <a:solidFill>
                <a:schemeClr val="dk1"/>
              </a:solidFill>
            </a:endParaRPr>
          </a:p>
        </p:txBody>
      </p:sp>
      <p:sp>
        <p:nvSpPr>
          <p:cNvPr id="207" name="Google Shape;207;p35"/>
          <p:cNvSpPr txBox="1"/>
          <p:nvPr>
            <p:ph idx="1" type="body"/>
          </p:nvPr>
        </p:nvSpPr>
        <p:spPr>
          <a:xfrm>
            <a:off x="4486375" y="1152475"/>
            <a:ext cx="42795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0000FF"/>
                </a:solidFill>
              </a:rPr>
              <a:t>Meaning</a:t>
            </a:r>
            <a:endParaRPr b="1" sz="2800">
              <a:solidFill>
                <a:srgbClr val="0000FF"/>
              </a:solidFill>
            </a:endParaRPr>
          </a:p>
          <a:p>
            <a:pPr indent="-3556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Celebrates the discovery of Florida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Teaches about Florida’s statehood and history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Opportunity for Florida citizens to gather and celebrate their state</a:t>
            </a:r>
            <a:endParaRPr sz="2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6"/>
          <p:cNvSpPr txBox="1"/>
          <p:nvPr>
            <p:ph type="title"/>
          </p:nvPr>
        </p:nvSpPr>
        <p:spPr>
          <a:xfrm>
            <a:off x="0" y="0"/>
            <a:ext cx="9196800" cy="829200"/>
          </a:xfrm>
          <a:prstGeom prst="rect">
            <a:avLst/>
          </a:prstGeom>
          <a:solidFill>
            <a:schemeClr val="lt2"/>
          </a:solidFill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4020">
                <a:solidFill>
                  <a:srgbClr val="FF0000"/>
                </a:solidFill>
              </a:rPr>
              <a:t>Financial Literacy Month</a:t>
            </a:r>
            <a:endParaRPr b="1" sz="4020">
              <a:solidFill>
                <a:srgbClr val="FF0000"/>
              </a:solidFill>
            </a:endParaRPr>
          </a:p>
        </p:txBody>
      </p:sp>
      <p:sp>
        <p:nvSpPr>
          <p:cNvPr id="213" name="Google Shape;213;p36"/>
          <p:cNvSpPr txBox="1"/>
          <p:nvPr>
            <p:ph idx="1" type="body"/>
          </p:nvPr>
        </p:nvSpPr>
        <p:spPr>
          <a:xfrm>
            <a:off x="239075" y="1152475"/>
            <a:ext cx="4125600" cy="378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FF0000"/>
                </a:solidFill>
              </a:rPr>
              <a:t>History</a:t>
            </a:r>
            <a:endParaRPr b="1" sz="2800">
              <a:solidFill>
                <a:srgbClr val="FF0000"/>
              </a:solidFill>
            </a:endParaRPr>
          </a:p>
          <a:p>
            <a:pPr indent="-3556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First declared in 2003 to help raise awareness of smart money habits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In 2022, Governor Ron DeSantis passed a bill requiring all high schoolers to take a class in financial literacy</a:t>
            </a:r>
            <a:endParaRPr sz="2000">
              <a:solidFill>
                <a:schemeClr val="dk1"/>
              </a:solidFill>
            </a:endParaRPr>
          </a:p>
        </p:txBody>
      </p:sp>
      <p:sp>
        <p:nvSpPr>
          <p:cNvPr id="214" name="Google Shape;214;p36"/>
          <p:cNvSpPr txBox="1"/>
          <p:nvPr>
            <p:ph idx="1" type="body"/>
          </p:nvPr>
        </p:nvSpPr>
        <p:spPr>
          <a:xfrm>
            <a:off x="4486375" y="1152475"/>
            <a:ext cx="42795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FF0000"/>
                </a:solidFill>
              </a:rPr>
              <a:t>Meaning</a:t>
            </a:r>
            <a:endParaRPr b="1" sz="2800">
              <a:solidFill>
                <a:srgbClr val="FF0000"/>
              </a:solidFill>
            </a:endParaRPr>
          </a:p>
          <a:p>
            <a:pPr indent="-3556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Teaches students and citizens how to be responsible with money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Teaches ideas such as saving, investing, budgeting, and making smart financial decisions</a:t>
            </a:r>
            <a:endParaRPr sz="2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37"/>
          <p:cNvSpPr txBox="1"/>
          <p:nvPr>
            <p:ph type="title"/>
          </p:nvPr>
        </p:nvSpPr>
        <p:spPr>
          <a:xfrm>
            <a:off x="0" y="0"/>
            <a:ext cx="9196800" cy="829200"/>
          </a:xfrm>
          <a:prstGeom prst="rect">
            <a:avLst/>
          </a:prstGeom>
          <a:solidFill>
            <a:schemeClr val="lt2"/>
          </a:solidFill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4020">
                <a:solidFill>
                  <a:srgbClr val="0000FF"/>
                </a:solidFill>
              </a:rPr>
              <a:t>Florida Emancipation Day</a:t>
            </a:r>
            <a:endParaRPr b="1" sz="4020">
              <a:solidFill>
                <a:srgbClr val="0000FF"/>
              </a:solidFill>
            </a:endParaRPr>
          </a:p>
        </p:txBody>
      </p:sp>
      <p:sp>
        <p:nvSpPr>
          <p:cNvPr id="220" name="Google Shape;220;p37"/>
          <p:cNvSpPr txBox="1"/>
          <p:nvPr>
            <p:ph idx="1" type="body"/>
          </p:nvPr>
        </p:nvSpPr>
        <p:spPr>
          <a:xfrm>
            <a:off x="239075" y="1152475"/>
            <a:ext cx="4125600" cy="378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0000FF"/>
                </a:solidFill>
              </a:rPr>
              <a:t>History</a:t>
            </a:r>
            <a:endParaRPr b="1" sz="2800">
              <a:solidFill>
                <a:srgbClr val="0000FF"/>
              </a:solidFill>
            </a:endParaRPr>
          </a:p>
          <a:p>
            <a:pPr indent="-3556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Abraham Lincoln issued the Emancipation Proclamation 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In 1865 the Civil War ended and enslaved people in Florida were freed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Juneteenth became a federal holiday in 2021 to honor the end of slavery</a:t>
            </a:r>
            <a:endParaRPr sz="2000">
              <a:solidFill>
                <a:schemeClr val="dk1"/>
              </a:solidFill>
            </a:endParaRPr>
          </a:p>
        </p:txBody>
      </p:sp>
      <p:sp>
        <p:nvSpPr>
          <p:cNvPr id="221" name="Google Shape;221;p37"/>
          <p:cNvSpPr txBox="1"/>
          <p:nvPr>
            <p:ph idx="1" type="body"/>
          </p:nvPr>
        </p:nvSpPr>
        <p:spPr>
          <a:xfrm>
            <a:off x="4486375" y="1152475"/>
            <a:ext cx="42795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0000FF"/>
                </a:solidFill>
              </a:rPr>
              <a:t>Meaning</a:t>
            </a:r>
            <a:endParaRPr b="1" sz="2800">
              <a:solidFill>
                <a:srgbClr val="0000FF"/>
              </a:solidFill>
            </a:endParaRPr>
          </a:p>
          <a:p>
            <a:pPr indent="-3556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Teaches about the Civil War and history of enslaved people before being freed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Celebrates the freeing of enslaved people 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Discusses rights and freedoms of Americans</a:t>
            </a:r>
            <a:endParaRPr sz="2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8"/>
          <p:cNvSpPr txBox="1"/>
          <p:nvPr>
            <p:ph type="title"/>
          </p:nvPr>
        </p:nvSpPr>
        <p:spPr>
          <a:xfrm>
            <a:off x="0" y="0"/>
            <a:ext cx="9196800" cy="829200"/>
          </a:xfrm>
          <a:prstGeom prst="rect">
            <a:avLst/>
          </a:prstGeom>
          <a:solidFill>
            <a:schemeClr val="lt2"/>
          </a:solidFill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4020">
                <a:solidFill>
                  <a:srgbClr val="FF0000"/>
                </a:solidFill>
              </a:rPr>
              <a:t>Armed Forces Week</a:t>
            </a:r>
            <a:endParaRPr b="1" sz="4020">
              <a:solidFill>
                <a:srgbClr val="FF0000"/>
              </a:solidFill>
            </a:endParaRPr>
          </a:p>
        </p:txBody>
      </p:sp>
      <p:sp>
        <p:nvSpPr>
          <p:cNvPr id="227" name="Google Shape;227;p38"/>
          <p:cNvSpPr txBox="1"/>
          <p:nvPr>
            <p:ph idx="1" type="body"/>
          </p:nvPr>
        </p:nvSpPr>
        <p:spPr>
          <a:xfrm>
            <a:off x="239075" y="1152475"/>
            <a:ext cx="4125600" cy="378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FF0000"/>
                </a:solidFill>
              </a:rPr>
              <a:t>History</a:t>
            </a:r>
            <a:endParaRPr b="1" sz="2800">
              <a:solidFill>
                <a:srgbClr val="FF0000"/>
              </a:solidFill>
            </a:endParaRPr>
          </a:p>
          <a:p>
            <a:pPr indent="-3556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There are six branches of the U.S. military: Army, Navy, Air Force, Marine Corps, Coast Guard, Space Force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In 1950, President Truman declared Armed Forces Day to demonstrate how the six branches work together to defend the United States</a:t>
            </a:r>
            <a:endParaRPr sz="2000">
              <a:solidFill>
                <a:schemeClr val="dk1"/>
              </a:solidFill>
            </a:endParaRPr>
          </a:p>
        </p:txBody>
      </p:sp>
      <p:sp>
        <p:nvSpPr>
          <p:cNvPr id="228" name="Google Shape;228;p38"/>
          <p:cNvSpPr txBox="1"/>
          <p:nvPr>
            <p:ph idx="1" type="body"/>
          </p:nvPr>
        </p:nvSpPr>
        <p:spPr>
          <a:xfrm>
            <a:off x="4486375" y="1152475"/>
            <a:ext cx="4279500" cy="378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FF0000"/>
                </a:solidFill>
              </a:rPr>
              <a:t>Meaning</a:t>
            </a:r>
            <a:endParaRPr b="1" sz="2800">
              <a:solidFill>
                <a:srgbClr val="FF0000"/>
              </a:solidFill>
            </a:endParaRPr>
          </a:p>
          <a:p>
            <a:pPr indent="-3556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Honors men and women who serve in all branches of the military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Recognizes the courage and bravery of serving in the military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Educates others about the branches of the U.S. military</a:t>
            </a:r>
            <a:endParaRPr sz="2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9"/>
          <p:cNvSpPr txBox="1"/>
          <p:nvPr>
            <p:ph type="title"/>
          </p:nvPr>
        </p:nvSpPr>
        <p:spPr>
          <a:xfrm>
            <a:off x="0" y="0"/>
            <a:ext cx="9196800" cy="829200"/>
          </a:xfrm>
          <a:prstGeom prst="rect">
            <a:avLst/>
          </a:prstGeom>
          <a:solidFill>
            <a:schemeClr val="lt2"/>
          </a:solidFill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4020">
                <a:solidFill>
                  <a:srgbClr val="0000FF"/>
                </a:solidFill>
              </a:rPr>
              <a:t>Memorial Day</a:t>
            </a:r>
            <a:endParaRPr b="1" sz="4020">
              <a:solidFill>
                <a:srgbClr val="0000FF"/>
              </a:solidFill>
            </a:endParaRPr>
          </a:p>
        </p:txBody>
      </p:sp>
      <p:sp>
        <p:nvSpPr>
          <p:cNvPr id="234" name="Google Shape;234;p39"/>
          <p:cNvSpPr txBox="1"/>
          <p:nvPr>
            <p:ph idx="1" type="body"/>
          </p:nvPr>
        </p:nvSpPr>
        <p:spPr>
          <a:xfrm>
            <a:off x="239075" y="1152475"/>
            <a:ext cx="4125600" cy="378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0000FF"/>
                </a:solidFill>
              </a:rPr>
              <a:t>History</a:t>
            </a:r>
            <a:endParaRPr b="1" sz="2800">
              <a:solidFill>
                <a:srgbClr val="0000FF"/>
              </a:solidFill>
            </a:endParaRPr>
          </a:p>
          <a:p>
            <a:pPr indent="-3556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First observed in 1868 as Decoration Day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Citizens went to cemeteries to decorate the graves and honor those who lost their lives while serving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In 1968, Memorial Day was declared a federal holiday</a:t>
            </a:r>
            <a:endParaRPr sz="2000">
              <a:solidFill>
                <a:schemeClr val="dk1"/>
              </a:solidFill>
            </a:endParaRPr>
          </a:p>
        </p:txBody>
      </p:sp>
      <p:sp>
        <p:nvSpPr>
          <p:cNvPr id="235" name="Google Shape;235;p39"/>
          <p:cNvSpPr txBox="1"/>
          <p:nvPr>
            <p:ph idx="1" type="body"/>
          </p:nvPr>
        </p:nvSpPr>
        <p:spPr>
          <a:xfrm>
            <a:off x="4486375" y="1152475"/>
            <a:ext cx="42795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0000FF"/>
                </a:solidFill>
              </a:rPr>
              <a:t>Meaning</a:t>
            </a:r>
            <a:endParaRPr b="1" sz="2800">
              <a:solidFill>
                <a:srgbClr val="0000FF"/>
              </a:solidFill>
            </a:endParaRPr>
          </a:p>
          <a:p>
            <a:pPr indent="-3556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Remembers those men and women who died while serving in the U.S. military</a:t>
            </a:r>
            <a:endParaRPr sz="2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40"/>
          <p:cNvSpPr txBox="1"/>
          <p:nvPr>
            <p:ph type="title"/>
          </p:nvPr>
        </p:nvSpPr>
        <p:spPr>
          <a:xfrm>
            <a:off x="0" y="0"/>
            <a:ext cx="9196800" cy="829200"/>
          </a:xfrm>
          <a:prstGeom prst="rect">
            <a:avLst/>
          </a:prstGeom>
          <a:solidFill>
            <a:schemeClr val="lt2"/>
          </a:solidFill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4020">
                <a:solidFill>
                  <a:srgbClr val="FF0000"/>
                </a:solidFill>
              </a:rPr>
              <a:t>Independence Day</a:t>
            </a:r>
            <a:endParaRPr b="1" sz="4020">
              <a:solidFill>
                <a:srgbClr val="FF0000"/>
              </a:solidFill>
            </a:endParaRPr>
          </a:p>
        </p:txBody>
      </p:sp>
      <p:sp>
        <p:nvSpPr>
          <p:cNvPr id="241" name="Google Shape;241;p40"/>
          <p:cNvSpPr txBox="1"/>
          <p:nvPr>
            <p:ph idx="1" type="body"/>
          </p:nvPr>
        </p:nvSpPr>
        <p:spPr>
          <a:xfrm>
            <a:off x="239075" y="1152475"/>
            <a:ext cx="4279500" cy="378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10000"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FF0000"/>
                </a:solidFill>
              </a:rPr>
              <a:t>History</a:t>
            </a:r>
            <a:endParaRPr b="1" sz="2800">
              <a:solidFill>
                <a:srgbClr val="FF0000"/>
              </a:solidFill>
            </a:endParaRPr>
          </a:p>
          <a:p>
            <a:pPr indent="-346075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en" sz="2000">
                <a:solidFill>
                  <a:schemeClr val="dk1"/>
                </a:solidFill>
              </a:rPr>
              <a:t>On July 4, 1776 the Declaration of Independence was adopted</a:t>
            </a:r>
            <a:endParaRPr sz="2000">
              <a:solidFill>
                <a:schemeClr val="dk1"/>
              </a:solidFill>
            </a:endParaRPr>
          </a:p>
          <a:p>
            <a:pPr indent="-346075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en" sz="2000">
                <a:solidFill>
                  <a:schemeClr val="dk1"/>
                </a:solidFill>
              </a:rPr>
              <a:t>The colonies were fighting a war for independence from Great Britain (Revolutionary War)</a:t>
            </a:r>
            <a:endParaRPr sz="2000">
              <a:solidFill>
                <a:schemeClr val="dk1"/>
              </a:solidFill>
            </a:endParaRPr>
          </a:p>
          <a:p>
            <a:pPr indent="-346075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en" sz="2000">
                <a:solidFill>
                  <a:schemeClr val="dk1"/>
                </a:solidFill>
              </a:rPr>
              <a:t>A year later in 1777, the United States celebrated the one year anniversary of their independence</a:t>
            </a:r>
            <a:endParaRPr sz="2000">
              <a:solidFill>
                <a:schemeClr val="dk1"/>
              </a:solidFill>
            </a:endParaRPr>
          </a:p>
        </p:txBody>
      </p:sp>
      <p:sp>
        <p:nvSpPr>
          <p:cNvPr id="242" name="Google Shape;242;p40"/>
          <p:cNvSpPr txBox="1"/>
          <p:nvPr>
            <p:ph idx="1" type="body"/>
          </p:nvPr>
        </p:nvSpPr>
        <p:spPr>
          <a:xfrm>
            <a:off x="4486375" y="1152475"/>
            <a:ext cx="4279500" cy="378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FF0000"/>
                </a:solidFill>
              </a:rPr>
              <a:t>Meaning</a:t>
            </a:r>
            <a:endParaRPr b="1" sz="2800">
              <a:solidFill>
                <a:srgbClr val="FF0000"/>
              </a:solidFill>
            </a:endParaRPr>
          </a:p>
          <a:p>
            <a:pPr indent="-3556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Celebrates the forming of the United States of America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Celebrates America’s freedom from Great Britain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Recognizes American citizens’ freedoms </a:t>
            </a:r>
            <a:endParaRPr sz="2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4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Sources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p4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AutoNum type="arabicPeriod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r>
              <a:rPr lang="en" sz="1200" u="sng">
                <a:solidFill>
                  <a:srgbClr val="1155CC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American map flag</a:t>
            </a: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” by GDJ from OpenClipart is under the Public Domain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AutoNum type="arabicPeriod"/>
            </a:pP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r>
              <a:rPr lang="en" sz="1200" u="sng">
                <a:solidFill>
                  <a:srgbClr val="1155CC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I Love USA (Stars and Stripes)</a:t>
            </a:r>
            <a:r>
              <a:rPr lang="e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” from ClipArt Best has no known copyright restrictions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 sz="12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9" name="Google Shape;249;p4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044075" y="4681600"/>
            <a:ext cx="990600" cy="381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894250" y="1157675"/>
            <a:ext cx="7337700" cy="193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Font typeface="Lexend"/>
              <a:buChar char="●"/>
            </a:pPr>
            <a:r>
              <a:rPr lang="en" sz="1900">
                <a:latin typeface="Lexend"/>
                <a:ea typeface="Lexend"/>
                <a:cs typeface="Lexend"/>
                <a:sym typeface="Lexend"/>
              </a:rPr>
              <a:t>American Founders Month (September all month)</a:t>
            </a:r>
            <a:endParaRPr sz="1900">
              <a:latin typeface="Lexend"/>
              <a:ea typeface="Lexend"/>
              <a:cs typeface="Lexend"/>
              <a:sym typeface="Lexend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Font typeface="Lexend"/>
              <a:buChar char="●"/>
            </a:pPr>
            <a:r>
              <a:rPr lang="en" sz="1900">
                <a:latin typeface="Lexend"/>
                <a:ea typeface="Lexend"/>
                <a:cs typeface="Lexend"/>
                <a:sym typeface="Lexend"/>
              </a:rPr>
              <a:t>Labor Day (1st Monday of September) </a:t>
            </a:r>
            <a:endParaRPr sz="1900">
              <a:latin typeface="Lexend"/>
              <a:ea typeface="Lexend"/>
              <a:cs typeface="Lexend"/>
              <a:sym typeface="Lexend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Font typeface="Lexend"/>
              <a:buChar char="●"/>
            </a:pPr>
            <a:r>
              <a:rPr lang="en" sz="1900">
                <a:latin typeface="Lexend"/>
                <a:ea typeface="Lexend"/>
                <a:cs typeface="Lexend"/>
                <a:sym typeface="Lexend"/>
              </a:rPr>
              <a:t>Patriot Day (September 11th)</a:t>
            </a:r>
            <a:endParaRPr sz="1900">
              <a:latin typeface="Lexend"/>
              <a:ea typeface="Lexend"/>
              <a:cs typeface="Lexend"/>
              <a:sym typeface="Lexend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Font typeface="Lexend"/>
              <a:buChar char="●"/>
            </a:pPr>
            <a:r>
              <a:rPr lang="en" sz="1900">
                <a:latin typeface="Lexend"/>
                <a:ea typeface="Lexend"/>
                <a:cs typeface="Lexend"/>
                <a:sym typeface="Lexend"/>
              </a:rPr>
              <a:t>Constitution Day (September 17th)</a:t>
            </a:r>
            <a:endParaRPr sz="1900">
              <a:latin typeface="Lexend"/>
              <a:ea typeface="Lexend"/>
              <a:cs typeface="Lexend"/>
              <a:sym typeface="Lexend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Font typeface="Lexend"/>
              <a:buChar char="●"/>
            </a:pPr>
            <a:r>
              <a:rPr lang="en" sz="1900">
                <a:latin typeface="Lexend"/>
                <a:ea typeface="Lexend"/>
                <a:cs typeface="Lexend"/>
                <a:sym typeface="Lexend"/>
              </a:rPr>
              <a:t>Celebrate Freedom Week (Last full week of September)</a:t>
            </a:r>
            <a:endParaRPr sz="1900">
              <a:latin typeface="Lexend"/>
              <a:ea typeface="Lexend"/>
              <a:cs typeface="Lexend"/>
              <a:sym typeface="Lexend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Font typeface="Lexend"/>
              <a:buChar char="●"/>
            </a:pPr>
            <a:r>
              <a:rPr lang="en" sz="1900">
                <a:latin typeface="Lexend"/>
                <a:ea typeface="Lexend"/>
                <a:cs typeface="Lexend"/>
                <a:sym typeface="Lexend"/>
              </a:rPr>
              <a:t>Hispanic Heritage Month (September 15th-October 15th)</a:t>
            </a:r>
            <a:endParaRPr sz="1900"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70" name="Google Shape;70;p15"/>
          <p:cNvSpPr txBox="1"/>
          <p:nvPr>
            <p:ph type="title"/>
          </p:nvPr>
        </p:nvSpPr>
        <p:spPr>
          <a:xfrm>
            <a:off x="0" y="0"/>
            <a:ext cx="9196800" cy="829200"/>
          </a:xfrm>
          <a:prstGeom prst="rect">
            <a:avLst/>
          </a:prstGeom>
          <a:solidFill>
            <a:srgbClr val="0000FF"/>
          </a:solidFill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4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Quarter 1</a:t>
            </a:r>
            <a:endParaRPr b="1" sz="4000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>
            <p:ph idx="1" type="body"/>
          </p:nvPr>
        </p:nvSpPr>
        <p:spPr>
          <a:xfrm>
            <a:off x="239075" y="1152475"/>
            <a:ext cx="4125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0000FF"/>
                </a:solidFill>
              </a:rPr>
              <a:t>History</a:t>
            </a:r>
            <a:endParaRPr b="1" sz="28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The Founding Fathers worked on the Declaration of Independence and the Constitution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Famous men in this group include: George Washington, Thomas Jefferson, and Benjamin Franklin</a:t>
            </a:r>
            <a:endParaRPr sz="2000">
              <a:solidFill>
                <a:schemeClr val="dk1"/>
              </a:solidFill>
            </a:endParaRPr>
          </a:p>
        </p:txBody>
      </p:sp>
      <p:sp>
        <p:nvSpPr>
          <p:cNvPr id="76" name="Google Shape;76;p16"/>
          <p:cNvSpPr txBox="1"/>
          <p:nvPr>
            <p:ph type="title"/>
          </p:nvPr>
        </p:nvSpPr>
        <p:spPr>
          <a:xfrm>
            <a:off x="0" y="0"/>
            <a:ext cx="9196800" cy="829200"/>
          </a:xfrm>
          <a:prstGeom prst="rect">
            <a:avLst/>
          </a:prstGeom>
          <a:solidFill>
            <a:schemeClr val="lt2"/>
          </a:solidFill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4020">
                <a:solidFill>
                  <a:srgbClr val="0000FF"/>
                </a:solidFill>
              </a:rPr>
              <a:t>American Founders Month</a:t>
            </a:r>
            <a:endParaRPr b="1" sz="4020">
              <a:solidFill>
                <a:srgbClr val="0000FF"/>
              </a:solidFill>
            </a:endParaRPr>
          </a:p>
        </p:txBody>
      </p:sp>
      <p:sp>
        <p:nvSpPr>
          <p:cNvPr id="77" name="Google Shape;77;p16"/>
          <p:cNvSpPr txBox="1"/>
          <p:nvPr>
            <p:ph idx="1" type="body"/>
          </p:nvPr>
        </p:nvSpPr>
        <p:spPr>
          <a:xfrm>
            <a:off x="4486375" y="1152475"/>
            <a:ext cx="42795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0000FF"/>
                </a:solidFill>
              </a:rPr>
              <a:t>Meaning</a:t>
            </a:r>
            <a:endParaRPr b="1" sz="2800">
              <a:solidFill>
                <a:schemeClr val="dk1"/>
              </a:solidFill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Celebrates the founding, or forming, of the United States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Recognizes the individuals who worked to help the United States gain independence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The Founders focused on protecting the rights of citizens</a:t>
            </a:r>
            <a:endParaRPr sz="2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 txBox="1"/>
          <p:nvPr>
            <p:ph type="title"/>
          </p:nvPr>
        </p:nvSpPr>
        <p:spPr>
          <a:xfrm>
            <a:off x="0" y="0"/>
            <a:ext cx="9196800" cy="829200"/>
          </a:xfrm>
          <a:prstGeom prst="rect">
            <a:avLst/>
          </a:prstGeom>
          <a:solidFill>
            <a:schemeClr val="lt2"/>
          </a:solidFill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4020">
                <a:solidFill>
                  <a:srgbClr val="FF0000"/>
                </a:solidFill>
              </a:rPr>
              <a:t>Labor Day</a:t>
            </a:r>
            <a:endParaRPr b="1" sz="4020">
              <a:solidFill>
                <a:srgbClr val="FF0000"/>
              </a:solidFill>
            </a:endParaRPr>
          </a:p>
        </p:txBody>
      </p:sp>
      <p:sp>
        <p:nvSpPr>
          <p:cNvPr id="83" name="Google Shape;83;p17"/>
          <p:cNvSpPr txBox="1"/>
          <p:nvPr>
            <p:ph idx="1" type="body"/>
          </p:nvPr>
        </p:nvSpPr>
        <p:spPr>
          <a:xfrm>
            <a:off x="239075" y="1152475"/>
            <a:ext cx="4332900" cy="378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FF0000"/>
                </a:solidFill>
              </a:rPr>
              <a:t>History</a:t>
            </a:r>
            <a:endParaRPr b="1" sz="2800">
              <a:solidFill>
                <a:srgbClr val="FF0000"/>
              </a:solidFill>
            </a:endParaRPr>
          </a:p>
          <a:p>
            <a:pPr indent="-3556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The first Labor Day was in New York in 1882.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Labor unions fought for better pay, working conditions, and protections for workers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Many workers refused to work until conditions improved</a:t>
            </a:r>
            <a:endParaRPr sz="2000">
              <a:solidFill>
                <a:schemeClr val="dk1"/>
              </a:solidFill>
            </a:endParaRPr>
          </a:p>
        </p:txBody>
      </p:sp>
      <p:sp>
        <p:nvSpPr>
          <p:cNvPr id="84" name="Google Shape;84;p17"/>
          <p:cNvSpPr txBox="1"/>
          <p:nvPr>
            <p:ph idx="1" type="body"/>
          </p:nvPr>
        </p:nvSpPr>
        <p:spPr>
          <a:xfrm>
            <a:off x="4486375" y="1152475"/>
            <a:ext cx="42795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FF0000"/>
                </a:solidFill>
              </a:rPr>
              <a:t>Meaning</a:t>
            </a:r>
            <a:endParaRPr b="1" sz="2800">
              <a:solidFill>
                <a:srgbClr val="FF0000"/>
              </a:solidFill>
            </a:endParaRPr>
          </a:p>
          <a:p>
            <a:pPr indent="-3556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Labor Day recognizes the hard work Americans do each day through their work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This holiday gives a day off to workers as a recognition for their work</a:t>
            </a:r>
            <a:endParaRPr sz="2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8"/>
          <p:cNvSpPr txBox="1"/>
          <p:nvPr>
            <p:ph type="title"/>
          </p:nvPr>
        </p:nvSpPr>
        <p:spPr>
          <a:xfrm>
            <a:off x="0" y="0"/>
            <a:ext cx="9196800" cy="829200"/>
          </a:xfrm>
          <a:prstGeom prst="rect">
            <a:avLst/>
          </a:prstGeom>
          <a:solidFill>
            <a:schemeClr val="lt2"/>
          </a:solidFill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4020">
                <a:solidFill>
                  <a:srgbClr val="0000FF"/>
                </a:solidFill>
              </a:rPr>
              <a:t>Patriot Day</a:t>
            </a:r>
            <a:endParaRPr b="1" sz="4020">
              <a:solidFill>
                <a:srgbClr val="0000FF"/>
              </a:solidFill>
            </a:endParaRPr>
          </a:p>
        </p:txBody>
      </p:sp>
      <p:sp>
        <p:nvSpPr>
          <p:cNvPr id="90" name="Google Shape;90;p18"/>
          <p:cNvSpPr txBox="1"/>
          <p:nvPr>
            <p:ph idx="1" type="body"/>
          </p:nvPr>
        </p:nvSpPr>
        <p:spPr>
          <a:xfrm>
            <a:off x="239075" y="1152475"/>
            <a:ext cx="4125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0000FF"/>
                </a:solidFill>
              </a:rPr>
              <a:t>History</a:t>
            </a:r>
            <a:endParaRPr b="1" sz="28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On September 11th, 2001, a violent terrorist group attacked the World Trade Center and Pentagon in the U.S.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The first Patriot Day was declared a year after the attacks in 2002</a:t>
            </a:r>
            <a:endParaRPr sz="2000">
              <a:solidFill>
                <a:schemeClr val="dk1"/>
              </a:solidFill>
            </a:endParaRPr>
          </a:p>
        </p:txBody>
      </p:sp>
      <p:sp>
        <p:nvSpPr>
          <p:cNvPr id="91" name="Google Shape;91;p18"/>
          <p:cNvSpPr txBox="1"/>
          <p:nvPr>
            <p:ph idx="1" type="body"/>
          </p:nvPr>
        </p:nvSpPr>
        <p:spPr>
          <a:xfrm>
            <a:off x="4486375" y="1152475"/>
            <a:ext cx="42795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0000FF"/>
                </a:solidFill>
              </a:rPr>
              <a:t>Meaning</a:t>
            </a:r>
            <a:endParaRPr b="1" sz="28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Honors those who lost their lives on 9/11, including citizens and first responders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Recognizes the bravery of first responders on this day</a:t>
            </a:r>
            <a:endParaRPr sz="2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9"/>
          <p:cNvSpPr txBox="1"/>
          <p:nvPr>
            <p:ph type="title"/>
          </p:nvPr>
        </p:nvSpPr>
        <p:spPr>
          <a:xfrm>
            <a:off x="0" y="0"/>
            <a:ext cx="9196800" cy="829200"/>
          </a:xfrm>
          <a:prstGeom prst="rect">
            <a:avLst/>
          </a:prstGeom>
          <a:solidFill>
            <a:schemeClr val="lt2"/>
          </a:solidFill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4020">
                <a:solidFill>
                  <a:srgbClr val="FF0000"/>
                </a:solidFill>
              </a:rPr>
              <a:t>Constitution Day</a:t>
            </a:r>
            <a:endParaRPr b="1" sz="4020">
              <a:solidFill>
                <a:srgbClr val="FF0000"/>
              </a:solidFill>
            </a:endParaRPr>
          </a:p>
        </p:txBody>
      </p:sp>
      <p:sp>
        <p:nvSpPr>
          <p:cNvPr id="97" name="Google Shape;97;p19"/>
          <p:cNvSpPr txBox="1"/>
          <p:nvPr>
            <p:ph idx="1" type="body"/>
          </p:nvPr>
        </p:nvSpPr>
        <p:spPr>
          <a:xfrm>
            <a:off x="239075" y="1152475"/>
            <a:ext cx="4125600" cy="378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FF0000"/>
                </a:solidFill>
              </a:rPr>
              <a:t>History</a:t>
            </a:r>
            <a:endParaRPr b="1" sz="2800">
              <a:solidFill>
                <a:srgbClr val="FF0000"/>
              </a:solidFill>
            </a:endParaRPr>
          </a:p>
          <a:p>
            <a:pPr indent="-3556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The U.S. Constitution was an agreed upon set of rules and laws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This document outlined the organization of the U.S. government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The document was signed in 1787</a:t>
            </a:r>
            <a:endParaRPr sz="2000">
              <a:solidFill>
                <a:schemeClr val="dk1"/>
              </a:solidFill>
            </a:endParaRPr>
          </a:p>
        </p:txBody>
      </p:sp>
      <p:sp>
        <p:nvSpPr>
          <p:cNvPr id="98" name="Google Shape;98;p19"/>
          <p:cNvSpPr txBox="1"/>
          <p:nvPr>
            <p:ph idx="1" type="body"/>
          </p:nvPr>
        </p:nvSpPr>
        <p:spPr>
          <a:xfrm>
            <a:off x="4486375" y="1152475"/>
            <a:ext cx="4279500" cy="368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FF0000"/>
                </a:solidFill>
              </a:rPr>
              <a:t>Meaning</a:t>
            </a:r>
            <a:endParaRPr b="1" sz="2800">
              <a:solidFill>
                <a:srgbClr val="FF0000"/>
              </a:solidFill>
            </a:endParaRPr>
          </a:p>
          <a:p>
            <a:pPr indent="-3556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The U.S. Constitution set up the foundation for the government the U.S. has today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It is the supreme law of the land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This document is still used to make decisions today</a:t>
            </a:r>
            <a:endParaRPr sz="2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0"/>
          <p:cNvSpPr txBox="1"/>
          <p:nvPr>
            <p:ph type="title"/>
          </p:nvPr>
        </p:nvSpPr>
        <p:spPr>
          <a:xfrm>
            <a:off x="0" y="0"/>
            <a:ext cx="9196800" cy="829200"/>
          </a:xfrm>
          <a:prstGeom prst="rect">
            <a:avLst/>
          </a:prstGeom>
          <a:solidFill>
            <a:schemeClr val="lt2"/>
          </a:solidFill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4020">
                <a:solidFill>
                  <a:srgbClr val="0000FF"/>
                </a:solidFill>
              </a:rPr>
              <a:t>Celebrate Freedom Week</a:t>
            </a:r>
            <a:endParaRPr b="1" sz="4020">
              <a:solidFill>
                <a:srgbClr val="0000FF"/>
              </a:solidFill>
            </a:endParaRPr>
          </a:p>
        </p:txBody>
      </p:sp>
      <p:sp>
        <p:nvSpPr>
          <p:cNvPr id="104" name="Google Shape;104;p20"/>
          <p:cNvSpPr txBox="1"/>
          <p:nvPr>
            <p:ph idx="1" type="body"/>
          </p:nvPr>
        </p:nvSpPr>
        <p:spPr>
          <a:xfrm>
            <a:off x="239075" y="1152475"/>
            <a:ext cx="4125600" cy="368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0000FF"/>
                </a:solidFill>
              </a:rPr>
              <a:t>History</a:t>
            </a:r>
            <a:endParaRPr b="1" sz="28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The Declaration of Independence announced the colonies freedom from Great Britain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This document outlined the rights that colonists felt every person had, but that King George III was not respecting</a:t>
            </a:r>
            <a:endParaRPr sz="2000">
              <a:solidFill>
                <a:schemeClr val="dk1"/>
              </a:solidFill>
            </a:endParaRPr>
          </a:p>
        </p:txBody>
      </p:sp>
      <p:sp>
        <p:nvSpPr>
          <p:cNvPr id="105" name="Google Shape;105;p20"/>
          <p:cNvSpPr txBox="1"/>
          <p:nvPr>
            <p:ph idx="1" type="body"/>
          </p:nvPr>
        </p:nvSpPr>
        <p:spPr>
          <a:xfrm>
            <a:off x="4486375" y="1152475"/>
            <a:ext cx="42795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0000FF"/>
                </a:solidFill>
              </a:rPr>
              <a:t>Meaning</a:t>
            </a:r>
            <a:endParaRPr b="1" sz="28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Celebrates the freedoms and rights that citizens were granted after declaring their freedom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Recognizes the importance of the principles in the Declaration of Independence  to our country</a:t>
            </a:r>
            <a:endParaRPr sz="2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1"/>
          <p:cNvSpPr txBox="1"/>
          <p:nvPr>
            <p:ph type="title"/>
          </p:nvPr>
        </p:nvSpPr>
        <p:spPr>
          <a:xfrm>
            <a:off x="0" y="0"/>
            <a:ext cx="9196800" cy="829200"/>
          </a:xfrm>
          <a:prstGeom prst="rect">
            <a:avLst/>
          </a:prstGeom>
          <a:solidFill>
            <a:schemeClr val="lt2"/>
          </a:solidFill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4020">
                <a:solidFill>
                  <a:srgbClr val="FF0000"/>
                </a:solidFill>
              </a:rPr>
              <a:t>Hispanic Heritage Month</a:t>
            </a:r>
            <a:endParaRPr b="1" sz="4020">
              <a:solidFill>
                <a:srgbClr val="FF0000"/>
              </a:solidFill>
            </a:endParaRPr>
          </a:p>
        </p:txBody>
      </p:sp>
      <p:sp>
        <p:nvSpPr>
          <p:cNvPr id="111" name="Google Shape;111;p21"/>
          <p:cNvSpPr txBox="1"/>
          <p:nvPr>
            <p:ph idx="1" type="body"/>
          </p:nvPr>
        </p:nvSpPr>
        <p:spPr>
          <a:xfrm>
            <a:off x="239075" y="1152475"/>
            <a:ext cx="4125600" cy="378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FF0000"/>
                </a:solidFill>
              </a:rPr>
              <a:t>History</a:t>
            </a:r>
            <a:endParaRPr b="1" sz="2800">
              <a:solidFill>
                <a:srgbClr val="FF0000"/>
              </a:solidFill>
            </a:endParaRPr>
          </a:p>
          <a:p>
            <a:pPr indent="-3556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September 15-October 15 was the period that many Latin American countries gained independence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In 1988, Hispanic Heritage Month was made a law and added to school curriculums </a:t>
            </a:r>
            <a:endParaRPr sz="2000">
              <a:solidFill>
                <a:schemeClr val="dk1"/>
              </a:solidFill>
            </a:endParaRPr>
          </a:p>
        </p:txBody>
      </p:sp>
      <p:sp>
        <p:nvSpPr>
          <p:cNvPr id="112" name="Google Shape;112;p21"/>
          <p:cNvSpPr txBox="1"/>
          <p:nvPr>
            <p:ph idx="1" type="body"/>
          </p:nvPr>
        </p:nvSpPr>
        <p:spPr>
          <a:xfrm>
            <a:off x="4486375" y="1152475"/>
            <a:ext cx="4377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FF0000"/>
                </a:solidFill>
              </a:rPr>
              <a:t>Meaning</a:t>
            </a:r>
            <a:endParaRPr b="1" sz="2800">
              <a:solidFill>
                <a:srgbClr val="FF0000"/>
              </a:solidFill>
            </a:endParaRPr>
          </a:p>
          <a:p>
            <a:pPr indent="-3556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Celebrates Hispanic Americans and their culture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Recognizes the contributions of Hispanic individuals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Teaches about the history and stories of many important Hispanic Americans</a:t>
            </a:r>
            <a:endParaRPr sz="2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