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47D858D-71DF-40E0-82B0-66CB25FDBEBD}">
  <a:tblStyle styleId="{447D858D-71DF-40E0-82B0-66CB25FDBEB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0" Type="http://schemas.openxmlformats.org/officeDocument/2006/relationships/slide" Target="slides/slide4.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1b5b06799e_0_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1b5b06799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August-mid October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1b5b06799e_0_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1b5b06799e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Mid October-December</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1b5b06799e_0_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1b5b06799e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January-March</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1b5b06799e_0_1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1b5b06799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April-July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aphicFrame>
        <p:nvGraphicFramePr>
          <p:cNvPr id="54" name="Google Shape;54;p13"/>
          <p:cNvGraphicFramePr/>
          <p:nvPr/>
        </p:nvGraphicFramePr>
        <p:xfrm>
          <a:off x="384550" y="404475"/>
          <a:ext cx="3000000" cy="3000000"/>
        </p:xfrm>
        <a:graphic>
          <a:graphicData uri="http://schemas.openxmlformats.org/drawingml/2006/table">
            <a:tbl>
              <a:tblPr>
                <a:noFill/>
                <a:tableStyleId>{447D858D-71DF-40E0-82B0-66CB25FDBEBD}</a:tableStyleId>
              </a:tblPr>
              <a:tblGrid>
                <a:gridCol w="4118275"/>
                <a:gridCol w="5171025"/>
              </a:tblGrid>
              <a:tr h="1140925">
                <a:tc>
                  <a:txBody>
                    <a:bodyPr/>
                    <a:lstStyle/>
                    <a:p>
                      <a:pPr indent="0" lvl="0" marL="0" rtl="0" algn="l">
                        <a:spcBef>
                          <a:spcPts val="0"/>
                        </a:spcBef>
                        <a:spcAft>
                          <a:spcPts val="0"/>
                        </a:spcAft>
                        <a:buNone/>
                      </a:pPr>
                      <a:r>
                        <a:rPr b="1" lang="en" sz="2400">
                          <a:solidFill>
                            <a:schemeClr val="dk1"/>
                          </a:solidFill>
                        </a:rPr>
                        <a:t>American Founders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holiday remembers the lives that were lost on 9/11 from attacks on the World Trade Center and the Pentagon.</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Labor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Hispanic American culture in the United States. We celebrate the Hispanic culture, including art, music, literature, cuisine, and holidays, during this month.</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Patriot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the Founding Fathers. These men worked together to create the documents that helped form the United States of America.</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Constitution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remembers when the United States gained freedom from Great Britain. The week also teaches about the Declaration of Independence.</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Celebrate Freedom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the working class. Working class people were fighting for higher pay, shorter hours, and better conditions. Congress declared this holiday to give these people a day off for their hard work.</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Hispanic Heritage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is for the document that is the supreme law of the land. It outlines the rules and laws for the United States.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55" name="Google Shape;55;p13"/>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graphicFrame>
        <p:nvGraphicFramePr>
          <p:cNvPr id="60" name="Google Shape;60;p14"/>
          <p:cNvGraphicFramePr/>
          <p:nvPr/>
        </p:nvGraphicFramePr>
        <p:xfrm>
          <a:off x="392650" y="375900"/>
          <a:ext cx="3000000" cy="3000000"/>
        </p:xfrm>
        <a:graphic>
          <a:graphicData uri="http://schemas.openxmlformats.org/drawingml/2006/table">
            <a:tbl>
              <a:tblPr>
                <a:noFill/>
                <a:tableStyleId>{447D858D-71DF-40E0-82B0-66CB25FDBEBD}</a:tableStyleId>
              </a:tblPr>
              <a:tblGrid>
                <a:gridCol w="4256225"/>
                <a:gridCol w="5033075"/>
              </a:tblGrid>
              <a:tr h="1140925">
                <a:tc>
                  <a:txBody>
                    <a:bodyPr/>
                    <a:lstStyle/>
                    <a:p>
                      <a:pPr indent="0" lvl="0" marL="0" rtl="0" algn="l">
                        <a:spcBef>
                          <a:spcPts val="0"/>
                        </a:spcBef>
                        <a:spcAft>
                          <a:spcPts val="0"/>
                        </a:spcAft>
                        <a:buNone/>
                      </a:pPr>
                      <a:r>
                        <a:rPr b="1" lang="en" sz="2400">
                          <a:solidFill>
                            <a:schemeClr val="dk1"/>
                          </a:solidFill>
                        </a:rPr>
                        <a:t>Election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teaches about Jewish people and the struggles they went through during World War II. The week educates people about the dangers they faced from Adolf Hitler and his military which resulted in 6 million killed.</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Victims of Communism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holiday celebrates gratitude and being thankful. Early explorers and settlers, like the Pilgrims, held these events to honor a strong harvest or special occasion. Today, many people still have feasts with their families.</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Holocaust Education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people who have lost their lives or suffered because of communism. This means their government is controlling them and they do not have many freedoms.</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Veterans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the first ten amendments to the United States Constitution. This document protects some of the most important rights and freedoms for American citizens.</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Thanksgiving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500">
                          <a:solidFill>
                            <a:schemeClr val="dk1"/>
                          </a:solidFill>
                        </a:rPr>
                        <a:t>This day is when citizens in the United States go to vote. Federal workers can take time off work to vote on this day. Citizens vote for many different government positions.</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Bill of Rights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any citizen who is or has served in the United States military. These people may be alive or have passed away. This day recognizes their bravery and courage.</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61" name="Google Shape;61;p14"/>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graphicFrame>
        <p:nvGraphicFramePr>
          <p:cNvPr id="66" name="Google Shape;66;p15"/>
          <p:cNvGraphicFramePr/>
          <p:nvPr/>
        </p:nvGraphicFramePr>
        <p:xfrm>
          <a:off x="392650" y="528300"/>
          <a:ext cx="3000000" cy="3000000"/>
        </p:xfrm>
        <a:graphic>
          <a:graphicData uri="http://schemas.openxmlformats.org/drawingml/2006/table">
            <a:tbl>
              <a:tblPr>
                <a:noFill/>
                <a:tableStyleId>{447D858D-71DF-40E0-82B0-66CB25FDBEBD}</a:tableStyleId>
              </a:tblPr>
              <a:tblGrid>
                <a:gridCol w="4401275"/>
                <a:gridCol w="4888025"/>
              </a:tblGrid>
              <a:tr h="1140925">
                <a:tc>
                  <a:txBody>
                    <a:bodyPr/>
                    <a:lstStyle/>
                    <a:p>
                      <a:pPr indent="0" lvl="0" marL="0" rtl="0" algn="l">
                        <a:spcBef>
                          <a:spcPts val="0"/>
                        </a:spcBef>
                        <a:spcAft>
                          <a:spcPts val="0"/>
                        </a:spcAft>
                        <a:buNone/>
                      </a:pPr>
                      <a:r>
                        <a:rPr b="1" lang="en" sz="2400">
                          <a:solidFill>
                            <a:schemeClr val="dk1"/>
                          </a:solidFill>
                        </a:rPr>
                        <a:t>Martin Luther King Jr.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recognizes the highest honor a military member can be given. The president gives this award for bravery and courage during wars.</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Black History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remembers a brave civil rights leader. He protested for fair treatment of all people, no matter the color of their skin. This day encourages people to go out and volunteer and serve their community.</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Women’s History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celebrates Black men and women in the United States. In the past, these citizens were not given the same rights as others. Today, we recognize the important work Black men and women have done in our country.</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Medal of Honor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Women did not always have the same rights as men. This month celebrates women in history who influenced others. Today, we remember those women who worked to gain equal treatment as men.</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bl>
          </a:graphicData>
        </a:graphic>
      </p:graphicFrame>
      <p:pic>
        <p:nvPicPr>
          <p:cNvPr id="67" name="Google Shape;67;p15"/>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graphicFrame>
        <p:nvGraphicFramePr>
          <p:cNvPr id="72" name="Google Shape;72;p16"/>
          <p:cNvGraphicFramePr/>
          <p:nvPr/>
        </p:nvGraphicFramePr>
        <p:xfrm>
          <a:off x="392650" y="528300"/>
          <a:ext cx="3000000" cy="3000000"/>
        </p:xfrm>
        <a:graphic>
          <a:graphicData uri="http://schemas.openxmlformats.org/drawingml/2006/table">
            <a:tbl>
              <a:tblPr>
                <a:noFill/>
                <a:tableStyleId>{447D858D-71DF-40E0-82B0-66CB25FDBEBD}</a:tableStyleId>
              </a:tblPr>
              <a:tblGrid>
                <a:gridCol w="4098200"/>
                <a:gridCol w="5191100"/>
              </a:tblGrid>
              <a:tr h="1140925">
                <a:tc>
                  <a:txBody>
                    <a:bodyPr/>
                    <a:lstStyle/>
                    <a:p>
                      <a:pPr indent="0" lvl="0" marL="0" rtl="0" algn="l">
                        <a:spcBef>
                          <a:spcPts val="0"/>
                        </a:spcBef>
                        <a:spcAft>
                          <a:spcPts val="0"/>
                        </a:spcAft>
                        <a:buNone/>
                      </a:pPr>
                      <a:r>
                        <a:rPr b="1" lang="en" sz="2400">
                          <a:solidFill>
                            <a:schemeClr val="dk1"/>
                          </a:solidFill>
                        </a:rPr>
                        <a:t>Pascua Florida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month teaches people how to be responsible with their money. During this month, you may learn about saving, investing, spending, and making decisions.</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Financial Literacy Month</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celebrates the United States’ freedom from Great Britain. It is also known as America’s birthday. In 1776 on this day, the Declaration of Independence was adopted.</a:t>
                      </a:r>
                      <a:endParaRPr sz="15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Florida Emancipation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week teaches citizens about the six branches of the United States military. The week honors all those who serve in the military. The week was created to show how the branches work together to defend our country.</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Armed Forces Week</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federal holiday honors those who lost their lives while serving in the military. People go to cemeteries to decorate graves and remember these people. This day celebrates bravery, courage, and sacrifice.</a:t>
                      </a:r>
                      <a:endParaRPr>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chemeClr val="dk1"/>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rgbClr val="000000"/>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Memorial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None/>
                      </a:pPr>
                      <a:r>
                        <a:rPr lang="en" sz="1500">
                          <a:solidFill>
                            <a:schemeClr val="dk1"/>
                          </a:solidFill>
                        </a:rPr>
                        <a:t>This day celebrates when Florida was discovered in 1513. A Spanish explorer named Ponce de Leon discovered Florida. He named it after the Easter flowers. </a:t>
                      </a:r>
                      <a:endParaRPr>
                        <a:solidFill>
                          <a:schemeClr val="dk1"/>
                        </a:solidFill>
                      </a:endParaRPr>
                    </a:p>
                  </a:txBody>
                  <a:tcPr marT="63500" marB="63500" marR="63500" marL="63500" anchor="ctr">
                    <a:lnL cap="flat" cmpd="sng" w="19050">
                      <a:solidFill>
                        <a:srgbClr val="000000"/>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rgbClr val="000000"/>
                      </a:solidFill>
                      <a:prstDash val="dash"/>
                      <a:round/>
                      <a:headEnd len="sm" w="sm" type="none"/>
                      <a:tailEnd len="sm" w="sm" type="none"/>
                    </a:lnT>
                    <a:lnB cap="flat" cmpd="sng" w="19050">
                      <a:solidFill>
                        <a:srgbClr val="000000"/>
                      </a:solidFill>
                      <a:prstDash val="dash"/>
                      <a:round/>
                      <a:headEnd len="sm" w="sm" type="none"/>
                      <a:tailEnd len="sm" w="sm" type="none"/>
                    </a:lnB>
                  </a:tcPr>
                </a:tc>
              </a:tr>
              <a:tr h="1140925">
                <a:tc>
                  <a:txBody>
                    <a:bodyPr/>
                    <a:lstStyle/>
                    <a:p>
                      <a:pPr indent="0" lvl="0" marL="0" rtl="0" algn="l">
                        <a:spcBef>
                          <a:spcPts val="0"/>
                        </a:spcBef>
                        <a:spcAft>
                          <a:spcPts val="0"/>
                        </a:spcAft>
                        <a:buNone/>
                      </a:pPr>
                      <a:r>
                        <a:rPr b="1" lang="en" sz="2400">
                          <a:solidFill>
                            <a:schemeClr val="dk1"/>
                          </a:solidFill>
                        </a:rPr>
                        <a:t>Independence Day</a:t>
                      </a:r>
                      <a:endParaRPr b="1" sz="2400">
                        <a:solidFill>
                          <a:schemeClr val="dk1"/>
                        </a:solidFill>
                      </a:endParaRPr>
                    </a:p>
                  </a:txBody>
                  <a:tcPr marT="91425" marB="91425" marR="91425" marL="91425" anchor="ctr">
                    <a:lnL cap="flat" cmpd="sng" w="19050">
                      <a:solidFill>
                        <a:schemeClr val="dk1"/>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chemeClr val="dk1"/>
                      </a:solidFill>
                      <a:prstDash val="dash"/>
                      <a:round/>
                      <a:headEnd len="sm" w="sm" type="none"/>
                      <a:tailEnd len="sm" w="sm" type="none"/>
                    </a:lnT>
                    <a:lnB cap="flat" cmpd="sng" w="19050">
                      <a:solidFill>
                        <a:schemeClr val="dk1"/>
                      </a:solidFill>
                      <a:prstDash val="dash"/>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500">
                          <a:solidFill>
                            <a:schemeClr val="dk1"/>
                          </a:solidFill>
                        </a:rPr>
                        <a:t>This day is celebrated with Juneteenth. Both holidays recognize the freeing of enslaved people after the Civil War. This began after President Lincoln issued a proclamation and the North/Union won the war.</a:t>
                      </a:r>
                      <a:endParaRPr sz="1500">
                        <a:solidFill>
                          <a:schemeClr val="dk1"/>
                        </a:solidFill>
                      </a:endParaRPr>
                    </a:p>
                  </a:txBody>
                  <a:tcPr marT="63500" marB="63500" marR="63500" marL="63500" anchor="ctr">
                    <a:lnL cap="flat" cmpd="sng" w="19050">
                      <a:solidFill>
                        <a:srgbClr val="000000"/>
                      </a:solidFill>
                      <a:prstDash val="dash"/>
                      <a:round/>
                      <a:headEnd len="sm" w="sm" type="none"/>
                      <a:tailEnd len="sm" w="sm" type="none"/>
                    </a:lnL>
                    <a:lnR cap="flat" cmpd="sng" w="19050">
                      <a:solidFill>
                        <a:srgbClr val="000000"/>
                      </a:solidFill>
                      <a:prstDash val="dash"/>
                      <a:round/>
                      <a:headEnd len="sm" w="sm" type="none"/>
                      <a:tailEnd len="sm" w="sm" type="none"/>
                    </a:lnR>
                    <a:lnT cap="flat" cmpd="sng" w="19050">
                      <a:solidFill>
                        <a:srgbClr val="000000"/>
                      </a:solidFill>
                      <a:prstDash val="dash"/>
                      <a:round/>
                      <a:headEnd len="sm" w="sm" type="none"/>
                      <a:tailEnd len="sm" w="sm" type="none"/>
                    </a:lnT>
                    <a:lnB cap="flat" cmpd="sng" w="19050">
                      <a:solidFill>
                        <a:srgbClr val="000000"/>
                      </a:solidFill>
                      <a:prstDash val="dash"/>
                      <a:round/>
                      <a:headEnd len="sm" w="sm" type="none"/>
                      <a:tailEnd len="sm" w="sm" type="none"/>
                    </a:lnB>
                  </a:tcPr>
                </a:tc>
              </a:tr>
            </a:tbl>
          </a:graphicData>
        </a:graphic>
      </p:graphicFrame>
      <p:pic>
        <p:nvPicPr>
          <p:cNvPr id="73" name="Google Shape;73;p16"/>
          <p:cNvPicPr preferRelativeResize="0"/>
          <p:nvPr/>
        </p:nvPicPr>
        <p:blipFill>
          <a:blip r:embed="rId3">
            <a:alphaModFix/>
          </a:blip>
          <a:stretch>
            <a:fillRect/>
          </a:stretch>
        </p:blipFill>
        <p:spPr>
          <a:xfrm>
            <a:off x="9143065" y="7406375"/>
            <a:ext cx="771810" cy="296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