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Lst>
  <p:sldSz cy="10058400" cx="7772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house.gov/the-house-explained/branches-of-government" TargetMode="External"/><Relationship Id="rId3" Type="http://schemas.openxmlformats.org/officeDocument/2006/relationships/hyperlink" Target="https://www.archives.gov/founding-docs/downloads" TargetMode="External"/><Relationship Id="rId4" Type="http://schemas.openxmlformats.org/officeDocument/2006/relationships/hyperlink" Target="https://www.archives.gov/publications/prologue/2003/fall/stone-engraving.html#:~:text=The%20image%20familiar%20to%20most,souvenirs%2C%20and%20reproduced%20countless%20times."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194e46ee6f_0_8: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194e46ee6f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Image Credits:</a:t>
            </a:r>
            <a:endParaRPr sz="1200"/>
          </a:p>
          <a:p>
            <a:pPr indent="-304800" lvl="0" marL="457200" rtl="0" algn="l">
              <a:lnSpc>
                <a:spcPct val="100000"/>
              </a:lnSpc>
              <a:spcBef>
                <a:spcPts val="0"/>
              </a:spcBef>
              <a:spcAft>
                <a:spcPts val="0"/>
              </a:spcAft>
              <a:buSzPts val="1200"/>
              <a:buAutoNum type="arabicPeriod"/>
            </a:pPr>
            <a:r>
              <a:rPr lang="en" sz="1200"/>
              <a:t>“</a:t>
            </a:r>
            <a:r>
              <a:rPr lang="en" sz="1200" u="sng">
                <a:solidFill>
                  <a:srgbClr val="1155CC"/>
                </a:solidFill>
                <a:hlinkClick r:id="rId2">
                  <a:extLst>
                    <a:ext uri="{A12FA001-AC4F-418D-AE19-62706E023703}">
                      <ahyp:hlinkClr val="tx"/>
                    </a:ext>
                  </a:extLst>
                </a:hlinkClick>
              </a:rPr>
              <a:t>Branches of government</a:t>
            </a:r>
            <a:r>
              <a:rPr lang="en" sz="1200"/>
              <a:t>” is credited to the United States House of Representatives</a:t>
            </a:r>
            <a:endParaRPr sz="1200"/>
          </a:p>
          <a:p>
            <a:pPr indent="-304800" lvl="0" marL="457200" rtl="0" algn="l">
              <a:lnSpc>
                <a:spcPct val="100000"/>
              </a:lnSpc>
              <a:spcBef>
                <a:spcPts val="0"/>
              </a:spcBef>
              <a:spcAft>
                <a:spcPts val="0"/>
              </a:spcAft>
              <a:buSzPts val="1200"/>
              <a:buAutoNum type="arabicPeriod"/>
            </a:pPr>
            <a:r>
              <a:rPr lang="en" sz="1200">
                <a:solidFill>
                  <a:srgbClr val="212121"/>
                </a:solidFill>
              </a:rPr>
              <a:t>“</a:t>
            </a:r>
            <a:r>
              <a:rPr lang="en" sz="1200" u="sng">
                <a:solidFill>
                  <a:srgbClr val="1155CC"/>
                </a:solidFill>
                <a:hlinkClick r:id="rId3">
                  <a:extLst>
                    <a:ext uri="{A12FA001-AC4F-418D-AE19-62706E023703}">
                      <ahyp:hlinkClr val="tx"/>
                    </a:ext>
                  </a:extLst>
                </a:hlinkClick>
              </a:rPr>
              <a:t>Constitution Page 1</a:t>
            </a:r>
            <a:r>
              <a:rPr lang="en" sz="1200">
                <a:solidFill>
                  <a:srgbClr val="212121"/>
                </a:solidFill>
              </a:rPr>
              <a:t>” by National Archives is under the Public Domain</a:t>
            </a:r>
            <a:endParaRPr sz="1200">
              <a:solidFill>
                <a:srgbClr val="212121"/>
              </a:solidFill>
            </a:endParaRPr>
          </a:p>
          <a:p>
            <a:pPr indent="-304800" lvl="0" marL="457200" rtl="0" algn="l">
              <a:lnSpc>
                <a:spcPct val="100000"/>
              </a:lnSpc>
              <a:spcBef>
                <a:spcPts val="0"/>
              </a:spcBef>
              <a:spcAft>
                <a:spcPts val="0"/>
              </a:spcAft>
              <a:buSzPts val="1200"/>
              <a:buAutoNum type="arabicPeriod"/>
            </a:pPr>
            <a:r>
              <a:rPr lang="en" sz="1200">
                <a:solidFill>
                  <a:srgbClr val="212121"/>
                </a:solidFill>
              </a:rPr>
              <a:t>“</a:t>
            </a:r>
            <a:r>
              <a:rPr lang="en" sz="1200" u="sng">
                <a:solidFill>
                  <a:srgbClr val="1155CC"/>
                </a:solidFill>
                <a:hlinkClick r:id="rId4">
                  <a:extLst>
                    <a:ext uri="{A12FA001-AC4F-418D-AE19-62706E023703}">
                      <ahyp:hlinkClr val="tx"/>
                    </a:ext>
                  </a:extLst>
                </a:hlinkClick>
              </a:rPr>
              <a:t>Stone Engraving of the Declaration of Independence</a:t>
            </a:r>
            <a:r>
              <a:rPr lang="en" sz="1200">
                <a:solidFill>
                  <a:srgbClr val="212121"/>
                </a:solidFill>
              </a:rPr>
              <a:t>” from the National Archives </a:t>
            </a:r>
            <a:r>
              <a:rPr lang="en" sz="1200">
                <a:solidFill>
                  <a:srgbClr val="212121"/>
                </a:solidFill>
              </a:rPr>
              <a:t>is under the Public Domain</a:t>
            </a:r>
            <a:endParaRPr sz="1200">
              <a:solidFill>
                <a:srgbClr val="212121"/>
              </a:solidFill>
            </a:endParaRPr>
          </a:p>
          <a:p>
            <a:pPr indent="0" lvl="0" marL="0" rtl="0" algn="l">
              <a:lnSpc>
                <a:spcPct val="120000"/>
              </a:lnSpc>
              <a:spcBef>
                <a:spcPts val="0"/>
              </a:spcBef>
              <a:spcAft>
                <a:spcPts val="0"/>
              </a:spcAft>
              <a:buNone/>
            </a:pPr>
            <a:r>
              <a:t/>
            </a:r>
            <a:endParaRPr sz="1200">
              <a:solidFill>
                <a:srgbClr val="21212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5.png"/><Relationship Id="rId5" Type="http://schemas.openxmlformats.org/officeDocument/2006/relationships/image" Target="../media/image2.png"/><Relationship Id="rId6" Type="http://schemas.openxmlformats.org/officeDocument/2006/relationships/image" Target="../media/image3.png"/><Relationship Id="rId7"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nvSpPr>
        <p:spPr>
          <a:xfrm>
            <a:off x="1767000" y="7526525"/>
            <a:ext cx="5926200" cy="1391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rgbClr val="0E101A"/>
                </a:solidFill>
              </a:rPr>
              <a:t>Every two years, the United States holds elections to elect people to serve in various government offices. Citizens 18 years and older vote in elections to select their choice for which </a:t>
            </a:r>
            <a:r>
              <a:rPr b="1" lang="en">
                <a:solidFill>
                  <a:srgbClr val="0E101A"/>
                </a:solidFill>
              </a:rPr>
              <a:t>representatives</a:t>
            </a:r>
            <a:r>
              <a:rPr lang="en">
                <a:solidFill>
                  <a:srgbClr val="0E101A"/>
                </a:solidFill>
              </a:rPr>
              <a:t> (president, vice-president, senators, governors, etc.) will gain the power to make decisions and serve the people. </a:t>
            </a:r>
            <a:endParaRPr>
              <a:solidFill>
                <a:schemeClr val="dk1"/>
              </a:solidFill>
              <a:highlight>
                <a:srgbClr val="FFFFFF"/>
              </a:highlight>
            </a:endParaRPr>
          </a:p>
        </p:txBody>
      </p:sp>
      <p:sp>
        <p:nvSpPr>
          <p:cNvPr id="55" name="Google Shape;55;p13"/>
          <p:cNvSpPr txBox="1"/>
          <p:nvPr>
            <p:ph idx="4294967295" type="ctrTitle"/>
          </p:nvPr>
        </p:nvSpPr>
        <p:spPr>
          <a:xfrm>
            <a:off x="89250" y="226225"/>
            <a:ext cx="7242600" cy="608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 sz="2600"/>
              <a:t>We the People</a:t>
            </a:r>
            <a:endParaRPr b="1" sz="2600"/>
          </a:p>
        </p:txBody>
      </p:sp>
      <p:sp>
        <p:nvSpPr>
          <p:cNvPr id="56" name="Google Shape;56;p13"/>
          <p:cNvSpPr txBox="1"/>
          <p:nvPr/>
        </p:nvSpPr>
        <p:spPr>
          <a:xfrm>
            <a:off x="1767000" y="2674963"/>
            <a:ext cx="40863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1"/>
                </a:solidFill>
              </a:rPr>
              <a:t>Where Does the Government Gain Power?</a:t>
            </a:r>
            <a:endParaRPr b="1">
              <a:solidFill>
                <a:schemeClr val="dk1"/>
              </a:solidFill>
            </a:endParaRPr>
          </a:p>
        </p:txBody>
      </p:sp>
      <p:sp>
        <p:nvSpPr>
          <p:cNvPr id="57" name="Google Shape;57;p13"/>
          <p:cNvSpPr txBox="1"/>
          <p:nvPr/>
        </p:nvSpPr>
        <p:spPr>
          <a:xfrm>
            <a:off x="196650" y="5029200"/>
            <a:ext cx="40863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1"/>
                </a:solidFill>
              </a:rPr>
              <a:t>How Does the Government Gain Power?</a:t>
            </a:r>
            <a:endParaRPr b="1">
              <a:solidFill>
                <a:schemeClr val="dk1"/>
              </a:solidFill>
            </a:endParaRPr>
          </a:p>
        </p:txBody>
      </p:sp>
      <p:sp>
        <p:nvSpPr>
          <p:cNvPr id="58" name="Google Shape;58;p13"/>
          <p:cNvSpPr txBox="1"/>
          <p:nvPr/>
        </p:nvSpPr>
        <p:spPr>
          <a:xfrm>
            <a:off x="1767000" y="7136838"/>
            <a:ext cx="59262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1"/>
                </a:solidFill>
              </a:rPr>
              <a:t>How Do Citizens Give Consent to the Government?</a:t>
            </a:r>
            <a:endParaRPr b="1">
              <a:solidFill>
                <a:schemeClr val="dk1"/>
              </a:solidFill>
            </a:endParaRPr>
          </a:p>
        </p:txBody>
      </p:sp>
      <p:sp>
        <p:nvSpPr>
          <p:cNvPr id="59" name="Google Shape;59;p13"/>
          <p:cNvSpPr txBox="1"/>
          <p:nvPr/>
        </p:nvSpPr>
        <p:spPr>
          <a:xfrm>
            <a:off x="98250" y="893188"/>
            <a:ext cx="73791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
                <a:solidFill>
                  <a:schemeClr val="dk1"/>
                </a:solidFill>
              </a:rPr>
              <a:t>How is the U.S. Government Organized?</a:t>
            </a:r>
            <a:endParaRPr b="1">
              <a:solidFill>
                <a:schemeClr val="dk1"/>
              </a:solidFill>
            </a:endParaRPr>
          </a:p>
        </p:txBody>
      </p:sp>
      <p:pic>
        <p:nvPicPr>
          <p:cNvPr id="60" name="Google Shape;60;p13"/>
          <p:cNvPicPr preferRelativeResize="0"/>
          <p:nvPr/>
        </p:nvPicPr>
        <p:blipFill>
          <a:blip r:embed="rId3">
            <a:alphaModFix/>
          </a:blip>
          <a:stretch>
            <a:fillRect/>
          </a:stretch>
        </p:blipFill>
        <p:spPr>
          <a:xfrm>
            <a:off x="6960557" y="9680625"/>
            <a:ext cx="659443" cy="253625"/>
          </a:xfrm>
          <a:prstGeom prst="rect">
            <a:avLst/>
          </a:prstGeom>
          <a:noFill/>
          <a:ln>
            <a:noFill/>
          </a:ln>
        </p:spPr>
      </p:pic>
      <p:sp>
        <p:nvSpPr>
          <p:cNvPr id="61" name="Google Shape;61;p13"/>
          <p:cNvSpPr txBox="1"/>
          <p:nvPr/>
        </p:nvSpPr>
        <p:spPr>
          <a:xfrm>
            <a:off x="98250" y="1246400"/>
            <a:ext cx="6126000" cy="1391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rPr>
              <a:t>The U.S. Constitution establishes the structure of our government. It organizes the government into three branches: legislative, executive, and judicial. Each of these branches has its own responsibilities. These responsibilities include creating and making sure rules and laws are followed. </a:t>
            </a:r>
            <a:endParaRPr>
              <a:solidFill>
                <a:schemeClr val="dk1"/>
              </a:solidFill>
            </a:endParaRPr>
          </a:p>
        </p:txBody>
      </p:sp>
      <p:sp>
        <p:nvSpPr>
          <p:cNvPr id="62" name="Google Shape;62;p13"/>
          <p:cNvSpPr txBox="1"/>
          <p:nvPr/>
        </p:nvSpPr>
        <p:spPr>
          <a:xfrm>
            <a:off x="1767000" y="3030075"/>
            <a:ext cx="5983500" cy="1887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rPr>
              <a:t>The answer is very simple, and it might surprise you. You must look at the words in some important United States documents to find the answer. The first is the U.S. Constitution. It explains where the government gains its power. The Preamble to the Constitution begins with, “We the People of the United States, in Order to form a more perfect Union.” So where does the government get its power? That’s right! Government gains its power from the people of the United States.</a:t>
            </a:r>
            <a:endParaRPr>
              <a:solidFill>
                <a:schemeClr val="dk1"/>
              </a:solidFill>
            </a:endParaRPr>
          </a:p>
        </p:txBody>
      </p:sp>
      <p:sp>
        <p:nvSpPr>
          <p:cNvPr id="63" name="Google Shape;63;p13"/>
          <p:cNvSpPr txBox="1"/>
          <p:nvPr/>
        </p:nvSpPr>
        <p:spPr>
          <a:xfrm>
            <a:off x="98250" y="5426375"/>
            <a:ext cx="6024600" cy="1639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rgbClr val="0E101A"/>
                </a:solidFill>
              </a:rPr>
              <a:t>The famous document, The Declaration of Independence, is the answer to this question. The Declaration states, </a:t>
            </a:r>
            <a:r>
              <a:rPr i="1" lang="en">
                <a:solidFill>
                  <a:srgbClr val="0E101A"/>
                </a:solidFill>
              </a:rPr>
              <a:t>“Governments are instituted among Men, deriving their just powers from the consent of the governed.”</a:t>
            </a:r>
            <a:r>
              <a:rPr lang="en">
                <a:solidFill>
                  <a:srgbClr val="0E101A"/>
                </a:solidFill>
              </a:rPr>
              <a:t> The </a:t>
            </a:r>
            <a:r>
              <a:rPr b="1" lang="en">
                <a:solidFill>
                  <a:srgbClr val="0E101A"/>
                </a:solidFill>
              </a:rPr>
              <a:t>governed</a:t>
            </a:r>
            <a:r>
              <a:rPr lang="en">
                <a:solidFill>
                  <a:srgbClr val="0E101A"/>
                </a:solidFill>
              </a:rPr>
              <a:t> refers to the citizens of our country. As citizens, we give our </a:t>
            </a:r>
            <a:r>
              <a:rPr b="1" lang="en">
                <a:solidFill>
                  <a:srgbClr val="0E101A"/>
                </a:solidFill>
              </a:rPr>
              <a:t>consent</a:t>
            </a:r>
            <a:r>
              <a:rPr lang="en">
                <a:solidFill>
                  <a:srgbClr val="0E101A"/>
                </a:solidFill>
              </a:rPr>
              <a:t> (or approval) to the government to make and enforce the rules and laws in our country, our state, and at our local level.</a:t>
            </a:r>
            <a:r>
              <a:rPr lang="en">
                <a:solidFill>
                  <a:srgbClr val="0E101A"/>
                </a:solidFill>
              </a:rPr>
              <a:t> </a:t>
            </a:r>
            <a:endParaRPr>
              <a:solidFill>
                <a:schemeClr val="dk1"/>
              </a:solidFill>
            </a:endParaRPr>
          </a:p>
        </p:txBody>
      </p:sp>
      <p:pic>
        <p:nvPicPr>
          <p:cNvPr id="64" name="Google Shape;64;p13"/>
          <p:cNvPicPr preferRelativeResize="0"/>
          <p:nvPr/>
        </p:nvPicPr>
        <p:blipFill>
          <a:blip r:embed="rId4">
            <a:alphaModFix/>
          </a:blip>
          <a:stretch>
            <a:fillRect/>
          </a:stretch>
        </p:blipFill>
        <p:spPr>
          <a:xfrm>
            <a:off x="196700" y="2773350"/>
            <a:ext cx="1433824" cy="2027249"/>
          </a:xfrm>
          <a:prstGeom prst="rect">
            <a:avLst/>
          </a:prstGeom>
          <a:noFill/>
          <a:ln cap="flat" cmpd="sng" w="9525">
            <a:solidFill>
              <a:srgbClr val="000000"/>
            </a:solidFill>
            <a:prstDash val="solid"/>
            <a:round/>
            <a:headEnd len="sm" w="sm" type="none"/>
            <a:tailEnd len="sm" w="sm" type="none"/>
          </a:ln>
        </p:spPr>
      </p:pic>
      <p:pic>
        <p:nvPicPr>
          <p:cNvPr id="65" name="Google Shape;65;p13"/>
          <p:cNvPicPr preferRelativeResize="0"/>
          <p:nvPr/>
        </p:nvPicPr>
        <p:blipFill rotWithShape="1">
          <a:blip r:embed="rId5">
            <a:alphaModFix/>
          </a:blip>
          <a:srcRect b="0" l="31749" r="35839" t="0"/>
          <a:stretch/>
        </p:blipFill>
        <p:spPr>
          <a:xfrm>
            <a:off x="6066350" y="1261000"/>
            <a:ext cx="725417" cy="658925"/>
          </a:xfrm>
          <a:prstGeom prst="rect">
            <a:avLst/>
          </a:prstGeom>
          <a:noFill/>
          <a:ln cap="flat" cmpd="sng" w="9525">
            <a:solidFill>
              <a:schemeClr val="dk1"/>
            </a:solidFill>
            <a:prstDash val="solid"/>
            <a:round/>
            <a:headEnd len="sm" w="sm" type="none"/>
            <a:tailEnd len="sm" w="sm" type="none"/>
          </a:ln>
        </p:spPr>
      </p:pic>
      <p:pic>
        <p:nvPicPr>
          <p:cNvPr id="66" name="Google Shape;66;p13"/>
          <p:cNvPicPr preferRelativeResize="0"/>
          <p:nvPr/>
        </p:nvPicPr>
        <p:blipFill rotWithShape="1">
          <a:blip r:embed="rId5">
            <a:alphaModFix/>
          </a:blip>
          <a:srcRect b="0" l="0" r="67588" t="0"/>
          <a:stretch/>
        </p:blipFill>
        <p:spPr>
          <a:xfrm>
            <a:off x="6872533" y="1261012"/>
            <a:ext cx="725417" cy="658924"/>
          </a:xfrm>
          <a:prstGeom prst="rect">
            <a:avLst/>
          </a:prstGeom>
          <a:noFill/>
          <a:ln cap="flat" cmpd="sng" w="9525">
            <a:solidFill>
              <a:schemeClr val="dk1"/>
            </a:solidFill>
            <a:prstDash val="solid"/>
            <a:round/>
            <a:headEnd len="sm" w="sm" type="none"/>
            <a:tailEnd len="sm" w="sm" type="none"/>
          </a:ln>
        </p:spPr>
      </p:pic>
      <p:pic>
        <p:nvPicPr>
          <p:cNvPr id="67" name="Google Shape;67;p13"/>
          <p:cNvPicPr preferRelativeResize="0"/>
          <p:nvPr/>
        </p:nvPicPr>
        <p:blipFill rotWithShape="1">
          <a:blip r:embed="rId5">
            <a:alphaModFix/>
          </a:blip>
          <a:srcRect b="0" l="63110" r="0" t="0"/>
          <a:stretch/>
        </p:blipFill>
        <p:spPr>
          <a:xfrm>
            <a:off x="6452722" y="1993475"/>
            <a:ext cx="825649" cy="658924"/>
          </a:xfrm>
          <a:prstGeom prst="rect">
            <a:avLst/>
          </a:prstGeom>
          <a:noFill/>
          <a:ln cap="flat" cmpd="sng" w="9525">
            <a:solidFill>
              <a:schemeClr val="dk1"/>
            </a:solidFill>
            <a:prstDash val="solid"/>
            <a:round/>
            <a:headEnd len="sm" w="sm" type="none"/>
            <a:tailEnd len="sm" w="sm" type="none"/>
          </a:ln>
        </p:spPr>
      </p:pic>
      <p:pic>
        <p:nvPicPr>
          <p:cNvPr id="68" name="Google Shape;68;p13"/>
          <p:cNvPicPr preferRelativeResize="0"/>
          <p:nvPr/>
        </p:nvPicPr>
        <p:blipFill>
          <a:blip r:embed="rId6">
            <a:alphaModFix/>
          </a:blip>
          <a:stretch>
            <a:fillRect/>
          </a:stretch>
        </p:blipFill>
        <p:spPr>
          <a:xfrm>
            <a:off x="6046700" y="5176475"/>
            <a:ext cx="1531604" cy="1818476"/>
          </a:xfrm>
          <a:prstGeom prst="rect">
            <a:avLst/>
          </a:prstGeom>
          <a:noFill/>
          <a:ln cap="flat" cmpd="sng" w="9525">
            <a:solidFill>
              <a:schemeClr val="dk1"/>
            </a:solidFill>
            <a:prstDash val="solid"/>
            <a:round/>
            <a:headEnd len="sm" w="sm" type="none"/>
            <a:tailEnd len="sm" w="sm" type="none"/>
          </a:ln>
        </p:spPr>
      </p:pic>
      <p:pic>
        <p:nvPicPr>
          <p:cNvPr id="69" name="Google Shape;69;p13"/>
          <p:cNvPicPr preferRelativeResize="0"/>
          <p:nvPr/>
        </p:nvPicPr>
        <p:blipFill>
          <a:blip r:embed="rId7">
            <a:alphaModFix/>
          </a:blip>
          <a:stretch>
            <a:fillRect/>
          </a:stretch>
        </p:blipFill>
        <p:spPr>
          <a:xfrm>
            <a:off x="196650" y="7255900"/>
            <a:ext cx="1531601" cy="1526133"/>
          </a:xfrm>
          <a:prstGeom prst="rect">
            <a:avLst/>
          </a:prstGeom>
          <a:noFill/>
          <a:ln cap="flat" cmpd="sng" w="9525">
            <a:solidFill>
              <a:schemeClr val="dk1"/>
            </a:solidFill>
            <a:prstDash val="solid"/>
            <a:round/>
            <a:headEnd len="sm" w="sm" type="none"/>
            <a:tailEnd len="sm" w="sm" type="none"/>
          </a:ln>
        </p:spPr>
      </p:pic>
      <p:sp>
        <p:nvSpPr>
          <p:cNvPr id="70" name="Google Shape;70;p13"/>
          <p:cNvSpPr txBox="1"/>
          <p:nvPr/>
        </p:nvSpPr>
        <p:spPr>
          <a:xfrm>
            <a:off x="98250" y="8867775"/>
            <a:ext cx="7379100" cy="895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highlight>
                  <a:srgbClr val="FFFFFF"/>
                </a:highlight>
              </a:rPr>
              <a:t>The importance of “We the People” giving consent to the government was best explained when Abraham Lincoln said, “Government of the people, by the people, for the people, shall not perish from the earth.”</a:t>
            </a:r>
            <a:endParaRPr>
              <a:solidFill>
                <a:schemeClr val="dk1"/>
              </a:solidFill>
              <a:highlight>
                <a:srgbClr val="FFFFFF"/>
              </a:highlight>
            </a:endParaRPr>
          </a:p>
        </p:txBody>
      </p:sp>
      <p:sp>
        <p:nvSpPr>
          <p:cNvPr id="71" name="Google Shape;71;p13"/>
          <p:cNvSpPr txBox="1"/>
          <p:nvPr/>
        </p:nvSpPr>
        <p:spPr>
          <a:xfrm>
            <a:off x="103913" y="4838700"/>
            <a:ext cx="1619400" cy="152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i="1" lang="en" sz="700"/>
              <a:t>The United States Constitution</a:t>
            </a:r>
            <a:endParaRPr i="1" sz="700"/>
          </a:p>
        </p:txBody>
      </p:sp>
      <p:sp>
        <p:nvSpPr>
          <p:cNvPr id="72" name="Google Shape;72;p13"/>
          <p:cNvSpPr txBox="1"/>
          <p:nvPr/>
        </p:nvSpPr>
        <p:spPr>
          <a:xfrm>
            <a:off x="6002788" y="6989375"/>
            <a:ext cx="1619400" cy="152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i="1" lang="en" sz="700"/>
              <a:t>The Declaration of Independence</a:t>
            </a:r>
            <a:endParaRPr i="1" sz="700"/>
          </a:p>
        </p:txBody>
      </p:sp>
      <p:sp>
        <p:nvSpPr>
          <p:cNvPr id="73" name="Google Shape;73;p13"/>
          <p:cNvSpPr txBox="1"/>
          <p:nvPr/>
        </p:nvSpPr>
        <p:spPr>
          <a:xfrm>
            <a:off x="5926325" y="2674975"/>
            <a:ext cx="1619400" cy="152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i="1" lang="en" sz="700"/>
              <a:t>Three branches of government</a:t>
            </a:r>
            <a:endParaRPr i="1" sz="700"/>
          </a:p>
        </p:txBody>
      </p:sp>
      <p:sp>
        <p:nvSpPr>
          <p:cNvPr id="74" name="Google Shape;74;p13"/>
          <p:cNvSpPr txBox="1"/>
          <p:nvPr/>
        </p:nvSpPr>
        <p:spPr>
          <a:xfrm>
            <a:off x="152738" y="8824900"/>
            <a:ext cx="1619400" cy="152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i="1" lang="en" sz="700"/>
              <a:t>Voting</a:t>
            </a:r>
            <a:endParaRPr i="1" sz="7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