
<file path=[Content_Types].xml><?xml version="1.0" encoding="utf-8"?>
<Types xmlns="http://schemas.openxmlformats.org/package/2006/content-types">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strictFirstAndLastChars="0" saveSubsetFonts="1">
  <p:sldMasterIdLst>
    <p:sldMasterId id="2147483659" r:id="rId4"/>
  </p:sldMasterIdLst>
  <p:notesMasterIdLst>
    <p:notesMasterId r:id="rId5"/>
  </p:notesMasterIdLst>
  <p:sldIdLst>
    <p:sldId id="256" r:id="rId6"/>
  </p:sldIdLst>
  <p:sldSz cy="7772400" cx="10058400"/>
  <p:notesSz cx="6858000" cy="9144000"/>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448">
          <p15:clr>
            <a:srgbClr val="A4A3A4"/>
          </p15:clr>
        </p15:guide>
        <p15:guide id="2" pos="316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448" orient="horz"/>
        <p:guide pos="3168"/>
      </p:guideLst>
    </p:cSldViewPr>
  </p:slideViewPr>
</p:viewPr>
</file>

<file path=ppt/_rels/presentation.xml.rels><?xml version="1.0" encoding="UTF-8" standalone="yes"?><Relationships xmlns="http://schemas.openxmlformats.org/package/2006/relationships"><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5" Type="http://schemas.openxmlformats.org/officeDocument/2006/relationships/notesMaster" Target="notesMasters/notesMaster1.xml"/><Relationship Id="rId6" Type="http://schemas.openxmlformats.org/officeDocument/2006/relationships/slide" Target="slides/slid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1210584" y="685800"/>
            <a:ext cx="44373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commons.wikimedia.org/wiki/File:Flag_of_the_United_States.svg" TargetMode="External"/><Relationship Id="rId3" Type="http://schemas.openxmlformats.org/officeDocument/2006/relationships/hyperlink" Target="https://www.archives.gov/founding-docs/constitution?_ga=2.65187374.1805459277.1673569971-1162081883.1671663378" TargetMode="External"/><Relationship Id="rId4" Type="http://schemas.openxmlformats.org/officeDocument/2006/relationships/hyperlink" Target="https://freeicons.io/ecology-&amp;-recycling-4/faucet-water-ecology-eco-icon-100344" TargetMode="External"/><Relationship Id="rId9" Type="http://schemas.openxmlformats.org/officeDocument/2006/relationships/hyperlink" Target="https://www.house.gov/the-house-explained/branches-of-government" TargetMode="External"/><Relationship Id="rId5" Type="http://schemas.openxmlformats.org/officeDocument/2006/relationships/hyperlink" Target="https://creativecommons.org/licenses/by/3.0/" TargetMode="External"/><Relationship Id="rId6" Type="http://schemas.openxmlformats.org/officeDocument/2006/relationships/hyperlink" Target="https://freeicons.io/2020-election-icons/vote-choice-icon-31620" TargetMode="External"/><Relationship Id="rId7" Type="http://schemas.openxmlformats.org/officeDocument/2006/relationships/hyperlink" Target="https://creativecommons.org/licenses/by/3.0/" TargetMode="External"/><Relationship Id="rId8" Type="http://schemas.openxmlformats.org/officeDocument/2006/relationships/hyperlink" Target="https://pics.freeicons.io/uploads/icons/png/5089165391642029895-512.png" TargetMode="Externa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p:notes"/>
          <p:cNvSpPr/>
          <p:nvPr>
            <p:ph idx="2" type="sldImg"/>
          </p:nvPr>
        </p:nvSpPr>
        <p:spPr>
          <a:xfrm>
            <a:off x="1210584" y="685800"/>
            <a:ext cx="44373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p: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20000"/>
              </a:lnSpc>
              <a:spcBef>
                <a:spcPts val="0"/>
              </a:spcBef>
              <a:spcAft>
                <a:spcPts val="0"/>
              </a:spcAft>
              <a:buNone/>
            </a:pPr>
            <a:r>
              <a:rPr lang="en" sz="1200">
                <a:solidFill>
                  <a:srgbClr val="212121"/>
                </a:solidFill>
              </a:rPr>
              <a:t>Image Credits: </a:t>
            </a:r>
            <a:endParaRPr sz="1200">
              <a:solidFill>
                <a:srgbClr val="212121"/>
              </a:solidFill>
            </a:endParaRPr>
          </a:p>
          <a:p>
            <a:pPr indent="-304800" lvl="0" marL="457200" rtl="0" algn="l">
              <a:lnSpc>
                <a:spcPct val="100000"/>
              </a:lnSpc>
              <a:spcBef>
                <a:spcPts val="0"/>
              </a:spcBef>
              <a:spcAft>
                <a:spcPts val="0"/>
              </a:spcAft>
              <a:buSzPts val="1200"/>
              <a:buAutoNum type="arabicPeriod"/>
            </a:pPr>
            <a:r>
              <a:rPr lang="en" sz="1200">
                <a:solidFill>
                  <a:srgbClr val="212121"/>
                </a:solidFill>
              </a:rPr>
              <a:t>“</a:t>
            </a:r>
            <a:r>
              <a:rPr lang="en" sz="1200" u="sng">
                <a:solidFill>
                  <a:srgbClr val="1155CC"/>
                </a:solidFill>
                <a:hlinkClick r:id="rId2">
                  <a:extLst>
                    <a:ext uri="{A12FA001-AC4F-418D-AE19-62706E023703}">
                      <ahyp:hlinkClr val="tx"/>
                    </a:ext>
                  </a:extLst>
                </a:hlinkClick>
              </a:rPr>
              <a:t>Flag of the United States</a:t>
            </a:r>
            <a:r>
              <a:rPr lang="en" sz="1200">
                <a:solidFill>
                  <a:srgbClr val="212121"/>
                </a:solidFill>
              </a:rPr>
              <a:t>” </a:t>
            </a:r>
            <a:r>
              <a:rPr lang="en" sz="1200">
                <a:solidFill>
                  <a:srgbClr val="30272E"/>
                </a:solidFill>
              </a:rPr>
              <a:t>is under the Public Domain </a:t>
            </a:r>
            <a:endParaRPr sz="1200">
              <a:solidFill>
                <a:srgbClr val="30272E"/>
              </a:solidFill>
            </a:endParaRPr>
          </a:p>
          <a:p>
            <a:pPr indent="-304800" lvl="0" marL="457200" rtl="0" algn="l">
              <a:lnSpc>
                <a:spcPct val="100000"/>
              </a:lnSpc>
              <a:spcBef>
                <a:spcPts val="0"/>
              </a:spcBef>
              <a:spcAft>
                <a:spcPts val="0"/>
              </a:spcAft>
              <a:buSzPts val="1200"/>
              <a:buAutoNum type="arabicPeriod"/>
            </a:pPr>
            <a:r>
              <a:rPr lang="en" sz="1200">
                <a:solidFill>
                  <a:srgbClr val="30272E"/>
                </a:solidFill>
              </a:rPr>
              <a:t>“</a:t>
            </a:r>
            <a:r>
              <a:rPr lang="en" sz="1200" u="sng">
                <a:solidFill>
                  <a:srgbClr val="1155CC"/>
                </a:solidFill>
                <a:hlinkClick r:id="rId3">
                  <a:extLst>
                    <a:ext uri="{A12FA001-AC4F-418D-AE19-62706E023703}">
                      <ahyp:hlinkClr val="tx"/>
                    </a:ext>
                  </a:extLst>
                </a:hlinkClick>
              </a:rPr>
              <a:t>The Constitution of the United States</a:t>
            </a:r>
            <a:r>
              <a:rPr lang="en" sz="1200">
                <a:solidFill>
                  <a:srgbClr val="30272E"/>
                </a:solidFill>
              </a:rPr>
              <a:t>” from the National Archives </a:t>
            </a:r>
            <a:r>
              <a:rPr lang="en" sz="1200">
                <a:solidFill>
                  <a:srgbClr val="212121"/>
                </a:solidFill>
              </a:rPr>
              <a:t> </a:t>
            </a:r>
            <a:r>
              <a:rPr lang="en" sz="1200">
                <a:solidFill>
                  <a:srgbClr val="30272E"/>
                </a:solidFill>
              </a:rPr>
              <a:t>is under the Public Domain</a:t>
            </a:r>
            <a:endParaRPr sz="1200">
              <a:solidFill>
                <a:srgbClr val="30272E"/>
              </a:solidFill>
            </a:endParaRPr>
          </a:p>
          <a:p>
            <a:pPr indent="-304800" lvl="0" marL="457200" rtl="0" algn="l">
              <a:lnSpc>
                <a:spcPct val="100000"/>
              </a:lnSpc>
              <a:spcBef>
                <a:spcPts val="0"/>
              </a:spcBef>
              <a:spcAft>
                <a:spcPts val="0"/>
              </a:spcAft>
              <a:buSzPts val="1200"/>
              <a:buAutoNum type="arabicPeriod"/>
            </a:pPr>
            <a:r>
              <a:rPr lang="en" sz="1200">
                <a:solidFill>
                  <a:schemeClr val="dk1"/>
                </a:solidFill>
              </a:rPr>
              <a:t>“</a:t>
            </a:r>
            <a:r>
              <a:rPr lang="en" sz="1200" u="sng">
                <a:solidFill>
                  <a:srgbClr val="1155CC"/>
                </a:solidFill>
                <a:hlinkClick r:id="rId4">
                  <a:extLst>
                    <a:ext uri="{A12FA001-AC4F-418D-AE19-62706E023703}">
                      <ahyp:hlinkClr val="tx"/>
                    </a:ext>
                  </a:extLst>
                </a:hlinkClick>
              </a:rPr>
              <a:t>Faucet, water, ecology, eco icon</a:t>
            </a:r>
            <a:r>
              <a:rPr lang="en" sz="1200">
                <a:solidFill>
                  <a:schemeClr val="dk1"/>
                </a:solidFill>
              </a:rPr>
              <a:t>” by ColourCreatype </a:t>
            </a:r>
            <a:r>
              <a:rPr lang="en" sz="1200">
                <a:solidFill>
                  <a:srgbClr val="30272E"/>
                </a:solidFill>
              </a:rPr>
              <a:t>is licensed under </a:t>
            </a:r>
            <a:r>
              <a:rPr lang="en" sz="1200" u="sng">
                <a:solidFill>
                  <a:srgbClr val="1155CC"/>
                </a:solidFill>
                <a:hlinkClick r:id="rId5">
                  <a:extLst>
                    <a:ext uri="{A12FA001-AC4F-418D-AE19-62706E023703}">
                      <ahyp:hlinkClr val="tx"/>
                    </a:ext>
                  </a:extLst>
                </a:hlinkClick>
              </a:rPr>
              <a:t>CC BY 3.0</a:t>
            </a:r>
            <a:endParaRPr sz="1200">
              <a:solidFill>
                <a:srgbClr val="1155CC"/>
              </a:solidFill>
            </a:endParaRPr>
          </a:p>
          <a:p>
            <a:pPr indent="-304800" lvl="0" marL="457200" rtl="0" algn="l">
              <a:lnSpc>
                <a:spcPct val="100000"/>
              </a:lnSpc>
              <a:spcBef>
                <a:spcPts val="0"/>
              </a:spcBef>
              <a:spcAft>
                <a:spcPts val="0"/>
              </a:spcAft>
              <a:buSzPts val="1200"/>
              <a:buAutoNum type="arabicPeriod"/>
            </a:pPr>
            <a:r>
              <a:rPr lang="en" sz="1200">
                <a:solidFill>
                  <a:schemeClr val="dk1"/>
                </a:solidFill>
              </a:rPr>
              <a:t>“</a:t>
            </a:r>
            <a:r>
              <a:rPr lang="en" sz="1200" u="sng">
                <a:solidFill>
                  <a:srgbClr val="1155CC"/>
                </a:solidFill>
                <a:hlinkClick r:id="rId6">
                  <a:extLst>
                    <a:ext uri="{A12FA001-AC4F-418D-AE19-62706E023703}">
                      <ahyp:hlinkClr val="tx"/>
                    </a:ext>
                  </a:extLst>
                </a:hlinkClick>
              </a:rPr>
              <a:t>Vote choice icon</a:t>
            </a:r>
            <a:r>
              <a:rPr lang="en" sz="1200">
                <a:solidFill>
                  <a:schemeClr val="dk1"/>
                </a:solidFill>
              </a:rPr>
              <a:t>” by Fasil </a:t>
            </a:r>
            <a:r>
              <a:rPr lang="en" sz="1200">
                <a:solidFill>
                  <a:srgbClr val="30272E"/>
                </a:solidFill>
              </a:rPr>
              <a:t>is licensed under </a:t>
            </a:r>
            <a:r>
              <a:rPr lang="en" sz="1200" u="sng">
                <a:solidFill>
                  <a:srgbClr val="1155CC"/>
                </a:solidFill>
                <a:hlinkClick r:id="rId7">
                  <a:extLst>
                    <a:ext uri="{A12FA001-AC4F-418D-AE19-62706E023703}">
                      <ahyp:hlinkClr val="tx"/>
                    </a:ext>
                  </a:extLst>
                </a:hlinkClick>
              </a:rPr>
              <a:t>CC BY 3.0</a:t>
            </a:r>
            <a:endParaRPr sz="1200">
              <a:solidFill>
                <a:srgbClr val="1155CC"/>
              </a:solidFill>
            </a:endParaRPr>
          </a:p>
          <a:p>
            <a:pPr indent="-304800" lvl="0" marL="457200" rtl="0" algn="l">
              <a:lnSpc>
                <a:spcPct val="100000"/>
              </a:lnSpc>
              <a:spcBef>
                <a:spcPts val="0"/>
              </a:spcBef>
              <a:spcAft>
                <a:spcPts val="0"/>
              </a:spcAft>
              <a:buSzPts val="1200"/>
              <a:buAutoNum type="arabicPeriod"/>
            </a:pPr>
            <a:r>
              <a:rPr lang="en" sz="1200">
                <a:solidFill>
                  <a:schemeClr val="dk1"/>
                </a:solidFill>
              </a:rPr>
              <a:t>“</a:t>
            </a:r>
            <a:r>
              <a:rPr lang="en" sz="1200" u="sng">
                <a:solidFill>
                  <a:srgbClr val="1155CC"/>
                </a:solidFill>
                <a:hlinkClick r:id="rId8">
                  <a:extLst>
                    <a:ext uri="{A12FA001-AC4F-418D-AE19-62706E023703}">
                      <ahyp:hlinkClr val="tx"/>
                    </a:ext>
                  </a:extLst>
                </a:hlinkClick>
              </a:rPr>
              <a:t>Police icon</a:t>
            </a:r>
            <a:r>
              <a:rPr lang="en" sz="1200">
                <a:solidFill>
                  <a:schemeClr val="dk1"/>
                </a:solidFill>
              </a:rPr>
              <a:t>” by John on Freeicons.io is a free icon</a:t>
            </a:r>
            <a:endParaRPr sz="1200">
              <a:solidFill>
                <a:schemeClr val="dk1"/>
              </a:solidFill>
            </a:endParaRPr>
          </a:p>
          <a:p>
            <a:pPr indent="-304800" lvl="0" marL="457200" rtl="0" algn="l">
              <a:lnSpc>
                <a:spcPct val="100000"/>
              </a:lnSpc>
              <a:spcBef>
                <a:spcPts val="0"/>
              </a:spcBef>
              <a:spcAft>
                <a:spcPts val="0"/>
              </a:spcAft>
              <a:buSzPts val="1200"/>
              <a:buAutoNum type="arabicPeriod"/>
            </a:pPr>
            <a:r>
              <a:rPr lang="en" sz="1200">
                <a:solidFill>
                  <a:schemeClr val="dk1"/>
                </a:solidFill>
              </a:rPr>
              <a:t>“</a:t>
            </a:r>
            <a:r>
              <a:rPr lang="en" sz="1200" u="sng">
                <a:solidFill>
                  <a:srgbClr val="1155CC"/>
                </a:solidFill>
                <a:hlinkClick r:id="rId9">
                  <a:extLst>
                    <a:ext uri="{A12FA001-AC4F-418D-AE19-62706E023703}">
                      <ahyp:hlinkClr val="tx"/>
                    </a:ext>
                  </a:extLst>
                </a:hlinkClick>
              </a:rPr>
              <a:t>Branches of government</a:t>
            </a:r>
            <a:r>
              <a:rPr lang="en" sz="1200">
                <a:solidFill>
                  <a:schemeClr val="dk1"/>
                </a:solidFill>
              </a:rPr>
              <a:t>” is credited to the United States House of Representatives</a:t>
            </a:r>
            <a:endParaRPr sz="1200">
              <a:solidFill>
                <a:schemeClr val="dk1"/>
              </a:solidFill>
            </a:endParaRPr>
          </a:p>
          <a:p>
            <a:pPr indent="0" lvl="0" marL="0" rtl="0" algn="l">
              <a:lnSpc>
                <a:spcPct val="120000"/>
              </a:lnSpc>
              <a:spcBef>
                <a:spcPts val="0"/>
              </a:spcBef>
              <a:spcAft>
                <a:spcPts val="0"/>
              </a:spcAft>
              <a:buNone/>
            </a:pPr>
            <a:r>
              <a:t/>
            </a:r>
            <a:endParaRPr sz="1200">
              <a:solidFill>
                <a:schemeClr val="dk1"/>
              </a:solidFill>
            </a:endParaRPr>
          </a:p>
          <a:p>
            <a:pPr indent="0" lvl="0" marL="0" rtl="0" algn="l">
              <a:lnSpc>
                <a:spcPct val="120000"/>
              </a:lnSpc>
              <a:spcBef>
                <a:spcPts val="0"/>
              </a:spcBef>
              <a:spcAft>
                <a:spcPts val="0"/>
              </a:spcAft>
              <a:buNone/>
            </a:pPr>
            <a:r>
              <a:t/>
            </a:r>
            <a:endParaRPr sz="1200">
              <a:solidFill>
                <a:srgbClr val="30272E"/>
              </a:solidFill>
              <a:highlight>
                <a:schemeClr val="lt1"/>
              </a:highlight>
            </a:endParaRPr>
          </a:p>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42879" y="1125136"/>
            <a:ext cx="9372900" cy="31017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342870" y="4282678"/>
            <a:ext cx="9372900" cy="11979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9319704" y="7046639"/>
            <a:ext cx="603600" cy="5949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42870" y="1671478"/>
            <a:ext cx="9372900" cy="29670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342870" y="4763362"/>
            <a:ext cx="9372900" cy="19656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9319704" y="7046639"/>
            <a:ext cx="603600" cy="5949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9319704" y="7046639"/>
            <a:ext cx="603600" cy="5949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42870" y="3250173"/>
            <a:ext cx="9372900" cy="12720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9319704" y="7046639"/>
            <a:ext cx="603600" cy="5949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42870" y="672482"/>
            <a:ext cx="9372900" cy="8655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342870" y="1741518"/>
            <a:ext cx="9372900" cy="51627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9319704" y="7046639"/>
            <a:ext cx="603600" cy="5949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42870" y="672482"/>
            <a:ext cx="9372900" cy="8655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342870" y="1741518"/>
            <a:ext cx="4399800" cy="51627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5315640" y="1741518"/>
            <a:ext cx="4399800" cy="51627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9319704" y="7046639"/>
            <a:ext cx="603600" cy="5949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42870" y="672482"/>
            <a:ext cx="9372900" cy="8655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9319704" y="7046639"/>
            <a:ext cx="603600" cy="5949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42870" y="839573"/>
            <a:ext cx="3088800" cy="11418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342870" y="2099840"/>
            <a:ext cx="3088800" cy="48045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9319704" y="7046639"/>
            <a:ext cx="603600" cy="5949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539275" y="680227"/>
            <a:ext cx="7004400" cy="6181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9319704" y="7046639"/>
            <a:ext cx="603600" cy="5949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5029200" y="-189"/>
            <a:ext cx="5029200" cy="77724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92050" y="1863464"/>
            <a:ext cx="4449600" cy="22398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92050" y="4235758"/>
            <a:ext cx="4449600" cy="18663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5433450" y="1094158"/>
            <a:ext cx="4221000" cy="55839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9319704" y="7046639"/>
            <a:ext cx="603600" cy="5949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42870" y="6392869"/>
            <a:ext cx="6598800" cy="9144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9319704" y="7046639"/>
            <a:ext cx="603600" cy="5949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42870" y="672482"/>
            <a:ext cx="9372900" cy="8655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42870" y="1741518"/>
            <a:ext cx="9372900" cy="51627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9319704" y="7046639"/>
            <a:ext cx="603600" cy="5949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 Id="rId4" Type="http://schemas.openxmlformats.org/officeDocument/2006/relationships/image" Target="../media/image6.png"/><Relationship Id="rId10" Type="http://schemas.openxmlformats.org/officeDocument/2006/relationships/image" Target="../media/image3.png"/><Relationship Id="rId9" Type="http://schemas.openxmlformats.org/officeDocument/2006/relationships/image" Target="../media/image4.png"/><Relationship Id="rId5" Type="http://schemas.openxmlformats.org/officeDocument/2006/relationships/image" Target="../media/image8.png"/><Relationship Id="rId6" Type="http://schemas.openxmlformats.org/officeDocument/2006/relationships/image" Target="../media/image7.png"/><Relationship Id="rId7" Type="http://schemas.openxmlformats.org/officeDocument/2006/relationships/image" Target="../media/image2.png"/><Relationship Id="rId8"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3" name="Shape 53"/>
        <p:cNvGrpSpPr/>
        <p:nvPr/>
      </p:nvGrpSpPr>
      <p:grpSpPr>
        <a:xfrm>
          <a:off x="0" y="0"/>
          <a:ext cx="0" cy="0"/>
          <a:chOff x="0" y="0"/>
          <a:chExt cx="0" cy="0"/>
        </a:xfrm>
      </p:grpSpPr>
      <p:sp>
        <p:nvSpPr>
          <p:cNvPr id="54" name="Google Shape;54;p13"/>
          <p:cNvSpPr/>
          <p:nvPr/>
        </p:nvSpPr>
        <p:spPr>
          <a:xfrm>
            <a:off x="415425" y="5597825"/>
            <a:ext cx="4352100" cy="678300"/>
          </a:xfrm>
          <a:prstGeom prst="rect">
            <a:avLst/>
          </a:prstGeom>
          <a:noFill/>
          <a:ln cap="flat" cmpd="sng" w="19050">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5" name="Google Shape;55;p13"/>
          <p:cNvSpPr txBox="1"/>
          <p:nvPr/>
        </p:nvSpPr>
        <p:spPr>
          <a:xfrm>
            <a:off x="258025" y="3607250"/>
            <a:ext cx="5480400" cy="20319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1500"/>
              <a:t>Three branches of government: </a:t>
            </a:r>
            <a:endParaRPr sz="1500"/>
          </a:p>
          <a:p>
            <a:pPr indent="0" lvl="0" marL="0" rtl="0" algn="l">
              <a:spcBef>
                <a:spcPts val="0"/>
              </a:spcBef>
              <a:spcAft>
                <a:spcPts val="0"/>
              </a:spcAft>
              <a:buNone/>
            </a:pPr>
            <a:r>
              <a:rPr lang="en" sz="1500"/>
              <a:t>1. Executive		2. Judicial		3. Legislative</a:t>
            </a:r>
            <a:endParaRPr sz="1500"/>
          </a:p>
          <a:p>
            <a:pPr indent="0" lvl="0" marL="0" rtl="0" algn="l">
              <a:spcBef>
                <a:spcPts val="0"/>
              </a:spcBef>
              <a:spcAft>
                <a:spcPts val="0"/>
              </a:spcAft>
              <a:buNone/>
            </a:pPr>
            <a:r>
              <a:t/>
            </a:r>
            <a:endParaRPr sz="1500"/>
          </a:p>
          <a:p>
            <a:pPr indent="0" lvl="0" marL="0" rtl="0" algn="l">
              <a:spcBef>
                <a:spcPts val="0"/>
              </a:spcBef>
              <a:spcAft>
                <a:spcPts val="0"/>
              </a:spcAft>
              <a:buNone/>
            </a:pPr>
            <a:r>
              <a:t/>
            </a:r>
            <a:endParaRPr sz="1500"/>
          </a:p>
          <a:p>
            <a:pPr indent="0" lvl="0" marL="0" rtl="0" algn="l">
              <a:spcBef>
                <a:spcPts val="0"/>
              </a:spcBef>
              <a:spcAft>
                <a:spcPts val="0"/>
              </a:spcAft>
              <a:buNone/>
            </a:pPr>
            <a:r>
              <a:t/>
            </a:r>
            <a:endParaRPr sz="1500"/>
          </a:p>
          <a:p>
            <a:pPr indent="0" lvl="0" marL="0" rtl="0" algn="l">
              <a:spcBef>
                <a:spcPts val="0"/>
              </a:spcBef>
              <a:spcAft>
                <a:spcPts val="0"/>
              </a:spcAft>
              <a:buNone/>
            </a:pPr>
            <a:r>
              <a:t/>
            </a:r>
            <a:endParaRPr sz="1500"/>
          </a:p>
          <a:p>
            <a:pPr indent="0" lvl="0" marL="0" rtl="0" algn="l">
              <a:spcBef>
                <a:spcPts val="0"/>
              </a:spcBef>
              <a:spcAft>
                <a:spcPts val="0"/>
              </a:spcAft>
              <a:buNone/>
            </a:pPr>
            <a:r>
              <a:rPr lang="en" sz="1500"/>
              <a:t>Three levels of government: </a:t>
            </a:r>
            <a:endParaRPr sz="1500"/>
          </a:p>
          <a:p>
            <a:pPr indent="0" lvl="0" marL="0" rtl="0" algn="l">
              <a:spcBef>
                <a:spcPts val="0"/>
              </a:spcBef>
              <a:spcAft>
                <a:spcPts val="0"/>
              </a:spcAft>
              <a:buNone/>
            </a:pPr>
            <a:r>
              <a:rPr lang="en" sz="1500"/>
              <a:t>1. Local			2. State		3. National</a:t>
            </a:r>
            <a:endParaRPr sz="1500"/>
          </a:p>
        </p:txBody>
      </p:sp>
      <p:sp>
        <p:nvSpPr>
          <p:cNvPr id="56" name="Google Shape;56;p13"/>
          <p:cNvSpPr/>
          <p:nvPr/>
        </p:nvSpPr>
        <p:spPr>
          <a:xfrm>
            <a:off x="415425" y="4255825"/>
            <a:ext cx="4352100" cy="678300"/>
          </a:xfrm>
          <a:prstGeom prst="rect">
            <a:avLst/>
          </a:prstGeom>
          <a:noFill/>
          <a:ln cap="flat" cmpd="sng" w="19050">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7" name="Google Shape;57;p13"/>
          <p:cNvSpPr/>
          <p:nvPr/>
        </p:nvSpPr>
        <p:spPr>
          <a:xfrm>
            <a:off x="6027325" y="3550463"/>
            <a:ext cx="3781500" cy="1131000"/>
          </a:xfrm>
          <a:prstGeom prst="rect">
            <a:avLst/>
          </a:prstGeom>
          <a:noFill/>
          <a:ln cap="flat" cmpd="sng" w="19050">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8" name="Google Shape;58;p13"/>
          <p:cNvSpPr txBox="1"/>
          <p:nvPr/>
        </p:nvSpPr>
        <p:spPr>
          <a:xfrm>
            <a:off x="5949225" y="4681463"/>
            <a:ext cx="4048800" cy="2724300"/>
          </a:xfrm>
          <a:prstGeom prst="rect">
            <a:avLst/>
          </a:prstGeom>
          <a:noFill/>
          <a:ln>
            <a:noFill/>
          </a:ln>
        </p:spPr>
        <p:txBody>
          <a:bodyPr anchorCtr="0" anchor="t" bIns="91425" lIns="91425" spcFirstLastPara="1" rIns="91425" wrap="square" tIns="91425">
            <a:spAutoFit/>
          </a:bodyPr>
          <a:lstStyle/>
          <a:p>
            <a:pPr indent="-323850" lvl="0" marL="457200" rtl="0" algn="l">
              <a:spcBef>
                <a:spcPts val="0"/>
              </a:spcBef>
              <a:spcAft>
                <a:spcPts val="0"/>
              </a:spcAft>
              <a:buSzPts val="1500"/>
              <a:buAutoNum type="arabicPeriod"/>
            </a:pPr>
            <a:r>
              <a:rPr lang="en" sz="1500"/>
              <a:t>The government must protect citizens’ rights. This is done through the Bill of Rights and amendments to the Constitution.</a:t>
            </a:r>
            <a:endParaRPr sz="1500"/>
          </a:p>
          <a:p>
            <a:pPr indent="-323850" lvl="0" marL="457200" rtl="0" algn="l">
              <a:spcBef>
                <a:spcPts val="0"/>
              </a:spcBef>
              <a:spcAft>
                <a:spcPts val="0"/>
              </a:spcAft>
              <a:buSzPts val="1500"/>
              <a:buAutoNum type="arabicPeriod"/>
            </a:pPr>
            <a:r>
              <a:rPr lang="en" sz="1500"/>
              <a:t>The government must provide security for citizens to keep them safe. This includes police, military, and patrols.</a:t>
            </a:r>
            <a:endParaRPr sz="1500"/>
          </a:p>
          <a:p>
            <a:pPr indent="-323850" lvl="0" marL="457200" rtl="0" algn="l">
              <a:spcBef>
                <a:spcPts val="0"/>
              </a:spcBef>
              <a:spcAft>
                <a:spcPts val="0"/>
              </a:spcAft>
              <a:buSzPts val="1500"/>
              <a:buAutoNum type="arabicPeriod"/>
            </a:pPr>
            <a:r>
              <a:rPr lang="en" sz="1500"/>
              <a:t>The government must provide services to citizens, including: education, public transportation, park services, and energy.</a:t>
            </a:r>
            <a:endParaRPr sz="1500"/>
          </a:p>
        </p:txBody>
      </p:sp>
      <p:sp>
        <p:nvSpPr>
          <p:cNvPr id="59" name="Google Shape;59;p13"/>
          <p:cNvSpPr txBox="1"/>
          <p:nvPr>
            <p:ph type="ctrTitle"/>
          </p:nvPr>
        </p:nvSpPr>
        <p:spPr>
          <a:xfrm>
            <a:off x="1985175" y="1034213"/>
            <a:ext cx="3887400" cy="4374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b="1" lang="en" sz="2000"/>
              <a:t>PURPOSE OF GOVERNMENT</a:t>
            </a:r>
            <a:endParaRPr b="1" sz="2000"/>
          </a:p>
        </p:txBody>
      </p:sp>
      <p:sp>
        <p:nvSpPr>
          <p:cNvPr id="60" name="Google Shape;60;p13"/>
          <p:cNvSpPr txBox="1"/>
          <p:nvPr>
            <p:ph type="ctrTitle"/>
          </p:nvPr>
        </p:nvSpPr>
        <p:spPr>
          <a:xfrm>
            <a:off x="215425" y="3225475"/>
            <a:ext cx="5043300" cy="4374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b="1" lang="en" sz="2000"/>
              <a:t>CONTENTS</a:t>
            </a:r>
            <a:endParaRPr b="1" sz="2000"/>
          </a:p>
        </p:txBody>
      </p:sp>
      <p:sp>
        <p:nvSpPr>
          <p:cNvPr id="61" name="Google Shape;61;p13"/>
          <p:cNvSpPr txBox="1"/>
          <p:nvPr>
            <p:ph type="ctrTitle"/>
          </p:nvPr>
        </p:nvSpPr>
        <p:spPr>
          <a:xfrm>
            <a:off x="215425" y="6293027"/>
            <a:ext cx="3085200" cy="5571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b="1" lang="en" sz="2000"/>
              <a:t>ASSEMBLY</a:t>
            </a:r>
            <a:endParaRPr b="1" sz="2000"/>
          </a:p>
        </p:txBody>
      </p:sp>
      <p:sp>
        <p:nvSpPr>
          <p:cNvPr id="62" name="Google Shape;62;p13"/>
          <p:cNvSpPr txBox="1"/>
          <p:nvPr>
            <p:ph type="ctrTitle"/>
          </p:nvPr>
        </p:nvSpPr>
        <p:spPr>
          <a:xfrm>
            <a:off x="5949225" y="1025047"/>
            <a:ext cx="3085200" cy="4374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b="1" lang="en" sz="2000"/>
              <a:t>SET-UP</a:t>
            </a:r>
            <a:endParaRPr b="1" sz="2000"/>
          </a:p>
        </p:txBody>
      </p:sp>
      <p:sp>
        <p:nvSpPr>
          <p:cNvPr id="63" name="Google Shape;63;p13"/>
          <p:cNvSpPr txBox="1"/>
          <p:nvPr>
            <p:ph type="ctrTitle"/>
          </p:nvPr>
        </p:nvSpPr>
        <p:spPr>
          <a:xfrm>
            <a:off x="5949225" y="3060352"/>
            <a:ext cx="3085200" cy="5571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b="1" lang="en" sz="2000"/>
              <a:t>RULES</a:t>
            </a:r>
            <a:endParaRPr b="1" sz="2000"/>
          </a:p>
        </p:txBody>
      </p:sp>
      <p:sp>
        <p:nvSpPr>
          <p:cNvPr id="64" name="Google Shape;64;p13"/>
          <p:cNvSpPr txBox="1"/>
          <p:nvPr>
            <p:ph type="ctrTitle"/>
          </p:nvPr>
        </p:nvSpPr>
        <p:spPr>
          <a:xfrm>
            <a:off x="6889678" y="118450"/>
            <a:ext cx="3085200" cy="849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r>
              <a:rPr b="1" lang="en" sz="2000"/>
              <a:t>For all US citizens</a:t>
            </a:r>
            <a:endParaRPr b="1" sz="2000"/>
          </a:p>
          <a:p>
            <a:pPr indent="0" lvl="0" marL="0" rtl="0" algn="r">
              <a:spcBef>
                <a:spcPts val="0"/>
              </a:spcBef>
              <a:spcAft>
                <a:spcPts val="0"/>
              </a:spcAft>
              <a:buNone/>
            </a:pPr>
            <a:r>
              <a:rPr b="1" lang="en" sz="2000"/>
              <a:t>All ages</a:t>
            </a:r>
            <a:endParaRPr b="1" sz="2000"/>
          </a:p>
        </p:txBody>
      </p:sp>
      <p:sp>
        <p:nvSpPr>
          <p:cNvPr id="65" name="Google Shape;65;p13"/>
          <p:cNvSpPr txBox="1"/>
          <p:nvPr>
            <p:ph type="ctrTitle"/>
          </p:nvPr>
        </p:nvSpPr>
        <p:spPr>
          <a:xfrm>
            <a:off x="0" y="102075"/>
            <a:ext cx="6181500" cy="7542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rPr b="1" lang="en" sz="3200"/>
              <a:t>The United States Government</a:t>
            </a:r>
            <a:endParaRPr b="1" sz="3200"/>
          </a:p>
        </p:txBody>
      </p:sp>
      <p:sp>
        <p:nvSpPr>
          <p:cNvPr id="66" name="Google Shape;66;p13"/>
          <p:cNvSpPr txBox="1"/>
          <p:nvPr/>
        </p:nvSpPr>
        <p:spPr>
          <a:xfrm>
            <a:off x="1959125" y="1418713"/>
            <a:ext cx="3728400" cy="15699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1500"/>
              <a:t>The people of the United States of America wrote the Constitution to create a safe and organized nation. This country must keep citizens safe, protect their rights and freedoms, and provide services to citizens to improve their daily lives.</a:t>
            </a:r>
            <a:endParaRPr sz="1500"/>
          </a:p>
        </p:txBody>
      </p:sp>
      <p:sp>
        <p:nvSpPr>
          <p:cNvPr id="67" name="Google Shape;67;p13"/>
          <p:cNvSpPr txBox="1"/>
          <p:nvPr/>
        </p:nvSpPr>
        <p:spPr>
          <a:xfrm>
            <a:off x="258025" y="6719450"/>
            <a:ext cx="5769300" cy="877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1500"/>
              <a:t>Separation</a:t>
            </a:r>
            <a:r>
              <a:rPr lang="en" sz="1500"/>
              <a:t> of powers splits the responsibilities of the government into three </a:t>
            </a:r>
            <a:r>
              <a:rPr lang="en" sz="1500"/>
              <a:t>branches</a:t>
            </a:r>
            <a:r>
              <a:rPr lang="en" sz="1500"/>
              <a:t>. Checks and balances make sure one branch does not have too much power over the other two.</a:t>
            </a:r>
            <a:endParaRPr sz="1500"/>
          </a:p>
        </p:txBody>
      </p:sp>
      <p:sp>
        <p:nvSpPr>
          <p:cNvPr id="68" name="Google Shape;68;p13"/>
          <p:cNvSpPr txBox="1"/>
          <p:nvPr/>
        </p:nvSpPr>
        <p:spPr>
          <a:xfrm>
            <a:off x="5949225" y="1469375"/>
            <a:ext cx="4048800" cy="15699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1500"/>
              <a:t>The Declaration of Independence announced the United States’ freedom from Britain. The Constitution explains the organization of the United States government. The Bill of Rights and other amendments were added to protect </a:t>
            </a:r>
            <a:r>
              <a:rPr lang="en" sz="1500"/>
              <a:t>citizens’</a:t>
            </a:r>
            <a:r>
              <a:rPr lang="en" sz="1500"/>
              <a:t> rights.</a:t>
            </a:r>
            <a:endParaRPr sz="1500"/>
          </a:p>
        </p:txBody>
      </p:sp>
      <p:pic>
        <p:nvPicPr>
          <p:cNvPr id="69" name="Google Shape;69;p13"/>
          <p:cNvPicPr preferRelativeResize="0"/>
          <p:nvPr/>
        </p:nvPicPr>
        <p:blipFill>
          <a:blip r:embed="rId3">
            <a:alphaModFix/>
          </a:blip>
          <a:stretch>
            <a:fillRect/>
          </a:stretch>
        </p:blipFill>
        <p:spPr>
          <a:xfrm>
            <a:off x="8069449" y="7263894"/>
            <a:ext cx="725652" cy="381868"/>
          </a:xfrm>
          <a:prstGeom prst="rect">
            <a:avLst/>
          </a:prstGeom>
          <a:noFill/>
          <a:ln cap="flat" cmpd="sng" w="9525">
            <a:solidFill>
              <a:schemeClr val="dk1"/>
            </a:solidFill>
            <a:prstDash val="solid"/>
            <a:round/>
            <a:headEnd len="sm" w="sm" type="none"/>
            <a:tailEnd len="sm" w="sm" type="none"/>
          </a:ln>
        </p:spPr>
      </p:pic>
      <p:pic>
        <p:nvPicPr>
          <p:cNvPr id="70" name="Google Shape;70;p13"/>
          <p:cNvPicPr preferRelativeResize="0"/>
          <p:nvPr/>
        </p:nvPicPr>
        <p:blipFill>
          <a:blip r:embed="rId4">
            <a:alphaModFix/>
          </a:blip>
          <a:stretch>
            <a:fillRect/>
          </a:stretch>
        </p:blipFill>
        <p:spPr>
          <a:xfrm>
            <a:off x="215425" y="1025038"/>
            <a:ext cx="1667047" cy="1972738"/>
          </a:xfrm>
          <a:prstGeom prst="rect">
            <a:avLst/>
          </a:prstGeom>
          <a:noFill/>
          <a:ln cap="flat" cmpd="sng" w="9525">
            <a:solidFill>
              <a:schemeClr val="dk1"/>
            </a:solidFill>
            <a:prstDash val="solid"/>
            <a:round/>
            <a:headEnd len="sm" w="sm" type="none"/>
            <a:tailEnd len="sm" w="sm" type="none"/>
          </a:ln>
        </p:spPr>
      </p:pic>
      <p:pic>
        <p:nvPicPr>
          <p:cNvPr id="71" name="Google Shape;71;p13"/>
          <p:cNvPicPr preferRelativeResize="0"/>
          <p:nvPr/>
        </p:nvPicPr>
        <p:blipFill rotWithShape="1">
          <a:blip r:embed="rId5">
            <a:alphaModFix/>
          </a:blip>
          <a:srcRect b="55585" l="42356" r="0" t="0"/>
          <a:stretch/>
        </p:blipFill>
        <p:spPr>
          <a:xfrm>
            <a:off x="2164637" y="5659725"/>
            <a:ext cx="725638" cy="557100"/>
          </a:xfrm>
          <a:prstGeom prst="rect">
            <a:avLst/>
          </a:prstGeom>
          <a:noFill/>
          <a:ln>
            <a:noFill/>
          </a:ln>
        </p:spPr>
      </p:pic>
      <p:pic>
        <p:nvPicPr>
          <p:cNvPr id="72" name="Google Shape;72;p13"/>
          <p:cNvPicPr preferRelativeResize="0"/>
          <p:nvPr/>
        </p:nvPicPr>
        <p:blipFill rotWithShape="1">
          <a:blip r:embed="rId6">
            <a:alphaModFix/>
          </a:blip>
          <a:srcRect b="0" l="31749" r="35839" t="0"/>
          <a:stretch/>
        </p:blipFill>
        <p:spPr>
          <a:xfrm>
            <a:off x="526850" y="4312182"/>
            <a:ext cx="842285" cy="556518"/>
          </a:xfrm>
          <a:prstGeom prst="rect">
            <a:avLst/>
          </a:prstGeom>
          <a:noFill/>
          <a:ln>
            <a:noFill/>
          </a:ln>
        </p:spPr>
      </p:pic>
      <p:pic>
        <p:nvPicPr>
          <p:cNvPr id="73" name="Google Shape;73;p13"/>
          <p:cNvPicPr preferRelativeResize="0"/>
          <p:nvPr/>
        </p:nvPicPr>
        <p:blipFill rotWithShape="1">
          <a:blip r:embed="rId6">
            <a:alphaModFix/>
          </a:blip>
          <a:srcRect b="0" l="0" r="67588" t="0"/>
          <a:stretch/>
        </p:blipFill>
        <p:spPr>
          <a:xfrm>
            <a:off x="3733365" y="4311600"/>
            <a:ext cx="842285" cy="556518"/>
          </a:xfrm>
          <a:prstGeom prst="rect">
            <a:avLst/>
          </a:prstGeom>
          <a:noFill/>
          <a:ln>
            <a:noFill/>
          </a:ln>
        </p:spPr>
      </p:pic>
      <p:pic>
        <p:nvPicPr>
          <p:cNvPr id="74" name="Google Shape;74;p13"/>
          <p:cNvPicPr preferRelativeResize="0"/>
          <p:nvPr/>
        </p:nvPicPr>
        <p:blipFill rotWithShape="1">
          <a:blip r:embed="rId6">
            <a:alphaModFix/>
          </a:blip>
          <a:srcRect b="0" l="63110" r="0" t="0"/>
          <a:stretch/>
        </p:blipFill>
        <p:spPr>
          <a:xfrm>
            <a:off x="2130119" y="4312180"/>
            <a:ext cx="842261" cy="556521"/>
          </a:xfrm>
          <a:prstGeom prst="rect">
            <a:avLst/>
          </a:prstGeom>
          <a:noFill/>
          <a:ln>
            <a:noFill/>
          </a:ln>
        </p:spPr>
      </p:pic>
      <p:pic>
        <p:nvPicPr>
          <p:cNvPr id="75" name="Google Shape;75;p13"/>
          <p:cNvPicPr preferRelativeResize="0"/>
          <p:nvPr/>
        </p:nvPicPr>
        <p:blipFill rotWithShape="1">
          <a:blip r:embed="rId5">
            <a:alphaModFix/>
          </a:blip>
          <a:srcRect b="64054" l="0" r="63371" t="0"/>
          <a:stretch/>
        </p:blipFill>
        <p:spPr>
          <a:xfrm>
            <a:off x="668637" y="5659725"/>
            <a:ext cx="569730" cy="557100"/>
          </a:xfrm>
          <a:prstGeom prst="rect">
            <a:avLst/>
          </a:prstGeom>
          <a:noFill/>
          <a:ln>
            <a:noFill/>
          </a:ln>
        </p:spPr>
      </p:pic>
      <p:pic>
        <p:nvPicPr>
          <p:cNvPr id="76" name="Google Shape;76;p13"/>
          <p:cNvPicPr preferRelativeResize="0"/>
          <p:nvPr/>
        </p:nvPicPr>
        <p:blipFill rotWithShape="1">
          <a:blip r:embed="rId5">
            <a:alphaModFix/>
          </a:blip>
          <a:srcRect b="0" l="0" r="15419" t="43432"/>
          <a:stretch/>
        </p:blipFill>
        <p:spPr>
          <a:xfrm>
            <a:off x="3655875" y="5658426"/>
            <a:ext cx="835951" cy="557100"/>
          </a:xfrm>
          <a:prstGeom prst="rect">
            <a:avLst/>
          </a:prstGeom>
          <a:noFill/>
          <a:ln>
            <a:noFill/>
          </a:ln>
        </p:spPr>
      </p:pic>
      <p:pic>
        <p:nvPicPr>
          <p:cNvPr id="77" name="Google Shape;77;p13"/>
          <p:cNvPicPr preferRelativeResize="0"/>
          <p:nvPr/>
        </p:nvPicPr>
        <p:blipFill>
          <a:blip r:embed="rId7">
            <a:alphaModFix/>
          </a:blip>
          <a:stretch>
            <a:fillRect/>
          </a:stretch>
        </p:blipFill>
        <p:spPr>
          <a:xfrm>
            <a:off x="8646052" y="3710862"/>
            <a:ext cx="965798" cy="877199"/>
          </a:xfrm>
          <a:prstGeom prst="rect">
            <a:avLst/>
          </a:prstGeom>
          <a:noFill/>
          <a:ln>
            <a:noFill/>
          </a:ln>
        </p:spPr>
      </p:pic>
      <p:pic>
        <p:nvPicPr>
          <p:cNvPr id="78" name="Google Shape;78;p13"/>
          <p:cNvPicPr preferRelativeResize="0"/>
          <p:nvPr/>
        </p:nvPicPr>
        <p:blipFill>
          <a:blip r:embed="rId8">
            <a:alphaModFix/>
          </a:blip>
          <a:stretch>
            <a:fillRect/>
          </a:stretch>
        </p:blipFill>
        <p:spPr>
          <a:xfrm>
            <a:off x="6246391" y="3670438"/>
            <a:ext cx="1054810" cy="958044"/>
          </a:xfrm>
          <a:prstGeom prst="rect">
            <a:avLst/>
          </a:prstGeom>
          <a:noFill/>
          <a:ln>
            <a:noFill/>
          </a:ln>
        </p:spPr>
      </p:pic>
      <p:pic>
        <p:nvPicPr>
          <p:cNvPr id="79" name="Google Shape;79;p13"/>
          <p:cNvPicPr preferRelativeResize="0"/>
          <p:nvPr/>
        </p:nvPicPr>
        <p:blipFill>
          <a:blip r:embed="rId9">
            <a:alphaModFix/>
          </a:blip>
          <a:stretch>
            <a:fillRect/>
          </a:stretch>
        </p:blipFill>
        <p:spPr>
          <a:xfrm>
            <a:off x="9108950" y="7263900"/>
            <a:ext cx="889075" cy="340800"/>
          </a:xfrm>
          <a:prstGeom prst="rect">
            <a:avLst/>
          </a:prstGeom>
          <a:noFill/>
          <a:ln>
            <a:noFill/>
          </a:ln>
        </p:spPr>
      </p:pic>
      <p:pic>
        <p:nvPicPr>
          <p:cNvPr id="80" name="Google Shape;80;p13"/>
          <p:cNvPicPr preferRelativeResize="0"/>
          <p:nvPr/>
        </p:nvPicPr>
        <p:blipFill>
          <a:blip r:embed="rId10">
            <a:alphaModFix/>
          </a:blip>
          <a:stretch>
            <a:fillRect/>
          </a:stretch>
        </p:blipFill>
        <p:spPr>
          <a:xfrm>
            <a:off x="7473537" y="3704925"/>
            <a:ext cx="889075" cy="889075"/>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