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Lexend"/>
      <p:regular r:id="rId8"/>
      <p:bold r:id="rId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Lexend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Lexend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9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212121"/>
                </a:solidFill>
              </a:rPr>
              <a:t>The Constitution:</a:t>
            </a:r>
            <a:endParaRPr>
              <a:solidFill>
                <a:srgbClr val="212121"/>
              </a:solidFill>
            </a:endParaRPr>
          </a:p>
          <a:p>
            <a:pPr indent="-29845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100"/>
              <a:buChar char="-"/>
            </a:pPr>
            <a:r>
              <a:rPr lang="en">
                <a:solidFill>
                  <a:srgbClr val="212121"/>
                </a:solidFill>
              </a:rPr>
              <a:t>Outlines rules and laws</a:t>
            </a:r>
            <a:endParaRPr>
              <a:solidFill>
                <a:srgbClr val="212121"/>
              </a:solidFill>
            </a:endParaRPr>
          </a:p>
          <a:p>
            <a:pPr indent="-29845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100"/>
              <a:buChar char="-"/>
            </a:pPr>
            <a:r>
              <a:rPr lang="en">
                <a:solidFill>
                  <a:srgbClr val="212121"/>
                </a:solidFill>
              </a:rPr>
              <a:t>Describes structure (organization) of the United States government</a:t>
            </a:r>
            <a:endParaRPr>
              <a:solidFill>
                <a:srgbClr val="212121"/>
              </a:solidFill>
            </a:endParaRPr>
          </a:p>
          <a:p>
            <a:pPr indent="-29845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100"/>
              <a:buChar char="-"/>
            </a:pPr>
            <a:r>
              <a:rPr lang="en">
                <a:solidFill>
                  <a:srgbClr val="212121"/>
                </a:solidFill>
              </a:rPr>
              <a:t>Protects freedoms and rights of citizens</a:t>
            </a:r>
            <a:endParaRPr>
              <a:solidFill>
                <a:srgbClr val="212121"/>
              </a:solidFill>
            </a:endParaRPr>
          </a:p>
          <a:p>
            <a:pPr indent="-29845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212121"/>
              </a:buClr>
              <a:buSzPts val="1100"/>
              <a:buChar char="-"/>
            </a:pPr>
            <a:r>
              <a:rPr lang="en">
                <a:solidFill>
                  <a:srgbClr val="212121"/>
                </a:solidFill>
              </a:rPr>
              <a:t>Gives people the power to vote for individuals to represent them in government</a:t>
            </a:r>
            <a:endParaRPr>
              <a:solidFill>
                <a:srgbClr val="212121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12121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1d2009c27e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1d2009c27e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www.archives.gov/founding-docs/downloads" TargetMode="Externa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5350" y="871258"/>
            <a:ext cx="3216902" cy="3901761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55" name="Google Shape;55;p13"/>
          <p:cNvSpPr txBox="1"/>
          <p:nvPr/>
        </p:nvSpPr>
        <p:spPr>
          <a:xfrm>
            <a:off x="0" y="0"/>
            <a:ext cx="9144000" cy="7086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2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What is this document?</a:t>
            </a:r>
            <a:endParaRPr sz="362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4639525" y="871244"/>
            <a:ext cx="3794400" cy="105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82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What does this document do?</a:t>
            </a:r>
            <a:endParaRPr sz="282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57" name="Google Shape;57;p13"/>
          <p:cNvSpPr/>
          <p:nvPr/>
        </p:nvSpPr>
        <p:spPr>
          <a:xfrm>
            <a:off x="4862425" y="1999469"/>
            <a:ext cx="3571500" cy="25746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48325" y="4653925"/>
            <a:ext cx="889075" cy="34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>
            <p:ph type="title"/>
          </p:nvPr>
        </p:nvSpPr>
        <p:spPr>
          <a:xfrm>
            <a:off x="311700" y="48240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Sources</a:t>
            </a:r>
            <a:endParaRPr sz="2500"/>
          </a:p>
        </p:txBody>
      </p:sp>
      <p:sp>
        <p:nvSpPr>
          <p:cNvPr id="64" name="Google Shape;64;p14"/>
          <p:cNvSpPr txBox="1"/>
          <p:nvPr/>
        </p:nvSpPr>
        <p:spPr>
          <a:xfrm>
            <a:off x="311700" y="1426825"/>
            <a:ext cx="7237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 sz="1200">
                <a:solidFill>
                  <a:schemeClr val="accent2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Constitution Page 1</a:t>
            </a:r>
            <a:r>
              <a:rPr lang="en" sz="1200">
                <a:solidFill>
                  <a:schemeClr val="accent2"/>
                </a:solidFill>
              </a:rPr>
              <a:t>” by National Archives is under the Public Domain</a:t>
            </a:r>
            <a:endParaRPr sz="1200">
              <a:solidFill>
                <a:schemeClr val="accent2"/>
              </a:solidFill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48325" y="4653925"/>
            <a:ext cx="889075" cy="34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