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embeddedFontLst>
    <p:embeddedFont>
      <p:font typeface="Lexend"/>
      <p:regular r:id="rId7"/>
      <p:bold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Lexend-regular.fntdata"/><Relationship Id="rId8" Type="http://schemas.openxmlformats.org/officeDocument/2006/relationships/font" Target="fonts/Lexend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jpg"/><Relationship Id="rId5" Type="http://schemas.openxmlformats.org/officeDocument/2006/relationships/image" Target="../media/image2.jpg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54025" y="1177725"/>
            <a:ext cx="5154900" cy="18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highlight>
                  <a:srgbClr val="FFFF00"/>
                </a:highlight>
                <a:latin typeface="Lexend"/>
                <a:ea typeface="Lexend"/>
                <a:cs typeface="Lexend"/>
                <a:sym typeface="Lexend"/>
              </a:rPr>
              <a:t>I was </a:t>
            </a:r>
            <a:r>
              <a:rPr b="1" lang="en" sz="1600">
                <a:highlight>
                  <a:srgbClr val="FFFF00"/>
                </a:highlight>
                <a:latin typeface="Lexend"/>
                <a:ea typeface="Lexend"/>
                <a:cs typeface="Lexend"/>
                <a:sym typeface="Lexend"/>
              </a:rPr>
              <a:t>written</a:t>
            </a:r>
            <a:r>
              <a:rPr lang="en" sz="1600">
                <a:highlight>
                  <a:srgbClr val="FFFF00"/>
                </a:highlight>
                <a:latin typeface="Lexend"/>
                <a:ea typeface="Lexend"/>
                <a:cs typeface="Lexend"/>
                <a:sym typeface="Lexend"/>
              </a:rPr>
              <a:t> on September 17, 1787,</a:t>
            </a:r>
            <a:r>
              <a:rPr lang="en" sz="1600">
                <a:latin typeface="Lexend"/>
                <a:ea typeface="Lexend"/>
                <a:cs typeface="Lexend"/>
                <a:sym typeface="Lexend"/>
              </a:rPr>
              <a:t> in Philadelphia, Pennsylvania.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I currently live at the National Archives in Washington, D.C.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I am over 230 years old!  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354025" y="3275223"/>
            <a:ext cx="6987900" cy="9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highlight>
                  <a:srgbClr val="00FF00"/>
                </a:highlight>
                <a:latin typeface="Lexend"/>
                <a:ea typeface="Lexend"/>
                <a:cs typeface="Lexend"/>
                <a:sym typeface="Lexend"/>
              </a:rPr>
              <a:t>I am known as the “</a:t>
            </a:r>
            <a:r>
              <a:rPr b="1" lang="en" sz="1600">
                <a:highlight>
                  <a:srgbClr val="00FF00"/>
                </a:highlight>
                <a:latin typeface="Lexend"/>
                <a:ea typeface="Lexend"/>
                <a:cs typeface="Lexend"/>
                <a:sym typeface="Lexend"/>
              </a:rPr>
              <a:t>supreme law of land</a:t>
            </a:r>
            <a:r>
              <a:rPr lang="en" sz="1600">
                <a:highlight>
                  <a:srgbClr val="00FF00"/>
                </a:highlight>
                <a:latin typeface="Lexend"/>
                <a:ea typeface="Lexend"/>
                <a:cs typeface="Lexend"/>
                <a:sym typeface="Lexend"/>
              </a:rPr>
              <a:t>”</a:t>
            </a:r>
            <a:r>
              <a:rPr lang="en" sz="1600">
                <a:latin typeface="Lexend"/>
                <a:ea typeface="Lexend"/>
                <a:cs typeface="Lexend"/>
                <a:sym typeface="Lexend"/>
              </a:rPr>
              <a:t>. This means that any laws made at the national, state, or local levels of government have to follow me.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54025" y="4231325"/>
            <a:ext cx="68325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I am </a:t>
            </a:r>
            <a:r>
              <a:rPr lang="en" sz="1600">
                <a:latin typeface="Lexend"/>
                <a:ea typeface="Lexend"/>
                <a:cs typeface="Lexend"/>
                <a:sym typeface="Lexend"/>
              </a:rPr>
              <a:t>divided</a:t>
            </a:r>
            <a:r>
              <a:rPr lang="en" sz="1600">
                <a:latin typeface="Lexend"/>
                <a:ea typeface="Lexend"/>
                <a:cs typeface="Lexend"/>
                <a:sym typeface="Lexend"/>
              </a:rPr>
              <a:t> into seven sections. Each section organizes a different piece of our government. 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5075" y="5198825"/>
            <a:ext cx="5154900" cy="28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My organization and words set up our form of government. </a:t>
            </a:r>
            <a:r>
              <a:rPr lang="en" sz="1600">
                <a:highlight>
                  <a:srgbClr val="FF9900"/>
                </a:highlight>
                <a:latin typeface="Lexend"/>
                <a:ea typeface="Lexend"/>
                <a:cs typeface="Lexend"/>
                <a:sym typeface="Lexend"/>
              </a:rPr>
              <a:t>We are a </a:t>
            </a:r>
            <a:r>
              <a:rPr b="1" lang="en" sz="1600">
                <a:highlight>
                  <a:srgbClr val="FF9900"/>
                </a:highlight>
                <a:latin typeface="Lexend"/>
                <a:ea typeface="Lexend"/>
                <a:cs typeface="Lexend"/>
                <a:sym typeface="Lexend"/>
              </a:rPr>
              <a:t>constitutional republic</a:t>
            </a:r>
            <a:r>
              <a:rPr lang="en" sz="1600">
                <a:highlight>
                  <a:srgbClr val="FF9900"/>
                </a:highlight>
                <a:latin typeface="Lexend"/>
                <a:ea typeface="Lexend"/>
                <a:cs typeface="Lexend"/>
                <a:sym typeface="Lexend"/>
              </a:rPr>
              <a:t>. </a:t>
            </a:r>
            <a:endParaRPr sz="1600">
              <a:highlight>
                <a:srgbClr val="FF9900"/>
              </a:highlight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This means that: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exend"/>
              <a:buChar char="●"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People have the power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Lexend"/>
              <a:buChar char="●"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People elect representatives to serve in government positions (like the president and Congress)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Lexend"/>
              <a:buChar char="●"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Elected representatives have to follow me and protect your rights.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77825" y="8559900"/>
            <a:ext cx="5955600" cy="1242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Lexend"/>
                <a:ea typeface="Lexend"/>
                <a:cs typeface="Lexend"/>
                <a:sym typeface="Lexend"/>
              </a:rPr>
              <a:t>Directions:</a:t>
            </a:r>
            <a:endParaRPr b="1" u="sng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In </a:t>
            </a:r>
            <a:r>
              <a:rPr b="1" lang="en">
                <a:latin typeface="Lexend"/>
                <a:ea typeface="Lexend"/>
                <a:cs typeface="Lexend"/>
                <a:sym typeface="Lexend"/>
              </a:rPr>
              <a:t>yellow</a:t>
            </a:r>
            <a:r>
              <a:rPr lang="en">
                <a:latin typeface="Lexend"/>
                <a:ea typeface="Lexend"/>
                <a:cs typeface="Lexend"/>
                <a:sym typeface="Lexend"/>
              </a:rPr>
              <a:t>: highlight when the constitution was written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In </a:t>
            </a:r>
            <a:r>
              <a:rPr b="1" lang="en">
                <a:latin typeface="Lexend"/>
                <a:ea typeface="Lexend"/>
                <a:cs typeface="Lexend"/>
                <a:sym typeface="Lexend"/>
              </a:rPr>
              <a:t>green</a:t>
            </a:r>
            <a:r>
              <a:rPr lang="en">
                <a:latin typeface="Lexend"/>
                <a:ea typeface="Lexend"/>
                <a:cs typeface="Lexend"/>
                <a:sym typeface="Lexend"/>
              </a:rPr>
              <a:t>: highlight what the constitution is known as</a:t>
            </a:r>
            <a:br>
              <a:rPr lang="en">
                <a:latin typeface="Lexend"/>
                <a:ea typeface="Lexend"/>
                <a:cs typeface="Lexend"/>
                <a:sym typeface="Lexend"/>
              </a:rPr>
            </a:br>
            <a:r>
              <a:rPr lang="en">
                <a:latin typeface="Lexend"/>
                <a:ea typeface="Lexend"/>
                <a:cs typeface="Lexend"/>
                <a:sym typeface="Lexend"/>
              </a:rPr>
              <a:t>In </a:t>
            </a:r>
            <a:r>
              <a:rPr b="1" lang="en">
                <a:latin typeface="Lexend"/>
                <a:ea typeface="Lexend"/>
                <a:cs typeface="Lexend"/>
                <a:sym typeface="Lexend"/>
              </a:rPr>
              <a:t>orange</a:t>
            </a:r>
            <a:r>
              <a:rPr lang="en">
                <a:latin typeface="Lexend"/>
                <a:ea typeface="Lexend"/>
                <a:cs typeface="Lexend"/>
                <a:sym typeface="Lexend"/>
              </a:rPr>
              <a:t>: highlight what form of government the United States is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42675" y="647425"/>
            <a:ext cx="7157400" cy="4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Lexend"/>
                <a:ea typeface="Lexend"/>
                <a:cs typeface="Lexend"/>
                <a:sym typeface="Lexend"/>
              </a:rPr>
              <a:t>All About Me: U.S. Constitution</a:t>
            </a:r>
            <a:endParaRPr b="1" sz="1800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6857" y="1125225"/>
            <a:ext cx="1538966" cy="1866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9975" y="5156775"/>
            <a:ext cx="1538975" cy="1538975"/>
          </a:xfrm>
          <a:prstGeom prst="rect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2" name="Google Shape;62;p13"/>
          <p:cNvSpPr txBox="1"/>
          <p:nvPr/>
        </p:nvSpPr>
        <p:spPr>
          <a:xfrm>
            <a:off x="295075" y="114025"/>
            <a:ext cx="7157400" cy="4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Name(s): </a:t>
            </a:r>
            <a:r>
              <a:rPr lang="en"/>
              <a:t>____________________________________</a:t>
            </a:r>
            <a:endParaRPr/>
          </a:p>
        </p:txBody>
      </p:sp>
      <p:pic>
        <p:nvPicPr>
          <p:cNvPr id="63" name="Google Shape;63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02950" y="6868513"/>
            <a:ext cx="1538975" cy="153897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09475" y="9449975"/>
            <a:ext cx="1143000" cy="4381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3"/>
          <p:cNvSpPr txBox="1"/>
          <p:nvPr/>
        </p:nvSpPr>
        <p:spPr>
          <a:xfrm>
            <a:off x="1236475" y="0"/>
            <a:ext cx="2325900" cy="4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  <a:latin typeface="Lexend"/>
                <a:ea typeface="Lexend"/>
                <a:cs typeface="Lexend"/>
                <a:sym typeface="Lexend"/>
              </a:rPr>
              <a:t>ANSWER KEY</a:t>
            </a:r>
            <a:endParaRPr b="1" sz="1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