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10058400" cx="7772400"/>
  <p:notesSz cx="6858000" cy="9144000"/>
  <p:embeddedFontLst>
    <p:embeddedFont>
      <p:font typeface="Lexend"/>
      <p:regular r:id="rId7"/>
      <p:bold r:id="rId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3168">
          <p15:clr>
            <a:srgbClr val="747775"/>
          </p15:clr>
        </p15:guide>
        <p15:guide id="2" pos="2448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3168" orient="horz"/>
        <p:guide pos="244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font" Target="fonts/Lexend-regular.fntdata"/><Relationship Id="rId8" Type="http://schemas.openxmlformats.org/officeDocument/2006/relationships/font" Target="fonts/Lexend-bold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264952" y="1456058"/>
            <a:ext cx="7242600" cy="4014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264945" y="5542289"/>
            <a:ext cx="7242600" cy="1550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264945" y="2163089"/>
            <a:ext cx="7242600" cy="3839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264945" y="6164351"/>
            <a:ext cx="7242600" cy="254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264945" y="4206107"/>
            <a:ext cx="7242600" cy="164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264945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107540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264945" y="1086507"/>
            <a:ext cx="2386800" cy="14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264945" y="2717440"/>
            <a:ext cx="2386800" cy="621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16713" y="880293"/>
            <a:ext cx="5412600" cy="799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3886200" y="-244"/>
            <a:ext cx="3886200" cy="10058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25675" y="2411542"/>
            <a:ext cx="3438300" cy="2898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25675" y="5481569"/>
            <a:ext cx="3438300" cy="2415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198575" y="1415969"/>
            <a:ext cx="3261600" cy="722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264945" y="8273124"/>
            <a:ext cx="5099100" cy="1183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png"/><Relationship Id="rId4" Type="http://schemas.openxmlformats.org/officeDocument/2006/relationships/image" Target="../media/image3.jpg"/><Relationship Id="rId5" Type="http://schemas.openxmlformats.org/officeDocument/2006/relationships/image" Target="../media/image2.jpg"/><Relationship Id="rId6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/>
        </p:nvSpPr>
        <p:spPr>
          <a:xfrm>
            <a:off x="354025" y="1177725"/>
            <a:ext cx="5154900" cy="1866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Lexend"/>
                <a:ea typeface="Lexend"/>
                <a:cs typeface="Lexend"/>
                <a:sym typeface="Lexend"/>
              </a:rPr>
              <a:t>I was </a:t>
            </a:r>
            <a:r>
              <a:rPr b="1" lang="en" sz="1600">
                <a:latin typeface="Lexend"/>
                <a:ea typeface="Lexend"/>
                <a:cs typeface="Lexend"/>
                <a:sym typeface="Lexend"/>
              </a:rPr>
              <a:t>written</a:t>
            </a:r>
            <a:r>
              <a:rPr lang="en" sz="1600">
                <a:latin typeface="Lexend"/>
                <a:ea typeface="Lexend"/>
                <a:cs typeface="Lexend"/>
                <a:sym typeface="Lexend"/>
              </a:rPr>
              <a:t> on September 17, 1787, in Philadelphia, Pennsylvania.</a:t>
            </a:r>
            <a:endParaRPr sz="1600">
              <a:latin typeface="Lexend"/>
              <a:ea typeface="Lexend"/>
              <a:cs typeface="Lexend"/>
              <a:sym typeface="Lexen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latin typeface="Lexend"/>
              <a:ea typeface="Lexend"/>
              <a:cs typeface="Lexend"/>
              <a:sym typeface="Lexen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Lexend"/>
                <a:ea typeface="Lexend"/>
                <a:cs typeface="Lexend"/>
                <a:sym typeface="Lexend"/>
              </a:rPr>
              <a:t>I currently live at the National Archives in Washington, D.C.</a:t>
            </a:r>
            <a:endParaRPr sz="1600">
              <a:latin typeface="Lexend"/>
              <a:ea typeface="Lexend"/>
              <a:cs typeface="Lexend"/>
              <a:sym typeface="Lexen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latin typeface="Lexend"/>
              <a:ea typeface="Lexend"/>
              <a:cs typeface="Lexend"/>
              <a:sym typeface="Lexen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Lexend"/>
                <a:ea typeface="Lexend"/>
                <a:cs typeface="Lexend"/>
                <a:sym typeface="Lexend"/>
              </a:rPr>
              <a:t>I am over 230 years old!  </a:t>
            </a:r>
            <a:endParaRPr sz="1600"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55" name="Google Shape;55;p13"/>
          <p:cNvSpPr txBox="1"/>
          <p:nvPr/>
        </p:nvSpPr>
        <p:spPr>
          <a:xfrm>
            <a:off x="354025" y="3275223"/>
            <a:ext cx="6987900" cy="96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Lexend"/>
                <a:ea typeface="Lexend"/>
                <a:cs typeface="Lexend"/>
                <a:sym typeface="Lexend"/>
              </a:rPr>
              <a:t>I am known as the “</a:t>
            </a:r>
            <a:r>
              <a:rPr b="1" lang="en" sz="1600">
                <a:latin typeface="Lexend"/>
                <a:ea typeface="Lexend"/>
                <a:cs typeface="Lexend"/>
                <a:sym typeface="Lexend"/>
              </a:rPr>
              <a:t>supreme law of land</a:t>
            </a:r>
            <a:r>
              <a:rPr lang="en" sz="1600">
                <a:latin typeface="Lexend"/>
                <a:ea typeface="Lexend"/>
                <a:cs typeface="Lexend"/>
                <a:sym typeface="Lexend"/>
              </a:rPr>
              <a:t>”. This means that any laws made at the national, state, or local levels of government have to follow me.</a:t>
            </a:r>
            <a:endParaRPr sz="1600"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56" name="Google Shape;56;p13"/>
          <p:cNvSpPr txBox="1"/>
          <p:nvPr/>
        </p:nvSpPr>
        <p:spPr>
          <a:xfrm>
            <a:off x="354025" y="4231325"/>
            <a:ext cx="6832500" cy="75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Lexend"/>
                <a:ea typeface="Lexend"/>
                <a:cs typeface="Lexend"/>
                <a:sym typeface="Lexend"/>
              </a:rPr>
              <a:t>I am </a:t>
            </a:r>
            <a:r>
              <a:rPr lang="en" sz="1600">
                <a:latin typeface="Lexend"/>
                <a:ea typeface="Lexend"/>
                <a:cs typeface="Lexend"/>
                <a:sym typeface="Lexend"/>
              </a:rPr>
              <a:t>divided</a:t>
            </a:r>
            <a:r>
              <a:rPr lang="en" sz="1600">
                <a:latin typeface="Lexend"/>
                <a:ea typeface="Lexend"/>
                <a:cs typeface="Lexend"/>
                <a:sym typeface="Lexend"/>
              </a:rPr>
              <a:t> into seven sections. Each section organizes a different piece of our government. </a:t>
            </a:r>
            <a:endParaRPr sz="1600">
              <a:latin typeface="Lexend"/>
              <a:ea typeface="Lexend"/>
              <a:cs typeface="Lexend"/>
              <a:sym typeface="Lexen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latin typeface="Lexend"/>
              <a:ea typeface="Lexend"/>
              <a:cs typeface="Lexend"/>
              <a:sym typeface="Lexen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57" name="Google Shape;57;p13"/>
          <p:cNvSpPr txBox="1"/>
          <p:nvPr/>
        </p:nvSpPr>
        <p:spPr>
          <a:xfrm>
            <a:off x="295075" y="5198825"/>
            <a:ext cx="5154900" cy="284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Lexend"/>
                <a:ea typeface="Lexend"/>
                <a:cs typeface="Lexend"/>
                <a:sym typeface="Lexend"/>
              </a:rPr>
              <a:t>My organization and words set up our form of government. We are a </a:t>
            </a:r>
            <a:r>
              <a:rPr b="1" lang="en" sz="1600">
                <a:latin typeface="Lexend"/>
                <a:ea typeface="Lexend"/>
                <a:cs typeface="Lexend"/>
                <a:sym typeface="Lexend"/>
              </a:rPr>
              <a:t>constitutional republic</a:t>
            </a:r>
            <a:r>
              <a:rPr lang="en" sz="1600">
                <a:latin typeface="Lexend"/>
                <a:ea typeface="Lexend"/>
                <a:cs typeface="Lexend"/>
                <a:sym typeface="Lexend"/>
              </a:rPr>
              <a:t>. </a:t>
            </a:r>
            <a:endParaRPr sz="1600">
              <a:latin typeface="Lexend"/>
              <a:ea typeface="Lexend"/>
              <a:cs typeface="Lexend"/>
              <a:sym typeface="Lexen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Lexend"/>
                <a:ea typeface="Lexend"/>
                <a:cs typeface="Lexend"/>
                <a:sym typeface="Lexend"/>
              </a:rPr>
              <a:t>This means that:</a:t>
            </a:r>
            <a:endParaRPr sz="1600">
              <a:latin typeface="Lexend"/>
              <a:ea typeface="Lexend"/>
              <a:cs typeface="Lexend"/>
              <a:sym typeface="Lexend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1600"/>
              <a:buFont typeface="Lexend"/>
              <a:buChar char="●"/>
            </a:pPr>
            <a:r>
              <a:rPr lang="en" sz="1600">
                <a:latin typeface="Lexend"/>
                <a:ea typeface="Lexend"/>
                <a:cs typeface="Lexend"/>
                <a:sym typeface="Lexend"/>
              </a:rPr>
              <a:t>People have the power</a:t>
            </a:r>
            <a:endParaRPr sz="1600">
              <a:latin typeface="Lexend"/>
              <a:ea typeface="Lexend"/>
              <a:cs typeface="Lexend"/>
              <a:sym typeface="Lexend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Font typeface="Lexend"/>
              <a:buChar char="●"/>
            </a:pPr>
            <a:r>
              <a:rPr lang="en" sz="1600">
                <a:latin typeface="Lexend"/>
                <a:ea typeface="Lexend"/>
                <a:cs typeface="Lexend"/>
                <a:sym typeface="Lexend"/>
              </a:rPr>
              <a:t>People elect representatives to serve in government positions (like the president and Congress)</a:t>
            </a:r>
            <a:endParaRPr sz="1600">
              <a:latin typeface="Lexend"/>
              <a:ea typeface="Lexend"/>
              <a:cs typeface="Lexend"/>
              <a:sym typeface="Lexend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Font typeface="Lexend"/>
              <a:buChar char="●"/>
            </a:pPr>
            <a:r>
              <a:rPr lang="en" sz="1600">
                <a:latin typeface="Lexend"/>
                <a:ea typeface="Lexend"/>
                <a:cs typeface="Lexend"/>
                <a:sym typeface="Lexend"/>
              </a:rPr>
              <a:t>Elected representatives have to follow me and protect your rights.</a:t>
            </a:r>
            <a:endParaRPr sz="1600"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277825" y="8559900"/>
            <a:ext cx="5955600" cy="12420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u="sng">
                <a:latin typeface="Lexend"/>
                <a:ea typeface="Lexend"/>
                <a:cs typeface="Lexend"/>
                <a:sym typeface="Lexend"/>
              </a:rPr>
              <a:t>Directions:</a:t>
            </a:r>
            <a:endParaRPr b="1" u="sng">
              <a:latin typeface="Lexend"/>
              <a:ea typeface="Lexend"/>
              <a:cs typeface="Lexend"/>
              <a:sym typeface="Lexend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Lexend"/>
                <a:ea typeface="Lexend"/>
                <a:cs typeface="Lexend"/>
                <a:sym typeface="Lexend"/>
              </a:rPr>
              <a:t>In </a:t>
            </a:r>
            <a:r>
              <a:rPr b="1" lang="en">
                <a:latin typeface="Lexend"/>
                <a:ea typeface="Lexend"/>
                <a:cs typeface="Lexend"/>
                <a:sym typeface="Lexend"/>
              </a:rPr>
              <a:t>yellow</a:t>
            </a:r>
            <a:r>
              <a:rPr lang="en">
                <a:latin typeface="Lexend"/>
                <a:ea typeface="Lexend"/>
                <a:cs typeface="Lexend"/>
                <a:sym typeface="Lexend"/>
              </a:rPr>
              <a:t>: highlight when the constitution was written</a:t>
            </a:r>
            <a:endParaRPr>
              <a:latin typeface="Lexend"/>
              <a:ea typeface="Lexend"/>
              <a:cs typeface="Lexend"/>
              <a:sym typeface="Lexend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Lexend"/>
                <a:ea typeface="Lexend"/>
                <a:cs typeface="Lexend"/>
                <a:sym typeface="Lexend"/>
              </a:rPr>
              <a:t>In </a:t>
            </a:r>
            <a:r>
              <a:rPr b="1" lang="en">
                <a:latin typeface="Lexend"/>
                <a:ea typeface="Lexend"/>
                <a:cs typeface="Lexend"/>
                <a:sym typeface="Lexend"/>
              </a:rPr>
              <a:t>green</a:t>
            </a:r>
            <a:r>
              <a:rPr lang="en">
                <a:latin typeface="Lexend"/>
                <a:ea typeface="Lexend"/>
                <a:cs typeface="Lexend"/>
                <a:sym typeface="Lexend"/>
              </a:rPr>
              <a:t>: highlight what the constitution is known as</a:t>
            </a:r>
            <a:br>
              <a:rPr lang="en">
                <a:latin typeface="Lexend"/>
                <a:ea typeface="Lexend"/>
                <a:cs typeface="Lexend"/>
                <a:sym typeface="Lexend"/>
              </a:rPr>
            </a:br>
            <a:r>
              <a:rPr lang="en">
                <a:latin typeface="Lexend"/>
                <a:ea typeface="Lexend"/>
                <a:cs typeface="Lexend"/>
                <a:sym typeface="Lexend"/>
              </a:rPr>
              <a:t>In </a:t>
            </a:r>
            <a:r>
              <a:rPr b="1" lang="en">
                <a:latin typeface="Lexend"/>
                <a:ea typeface="Lexend"/>
                <a:cs typeface="Lexend"/>
                <a:sym typeface="Lexend"/>
              </a:rPr>
              <a:t>orange</a:t>
            </a:r>
            <a:r>
              <a:rPr lang="en">
                <a:latin typeface="Lexend"/>
                <a:ea typeface="Lexend"/>
                <a:cs typeface="Lexend"/>
                <a:sym typeface="Lexend"/>
              </a:rPr>
              <a:t>: highlight what form of government the United States is</a:t>
            </a:r>
            <a:endParaRPr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59" name="Google Shape;59;p13"/>
          <p:cNvSpPr txBox="1"/>
          <p:nvPr/>
        </p:nvSpPr>
        <p:spPr>
          <a:xfrm>
            <a:off x="142675" y="647425"/>
            <a:ext cx="7157400" cy="499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latin typeface="Lexend"/>
                <a:ea typeface="Lexend"/>
                <a:cs typeface="Lexend"/>
                <a:sym typeface="Lexend"/>
              </a:rPr>
              <a:t>All About Me: U.S. Constitution</a:t>
            </a:r>
            <a:endParaRPr b="1" sz="1800">
              <a:latin typeface="Lexend"/>
              <a:ea typeface="Lexend"/>
              <a:cs typeface="Lexend"/>
              <a:sym typeface="Lexend"/>
            </a:endParaRPr>
          </a:p>
        </p:txBody>
      </p:sp>
      <p:pic>
        <p:nvPicPr>
          <p:cNvPr id="60" name="Google Shape;60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676857" y="1125225"/>
            <a:ext cx="1538966" cy="18666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61" name="Google Shape;61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449975" y="5156775"/>
            <a:ext cx="1538975" cy="1538975"/>
          </a:xfrm>
          <a:prstGeom prst="rect">
            <a:avLst/>
          </a:prstGeom>
          <a:noFill/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62" name="Google Shape;62;p13"/>
          <p:cNvSpPr txBox="1"/>
          <p:nvPr/>
        </p:nvSpPr>
        <p:spPr>
          <a:xfrm>
            <a:off x="295075" y="114025"/>
            <a:ext cx="7157400" cy="499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Lexend"/>
                <a:ea typeface="Lexend"/>
                <a:cs typeface="Lexend"/>
                <a:sym typeface="Lexend"/>
              </a:rPr>
              <a:t>Name(s): </a:t>
            </a:r>
            <a:r>
              <a:rPr lang="en"/>
              <a:t>____________________________________</a:t>
            </a:r>
            <a:endParaRPr/>
          </a:p>
        </p:txBody>
      </p:sp>
      <p:pic>
        <p:nvPicPr>
          <p:cNvPr id="63" name="Google Shape;63;p1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802950" y="6868513"/>
            <a:ext cx="1538975" cy="1538975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64" name="Google Shape;64;p13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309475" y="9449975"/>
            <a:ext cx="1143000" cy="4381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