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Lexend"/>
      <p:regular r:id="rId15"/>
      <p:bold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Lexend-regular.fntdata"/><Relationship Id="rId14" Type="http://schemas.openxmlformats.org/officeDocument/2006/relationships/slide" Target="slides/slide9.xml"/><Relationship Id="rId16" Type="http://schemas.openxmlformats.org/officeDocument/2006/relationships/font" Target="fonts/Lexen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d4e465c24b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d4e465c24b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Activate prior </a:t>
            </a:r>
            <a:r>
              <a:rPr lang="en" sz="1200">
                <a:latin typeface="Lexend"/>
                <a:ea typeface="Lexend"/>
                <a:cs typeface="Lexend"/>
                <a:sym typeface="Lexend"/>
              </a:rPr>
              <a:t>knowledge</a:t>
            </a:r>
            <a:r>
              <a:rPr lang="en" sz="1200">
                <a:latin typeface="Lexend"/>
                <a:ea typeface="Lexend"/>
                <a:cs typeface="Lexend"/>
                <a:sym typeface="Lexend"/>
              </a:rPr>
              <a:t> of important people, places, and things in Florida through review of our Florida governor (SS.1.CG.2.5)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Share with students that our governor is important as the leader of our state, and there are other people, places and documents that represent the state of Florida as well.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Ask: Can you name any other symbols of Florida? Examples from prior grades include (Florida’s </a:t>
            </a:r>
            <a:r>
              <a:rPr lang="en" sz="1200">
                <a:latin typeface="Lexend"/>
                <a:ea typeface="Lexend"/>
                <a:cs typeface="Lexend"/>
                <a:sym typeface="Lexend"/>
              </a:rPr>
              <a:t>state</a:t>
            </a:r>
            <a:r>
              <a:rPr lang="en" sz="1200">
                <a:latin typeface="Lexend"/>
                <a:ea typeface="Lexend"/>
                <a:cs typeface="Lexend"/>
                <a:sym typeface="Lexend"/>
              </a:rPr>
              <a:t> flag, “The Sunshine State” nickname, “In God We Trust”, and Pascua Florida Day)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f770979714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1f770979714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1212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d6622dc975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d6622dc97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d6622dc975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1d6622dc975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Florida State Capitol Building is located in Tallahassee, Florida (our state’s capital).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This Capitol Building is the workplace of the Governor of Florida.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state 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legislature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meets here to make laws/rules for Florida.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building is open to the public, meaning people can go into the Capitol Building and watch government work!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e69558132c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e69558132c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Florida Constitution is an agreed upon set of rules/laws for Florida.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state constitution has a similar structure to the U.S. Constitution, explaining the functions (jobs) and powers of state government.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When a change needs to be made to the Florida Constitution, it is amended.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Florida Constitution has been re-written a total of six times in our history.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Our most recent constitution was written and ratified in 1968. It was last amended in 2020.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e69558132c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e69558132c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He helped acquire Florida from the Spanish and was Florida’s first acting/military governor.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He became the 7th President of the United States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His face is on the twenty dollar bill.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He was a U.S. General during the First Seminole War. 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Andrew Jackson was a hero in the War of 1812.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There are several mentions of him throughout the state (Jackson County, Jacksonville)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d6622dc975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1d6622dc975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Everglades National Park is located in Homestead, FL (below Miami)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This park provides habitat and protection for many Florida endangered species (Leatherback turtle, manatees, Florida panthers, American crocodile, etc.)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Visitors are allowed into the park, but must follow rules to protect the land and animals (i.e. no littering, stay on marked trail, don’t take items from the park)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park has 1.5 million acres of protected subtropical wilderness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e69558132c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1e69558132c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Marjory Stoneman Douglas was an journalist/author, known as the woman who saved the Everglades.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She was a women’s rights and conservation activist.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She was awarded the Presidential Medal of Freedom for her work in 1993.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04da570d7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204da570d7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11.png"/><Relationship Id="rId5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image" Target="../media/image7.png"/><Relationship Id="rId7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1" Type="http://schemas.openxmlformats.org/officeDocument/2006/relationships/hyperlink" Target="https://creativecommons.org/licenses/by/3.0/us/" TargetMode="External"/><Relationship Id="rId10" Type="http://schemas.openxmlformats.org/officeDocument/2006/relationships/hyperlink" Target="https://www.whitehouse.gov/about-the-white-house/presidents/andrew-jackson/" TargetMode="External"/><Relationship Id="rId13" Type="http://schemas.openxmlformats.org/officeDocument/2006/relationships/hyperlink" Target="https://creativecommons.org/licenses/by/3.0/us/" TargetMode="External"/><Relationship Id="rId12" Type="http://schemas.openxmlformats.org/officeDocument/2006/relationships/hyperlink" Target="https://commons.wikimedia.org/wiki/File:Everglades_Anhinga_Trail_Pond.jpg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commons.wikimedia.org/wiki/File:Ron_DeSantis_2020_%28cropped%29.jpg" TargetMode="External"/><Relationship Id="rId4" Type="http://schemas.openxmlformats.org/officeDocument/2006/relationships/hyperlink" Target="https://creativecommons.org/licenses/by/2.0/deed.en" TargetMode="External"/><Relationship Id="rId9" Type="http://schemas.openxmlformats.org/officeDocument/2006/relationships/hyperlink" Target="https://www-media.floridabar.org/uploads/2021/07/Florida-Constitution.jpg" TargetMode="External"/><Relationship Id="rId15" Type="http://schemas.openxmlformats.org/officeDocument/2006/relationships/hyperlink" Target="https://www.floridamemory.com/items/show/5641" TargetMode="External"/><Relationship Id="rId14" Type="http://schemas.openxmlformats.org/officeDocument/2006/relationships/hyperlink" Target="https://www.floridamemory.com/items/show/5641" TargetMode="External"/><Relationship Id="rId17" Type="http://schemas.openxmlformats.org/officeDocument/2006/relationships/hyperlink" Target="https://creativecommons.org/licenses/by-nd-nc/2.0/jp/?ref=openverse" TargetMode="External"/><Relationship Id="rId16" Type="http://schemas.openxmlformats.org/officeDocument/2006/relationships/hyperlink" Target="https://commons.wikimedia.org/wiki/File:Map_of_Florida_NA.png" TargetMode="External"/><Relationship Id="rId5" Type="http://schemas.openxmlformats.org/officeDocument/2006/relationships/hyperlink" Target="https://commons.wikimedia.org/wiki/File:Florida_topographic_map-en.svg" TargetMode="External"/><Relationship Id="rId6" Type="http://schemas.openxmlformats.org/officeDocument/2006/relationships/hyperlink" Target="https://creativecommons.org/licenses/by-sa/3.0/deed.en" TargetMode="External"/><Relationship Id="rId18" Type="http://schemas.openxmlformats.org/officeDocument/2006/relationships/image" Target="../media/image2.png"/><Relationship Id="rId7" Type="http://schemas.openxmlformats.org/officeDocument/2006/relationships/hyperlink" Target="https://upload.wikimedia.org/wikipedia/commons/7/71/Florida%E2%80%99s_Historic_Capitol_and_Florida_State_Capitol_2.JPG" TargetMode="External"/><Relationship Id="rId8" Type="http://schemas.openxmlformats.org/officeDocument/2006/relationships/hyperlink" Target="https://creativecommons.org/licenses/by-sa/3.0/deed.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-15850" y="0"/>
            <a:ext cx="9236100" cy="9423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7690A"/>
                </a:solidFill>
                <a:latin typeface="Lexend"/>
                <a:ea typeface="Lexend"/>
                <a:cs typeface="Lexend"/>
                <a:sym typeface="Lexend"/>
              </a:rPr>
              <a:t>Who is this? What is his job?</a:t>
            </a:r>
            <a:endParaRPr>
              <a:solidFill>
                <a:srgbClr val="27690A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6350" y="1324174"/>
            <a:ext cx="2394099" cy="34781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2099" y="2019962"/>
            <a:ext cx="2145676" cy="208657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ctrTitle"/>
          </p:nvPr>
        </p:nvSpPr>
        <p:spPr>
          <a:xfrm>
            <a:off x="-15850" y="0"/>
            <a:ext cx="9236100" cy="9423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7690A"/>
                </a:solidFill>
                <a:latin typeface="Lexend"/>
                <a:ea typeface="Lexend"/>
                <a:cs typeface="Lexend"/>
                <a:sym typeface="Lexend"/>
              </a:rPr>
              <a:t>Florida Symbols</a:t>
            </a:r>
            <a:endParaRPr>
              <a:solidFill>
                <a:srgbClr val="27690A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9556" y="3437300"/>
            <a:ext cx="2372268" cy="15867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77611" y="1219726"/>
            <a:ext cx="1788775" cy="1994103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81600" y="2898550"/>
            <a:ext cx="1556576" cy="20629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6" name="Google Shape;66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125" y="1219727"/>
            <a:ext cx="1788764" cy="15867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7" name="Google Shape;67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47024" y="1219724"/>
            <a:ext cx="2428876" cy="182165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322250" y="889625"/>
            <a:ext cx="8559900" cy="111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7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Florida symbols represent important people, places, or things to the state of Florida</a:t>
            </a:r>
            <a:endParaRPr sz="27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3" name="Google Shape;73;p15"/>
          <p:cNvSpPr txBox="1"/>
          <p:nvPr>
            <p:ph idx="4294967295" type="ctrTitle"/>
          </p:nvPr>
        </p:nvSpPr>
        <p:spPr>
          <a:xfrm>
            <a:off x="-15850" y="0"/>
            <a:ext cx="9236100" cy="7365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27690A"/>
                </a:solidFill>
                <a:latin typeface="Lexend"/>
                <a:ea typeface="Lexend"/>
                <a:cs typeface="Lexend"/>
                <a:sym typeface="Lexend"/>
              </a:rPr>
              <a:t>Florida Symbols</a:t>
            </a:r>
            <a:endParaRPr sz="3600">
              <a:solidFill>
                <a:srgbClr val="27690A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4" name="Google Shape;7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63213" y="2070625"/>
            <a:ext cx="2817574" cy="273995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idx="1" type="body"/>
          </p:nvPr>
        </p:nvSpPr>
        <p:spPr>
          <a:xfrm>
            <a:off x="311700" y="1152475"/>
            <a:ext cx="37731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0" name="Google Shape;80;p16"/>
          <p:cNvSpPr txBox="1"/>
          <p:nvPr>
            <p:ph idx="4294967295" type="ctrTitle"/>
          </p:nvPr>
        </p:nvSpPr>
        <p:spPr>
          <a:xfrm>
            <a:off x="-15850" y="0"/>
            <a:ext cx="9236100" cy="7365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27690A"/>
                </a:solidFill>
                <a:latin typeface="Lexend"/>
                <a:ea typeface="Lexend"/>
                <a:cs typeface="Lexend"/>
                <a:sym typeface="Lexend"/>
              </a:rPr>
              <a:t>Florida State Capitol Building</a:t>
            </a:r>
            <a:endParaRPr sz="3600">
              <a:solidFill>
                <a:srgbClr val="27690A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1" name="Google Shape;8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6708" y="1366113"/>
            <a:ext cx="4516300" cy="33872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idx="1" type="body"/>
          </p:nvPr>
        </p:nvSpPr>
        <p:spPr>
          <a:xfrm>
            <a:off x="311700" y="1152475"/>
            <a:ext cx="37731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7" name="Google Shape;87;p17"/>
          <p:cNvSpPr txBox="1"/>
          <p:nvPr>
            <p:ph idx="4294967295" type="ctrTitle"/>
          </p:nvPr>
        </p:nvSpPr>
        <p:spPr>
          <a:xfrm>
            <a:off x="-15850" y="0"/>
            <a:ext cx="9236100" cy="7365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27690A"/>
                </a:solidFill>
                <a:latin typeface="Lexend"/>
                <a:ea typeface="Lexend"/>
                <a:cs typeface="Lexend"/>
                <a:sym typeface="Lexend"/>
              </a:rPr>
              <a:t>Florida Constitution</a:t>
            </a:r>
            <a:endParaRPr sz="3600">
              <a:solidFill>
                <a:srgbClr val="27690A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8" name="Google Shape;88;p17"/>
          <p:cNvPicPr preferRelativeResize="0"/>
          <p:nvPr/>
        </p:nvPicPr>
        <p:blipFill rotWithShape="1">
          <a:blip r:embed="rId3">
            <a:alphaModFix/>
          </a:blip>
          <a:srcRect b="5046" l="6070" r="4532" t="3033"/>
          <a:stretch/>
        </p:blipFill>
        <p:spPr>
          <a:xfrm>
            <a:off x="5330925" y="1521275"/>
            <a:ext cx="2311925" cy="3076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idx="1" type="body"/>
          </p:nvPr>
        </p:nvSpPr>
        <p:spPr>
          <a:xfrm>
            <a:off x="311700" y="1152475"/>
            <a:ext cx="37731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4" name="Google Shape;94;p18"/>
          <p:cNvSpPr txBox="1"/>
          <p:nvPr>
            <p:ph idx="4294967295" type="ctrTitle"/>
          </p:nvPr>
        </p:nvSpPr>
        <p:spPr>
          <a:xfrm>
            <a:off x="-15850" y="0"/>
            <a:ext cx="9236100" cy="7365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27690A"/>
                </a:solidFill>
                <a:latin typeface="Lexend"/>
                <a:ea typeface="Lexend"/>
                <a:cs typeface="Lexend"/>
                <a:sym typeface="Lexend"/>
              </a:rPr>
              <a:t>Andrew Jackson</a:t>
            </a:r>
            <a:endParaRPr sz="3600">
              <a:solidFill>
                <a:srgbClr val="27690A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68575" y="1152475"/>
            <a:ext cx="3814500" cy="3814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/>
          <p:nvPr>
            <p:ph idx="1" type="body"/>
          </p:nvPr>
        </p:nvSpPr>
        <p:spPr>
          <a:xfrm>
            <a:off x="311700" y="1152475"/>
            <a:ext cx="37731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1" name="Google Shape;101;p19"/>
          <p:cNvSpPr txBox="1"/>
          <p:nvPr>
            <p:ph idx="4294967295" type="ctrTitle"/>
          </p:nvPr>
        </p:nvSpPr>
        <p:spPr>
          <a:xfrm>
            <a:off x="-15850" y="0"/>
            <a:ext cx="9236100" cy="7365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27690A"/>
                </a:solidFill>
                <a:latin typeface="Lexend"/>
                <a:ea typeface="Lexend"/>
                <a:cs typeface="Lexend"/>
                <a:sym typeface="Lexend"/>
              </a:rPr>
              <a:t>Everglades National Park</a:t>
            </a:r>
            <a:endParaRPr sz="3600">
              <a:solidFill>
                <a:srgbClr val="27690A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02" name="Google Shape;10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89325" y="1633400"/>
            <a:ext cx="4754400" cy="285264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>
            <p:ph idx="1" type="body"/>
          </p:nvPr>
        </p:nvSpPr>
        <p:spPr>
          <a:xfrm>
            <a:off x="311700" y="1152475"/>
            <a:ext cx="37731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8" name="Google Shape;108;p20"/>
          <p:cNvSpPr txBox="1"/>
          <p:nvPr>
            <p:ph idx="4294967295" type="ctrTitle"/>
          </p:nvPr>
        </p:nvSpPr>
        <p:spPr>
          <a:xfrm>
            <a:off x="-15850" y="0"/>
            <a:ext cx="9236100" cy="7365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27690A"/>
                </a:solidFill>
                <a:latin typeface="Lexend"/>
                <a:ea typeface="Lexend"/>
                <a:cs typeface="Lexend"/>
                <a:sym typeface="Lexend"/>
              </a:rPr>
              <a:t>Marjory Stoneman Douglas</a:t>
            </a:r>
            <a:endParaRPr sz="3600">
              <a:solidFill>
                <a:srgbClr val="27690A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09" name="Google Shape;10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7725" y="1152475"/>
            <a:ext cx="2782800" cy="356662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0" name="Google Shape;11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28500" y="3921926"/>
            <a:ext cx="1741724" cy="10450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1"/>
          <p:cNvSpPr txBox="1"/>
          <p:nvPr>
            <p:ph type="title"/>
          </p:nvPr>
        </p:nvSpPr>
        <p:spPr>
          <a:xfrm>
            <a:off x="311700" y="30110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Sources</a:t>
            </a:r>
            <a:endParaRPr sz="2500"/>
          </a:p>
        </p:txBody>
      </p:sp>
      <p:sp>
        <p:nvSpPr>
          <p:cNvPr id="116" name="Google Shape;116;p21"/>
          <p:cNvSpPr txBox="1"/>
          <p:nvPr/>
        </p:nvSpPr>
        <p:spPr>
          <a:xfrm>
            <a:off x="311700" y="1215350"/>
            <a:ext cx="8031600" cy="187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Ron DeSantis 2020</a:t>
            </a:r>
            <a:r>
              <a:rPr lang="en" sz="1200">
                <a:solidFill>
                  <a:schemeClr val="accent2"/>
                </a:solidFill>
              </a:rPr>
              <a:t>” from the U.S. Secretary of Defense is licensed under </a:t>
            </a:r>
            <a:r>
              <a:rPr lang="en" sz="1200" u="sng">
                <a:solidFill>
                  <a:srgbClr val="1155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2.0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Florida topographic map</a:t>
            </a:r>
            <a:r>
              <a:rPr lang="en" sz="1200">
                <a:solidFill>
                  <a:schemeClr val="accent2"/>
                </a:solidFill>
              </a:rPr>
              <a:t>” by Eric Gaba is licensed under </a:t>
            </a:r>
            <a:r>
              <a:rPr lang="en" sz="1200" u="sng">
                <a:solidFill>
                  <a:srgbClr val="1155CC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Florida’s Historic Capital and Florida State Capital</a:t>
            </a:r>
            <a:r>
              <a:rPr lang="en" sz="1200">
                <a:solidFill>
                  <a:schemeClr val="dk1"/>
                </a:solidFill>
              </a:rPr>
              <a:t>” by Michael Rivera is licensed under </a:t>
            </a:r>
            <a:r>
              <a:rPr lang="en" sz="1200" u="sng">
                <a:solidFill>
                  <a:srgbClr val="1155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Florida Constitution</a:t>
            </a:r>
            <a:r>
              <a:rPr lang="en" sz="1200">
                <a:solidFill>
                  <a:schemeClr val="dk1"/>
                </a:solidFill>
              </a:rPr>
              <a:t>” from </a:t>
            </a:r>
            <a:r>
              <a:rPr i="1" lang="en" sz="1200">
                <a:solidFill>
                  <a:schemeClr val="dk1"/>
                </a:solidFill>
              </a:rPr>
              <a:t>The Florida Bar</a:t>
            </a:r>
            <a:r>
              <a:rPr lang="en" sz="1200">
                <a:solidFill>
                  <a:schemeClr val="dk1"/>
                </a:solidFill>
              </a:rPr>
              <a:t> is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Andrew Jackson</a:t>
            </a:r>
            <a:r>
              <a:rPr lang="en" sz="1200">
                <a:solidFill>
                  <a:schemeClr val="accent2"/>
                </a:solidFill>
              </a:rPr>
              <a:t>” on whitehouse.gov is licensed under </a:t>
            </a:r>
            <a:r>
              <a:rPr lang="en" sz="1200" u="sng">
                <a:solidFill>
                  <a:srgbClr val="1155CC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3.0 US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Everglades Anhinga Trail Pond</a:t>
            </a:r>
            <a:r>
              <a:rPr lang="en" sz="1200">
                <a:solidFill>
                  <a:schemeClr val="accent2"/>
                </a:solidFill>
              </a:rPr>
              <a:t>” by Daniel Kraft is licensed under </a:t>
            </a:r>
            <a:r>
              <a:rPr lang="en" sz="1200" u="sng">
                <a:solidFill>
                  <a:srgbClr val="1155CC"/>
                </a:solid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3.0 US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Marjory Stoneman Douglas</a:t>
            </a:r>
            <a:r>
              <a:rPr lang="en" sz="1200">
                <a:solidFill>
                  <a:schemeClr val="accent2"/>
                </a:solidFill>
              </a:rPr>
              <a:t>” was obtained through the </a:t>
            </a:r>
            <a:r>
              <a:rPr lang="en" sz="1200" u="sng">
                <a:solidFill>
                  <a:srgbClr val="1155CC"/>
                </a:solidFill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State Archives of Florida</a:t>
            </a:r>
            <a:r>
              <a:rPr lang="en" sz="1200">
                <a:solidFill>
                  <a:schemeClr val="accent2"/>
                </a:solidFill>
              </a:rPr>
              <a:t> 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rgbClr val="30272E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Map of Florida NA</a:t>
            </a:r>
            <a:r>
              <a:rPr lang="en" sz="1200">
                <a:solidFill>
                  <a:srgbClr val="30272E"/>
                </a:solidFill>
              </a:rPr>
              <a:t>” by National Atlas of the United States is licensed under </a:t>
            </a:r>
            <a:r>
              <a:rPr lang="en" sz="1200" u="sng">
                <a:solidFill>
                  <a:srgbClr val="1155CC"/>
                </a:solidFill>
                <a:hlinkClick r:id="rId1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BY-NC-ND 2.0</a:t>
            </a:r>
            <a:r>
              <a:rPr lang="en" sz="1200">
                <a:solidFill>
                  <a:srgbClr val="1155CC"/>
                </a:solidFill>
              </a:rPr>
              <a:t>.</a:t>
            </a:r>
            <a:endParaRPr sz="1200">
              <a:solidFill>
                <a:schemeClr val="accent2"/>
              </a:solidFill>
            </a:endParaRPr>
          </a:p>
        </p:txBody>
      </p:sp>
      <p:pic>
        <p:nvPicPr>
          <p:cNvPr id="117" name="Google Shape;117;p21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