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Lexend"/>
      <p:regular r:id="rId17"/>
      <p:bold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Lexend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Lexend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e75f9c903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e75f9c903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Activate prior knowledge of important people, places, and things in the United States through review of our nation’s President (SS.K.CG.2.4)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Share with students that while our President is very important as the leader of our country, there are other people, places and documents that represent the United States as well.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Ask: Can you name any other American symbols? Examples from 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prior grades include (American flag, bald eagle, “In God We Trust”, “We the People”, Benjamin Franklin, George Washington, Daniel Webster, and Martin Luther King Jr.)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1e75f9c903e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1e75f9c903e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founding document of the United States.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It was adopted on July 4, 1776 in Philadelphia, Pennsylvania.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It was written to King George III explaining why the colonies were breaking away from British rule and becoming independent.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Thomas Jefferson was the main author.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056712224e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056712224e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d6622dc97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1d6622dc97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d4e465c24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d4e465c24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d6622dc97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d6622dc97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White House is located in Washington, D.C. (our nation’s capital)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is where the United States president and the first family live and work.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president often hosts leaders from around the U.S. and the world for meetings and events at the White House.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Even though George Washington chose the location for the current White House, he did not live in the White House.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d6622dc975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1d6622dc975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Capitol is located in Washington, D.C.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building is where the U.S. Congress meets to make and vote on laws for the nation.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building is where the U.S. President is sworn in, or officially made the president every four years.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Representatives and Senators (the legislative branch) work in this building.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Library of Congress is located here and has books, artifacts, and documents from our nation’s history.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d92149ac4e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1d92149ac4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Supreme Court Building is l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ocated in Washington, D.C.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This is the workplace of the justices on the highest court in the United States, the Supreme Court.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There are nine justices on the Supreme Court.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They listen to cases and make decisions, or rulings, on legal issues sent to them.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d92149ac4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d92149ac4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Statue of Liberty is located in New York (Ellis Island)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It was a gift from France to celebrate 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America's</a:t>
            </a: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freedom. They gave it to the United States on the country’s birthday, July 4, 1884.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statue is a symbol of American values welcoming immigrants to the United States.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The torch in her hand represents the light of freedom.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In her other hand is a tablet with July 4, 1776 in Roman numerals.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e75f9c903e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e75f9c903e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She was part of the famous Civil Rights Movement (same movement as Martin Luther King Jr.).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She fought for equal rights for all people.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111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She helped start the Montgomery Bus Boycott after she broke a law that required Blacks to sit in the back rows of the city buses. She sat in a “whites-only” row and was arrested when she refused to move.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To show their support for Rosa’s actions and their dislike for the law, blacks and whites in Alabama stopped riding the buses and walked everywhere. Eventually, this helped change the laws.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e75f9c903e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e75f9c903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Thomas Jefferson was the main author of the Declaration of Independence.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was the United States’ third president 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His face is on the nickel.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Lexend"/>
              <a:buChar char="●"/>
            </a:pPr>
            <a:r>
              <a:rPr lang="en" sz="12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He doubled size of U.S. with the Louisiana Purchase which he made while president.</a:t>
            </a:r>
            <a:endParaRPr sz="12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20" Type="http://schemas.openxmlformats.org/officeDocument/2006/relationships/hyperlink" Target="https://www.archives.gov/founding-docs/declaration?_ga=2.108795458.1539342893.1674009382-1930516507.1673879570" TargetMode="External"/><Relationship Id="rId11" Type="http://schemas.openxmlformats.org/officeDocument/2006/relationships/hyperlink" Target="https://creativecommons.org/licenses/by-sa/4.0/deed.en" TargetMode="External"/><Relationship Id="rId22" Type="http://schemas.openxmlformats.org/officeDocument/2006/relationships/hyperlink" Target="https://creativecommons.org/licenses/by-nd-nc/2.0/jp/?ref=openverse" TargetMode="External"/><Relationship Id="rId10" Type="http://schemas.openxmlformats.org/officeDocument/2006/relationships/hyperlink" Target="https://commons.wikimedia.org/wiki/File:The_U.S._Capitol_Building,_Washington,_D.C.jpg" TargetMode="External"/><Relationship Id="rId21" Type="http://schemas.openxmlformats.org/officeDocument/2006/relationships/hyperlink" Target="https://commons.wikimedia.org/wiki/File:US_map_-_states_and_capitals.png" TargetMode="External"/><Relationship Id="rId13" Type="http://schemas.openxmlformats.org/officeDocument/2006/relationships/hyperlink" Target="https://creativecommons.org/licenses/by-sa/3.0/deed.en" TargetMode="External"/><Relationship Id="rId12" Type="http://schemas.openxmlformats.org/officeDocument/2006/relationships/hyperlink" Target="https://commons.wikimedia.org/wiki/File:SCOTUSbuilding_1st_Street_SE.JPG" TargetMode="External"/><Relationship Id="rId23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www.whitehouse.gov/wp-content/uploads/2021/04/P20210303AS-1901-cropped.jpg" TargetMode="External"/><Relationship Id="rId4" Type="http://schemas.openxmlformats.org/officeDocument/2006/relationships/hyperlink" Target="https://creativecommons.org/licenses/by/3.0/us/" TargetMode="External"/><Relationship Id="rId9" Type="http://schemas.openxmlformats.org/officeDocument/2006/relationships/hyperlink" Target="https://creativecommons.org/licenses/by-sa/3.0/deed.en" TargetMode="External"/><Relationship Id="rId15" Type="http://schemas.openxmlformats.org/officeDocument/2006/relationships/hyperlink" Target="https://creativecommons.org/licenses/by-sa/3.0/deed.en" TargetMode="External"/><Relationship Id="rId14" Type="http://schemas.openxmlformats.org/officeDocument/2006/relationships/hyperlink" Target="https://commons.wikimedia.org/wiki/File:Statue_of_Liberty_from_front.jpg" TargetMode="External"/><Relationship Id="rId17" Type="http://schemas.openxmlformats.org/officeDocument/2006/relationships/hyperlink" Target="https://creativecommons.org/licenses/by-sa/2.0/deed.en" TargetMode="External"/><Relationship Id="rId16" Type="http://schemas.openxmlformats.org/officeDocument/2006/relationships/hyperlink" Target="https://commons.wikimedia.org/wiki/File:Rosa_Parks_1997.jpg" TargetMode="External"/><Relationship Id="rId5" Type="http://schemas.openxmlformats.org/officeDocument/2006/relationships/hyperlink" Target="https://commons.wikimedia.org/wiki/File:Map_of_USA_without_state_names.svg" TargetMode="External"/><Relationship Id="rId19" Type="http://schemas.openxmlformats.org/officeDocument/2006/relationships/hyperlink" Target="https://creativecommons.org/licenses/by/3.0/us/" TargetMode="External"/><Relationship Id="rId6" Type="http://schemas.openxmlformats.org/officeDocument/2006/relationships/hyperlink" Target="https://creativecommons.org/licenses/by-sa/3.0/deed.en" TargetMode="External"/><Relationship Id="rId18" Type="http://schemas.openxmlformats.org/officeDocument/2006/relationships/hyperlink" Target="https://www.whitehouse.gov/about-the-white-house/presidents/thomas-jefferson/" TargetMode="External"/><Relationship Id="rId7" Type="http://schemas.openxmlformats.org/officeDocument/2006/relationships/hyperlink" Target="https://commons.wikimedia.org/wiki/File:Great_Seal_of_the_United_States_(obverse).svg" TargetMode="External"/><Relationship Id="rId8" Type="http://schemas.openxmlformats.org/officeDocument/2006/relationships/hyperlink" Target="https://commons.wikimedia.org/wiki/File:White_House_DC.JP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0" Type="http://schemas.openxmlformats.org/officeDocument/2006/relationships/image" Target="../media/image8.png"/><Relationship Id="rId9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Who is this? What is his job?</a:t>
            </a:r>
            <a:endParaRPr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250" y="1311750"/>
            <a:ext cx="4418575" cy="331395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1950" y="2200065"/>
            <a:ext cx="2486174" cy="153732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27" name="Google Shape;127;p22"/>
          <p:cNvSpPr txBox="1"/>
          <p:nvPr>
            <p:ph type="title"/>
          </p:nvPr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Declaration of Independence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7675" y="1149238"/>
            <a:ext cx="3218110" cy="38209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type="title"/>
          </p:nvPr>
        </p:nvSpPr>
        <p:spPr>
          <a:xfrm>
            <a:off x="311700" y="32130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Sources</a:t>
            </a:r>
            <a:endParaRPr sz="2500"/>
          </a:p>
        </p:txBody>
      </p:sp>
      <p:sp>
        <p:nvSpPr>
          <p:cNvPr id="134" name="Google Shape;134;p23"/>
          <p:cNvSpPr txBox="1"/>
          <p:nvPr/>
        </p:nvSpPr>
        <p:spPr>
          <a:xfrm>
            <a:off x="425775" y="1222525"/>
            <a:ext cx="79119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Joe Biden</a:t>
            </a:r>
            <a:r>
              <a:rPr lang="en" sz="1200">
                <a:solidFill>
                  <a:schemeClr val="dk1"/>
                </a:solidFill>
              </a:rPr>
              <a:t>” </a:t>
            </a:r>
            <a:r>
              <a:rPr lang="en" sz="1200">
                <a:solidFill>
                  <a:schemeClr val="accent2"/>
                </a:solidFill>
              </a:rPr>
              <a:t>on whitehouse.gov is licensed under 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 US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Map of USA without state names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rgbClr val="1155CC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Great Seal of the United States (obverse)</a:t>
            </a:r>
            <a:r>
              <a:rPr lang="en" sz="1200">
                <a:solidFill>
                  <a:schemeClr val="dk1"/>
                </a:solidFill>
              </a:rPr>
              <a:t>” from the U.S. Government 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White House DC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The U.S. Capitol Building, Washington D.C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SCOTUSbuilding 1st Street SE</a:t>
            </a:r>
            <a:r>
              <a:rPr lang="en" sz="1200">
                <a:solidFill>
                  <a:schemeClr val="accent2"/>
                </a:solidFill>
              </a:rPr>
              <a:t>”  is licensed under </a:t>
            </a:r>
            <a:r>
              <a:rPr lang="en" sz="1200" u="sng">
                <a:solidFill>
                  <a:srgbClr val="1155CC"/>
                </a:solidFill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Statue of Liberty from front</a:t>
            </a:r>
            <a:r>
              <a:rPr lang="en" sz="1200">
                <a:solidFill>
                  <a:schemeClr val="accent2"/>
                </a:solidFill>
              </a:rPr>
              <a:t>” is licensed under </a:t>
            </a:r>
            <a:r>
              <a:rPr lang="en" sz="1200" u="sng">
                <a:solidFill>
                  <a:srgbClr val="1155CC"/>
                </a:solid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3.0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Rosa Parks 1997</a:t>
            </a:r>
            <a:r>
              <a:rPr lang="en" sz="1200">
                <a:solidFill>
                  <a:schemeClr val="accent2"/>
                </a:solidFill>
              </a:rPr>
              <a:t>” by John Mathew Smith &amp; Celebrity Photos is licensed under </a:t>
            </a:r>
            <a:r>
              <a:rPr lang="en" sz="1200" u="sng">
                <a:solidFill>
                  <a:srgbClr val="1155CC"/>
                </a:solidFill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2.0 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Thomas Jefferson</a:t>
            </a:r>
            <a:r>
              <a:rPr lang="en" sz="1200">
                <a:solidFill>
                  <a:schemeClr val="accent2"/>
                </a:solidFill>
              </a:rPr>
              <a:t>” on whitehouse.gov is licensed under </a:t>
            </a:r>
            <a:r>
              <a:rPr lang="en" sz="1200" u="sng">
                <a:solidFill>
                  <a:srgbClr val="1155CC"/>
                </a:solid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3.0 US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AutoNum type="arabicPeriod"/>
            </a:pPr>
            <a:r>
              <a:rPr lang="en" sz="1200">
                <a:solidFill>
                  <a:schemeClr val="accent2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2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Stone engraving of the Declaration of Independence</a:t>
            </a:r>
            <a:r>
              <a:rPr lang="en" sz="1200">
                <a:solidFill>
                  <a:schemeClr val="accent2"/>
                </a:solidFill>
              </a:rPr>
              <a:t>” by National Archives is under the Public Domain</a:t>
            </a:r>
            <a:endParaRPr sz="1200">
              <a:solidFill>
                <a:schemeClr val="accent2"/>
              </a:solidFill>
            </a:endParaRPr>
          </a:p>
          <a:p>
            <a:pPr indent="-304800" lvl="0" marL="45720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0272E"/>
              </a:buClr>
              <a:buSzPts val="1200"/>
              <a:buAutoNum type="arabicPeriod"/>
            </a:pPr>
            <a:r>
              <a:rPr lang="en" sz="1200">
                <a:solidFill>
                  <a:srgbClr val="30272E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2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 Map States and capitals</a:t>
            </a:r>
            <a:r>
              <a:rPr lang="en" sz="1200">
                <a:solidFill>
                  <a:srgbClr val="30272E"/>
                </a:solidFill>
              </a:rPr>
              <a:t>” by National Atlas of the United States is licensed under </a:t>
            </a:r>
            <a:r>
              <a:rPr lang="en" sz="1200" u="sng">
                <a:solidFill>
                  <a:srgbClr val="1155CC"/>
                </a:solidFill>
                <a:hlinkClick r:id="rId2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BY-NC-ND 2.0</a:t>
            </a:r>
            <a:r>
              <a:rPr lang="en" sz="1200">
                <a:solidFill>
                  <a:srgbClr val="1155CC"/>
                </a:solidFill>
              </a:rPr>
              <a:t>.</a:t>
            </a:r>
            <a:endParaRPr sz="1200"/>
          </a:p>
        </p:txBody>
      </p:sp>
      <p:pic>
        <p:nvPicPr>
          <p:cNvPr id="135" name="Google Shape;135;p23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U.S. Symbols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050700"/>
            <a:ext cx="8559900" cy="111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U.S. symbols are </a:t>
            </a:r>
            <a:r>
              <a:rPr lang="en" sz="2700" u="sng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people, places, or things</a:t>
            </a:r>
            <a:r>
              <a:rPr lang="en" sz="2700">
                <a:solidFill>
                  <a:schemeClr val="dk1"/>
                </a:solidFill>
                <a:latin typeface="Lexend"/>
                <a:ea typeface="Lexend"/>
                <a:cs typeface="Lexend"/>
                <a:sym typeface="Lexend"/>
              </a:rPr>
              <a:t> that have special meaning to the United States.</a:t>
            </a:r>
            <a:endParaRPr sz="2700">
              <a:solidFill>
                <a:schemeClr val="dk1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2" y="2410638"/>
            <a:ext cx="3880399" cy="23994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3050" y="2385625"/>
            <a:ext cx="2424474" cy="242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ctrTitle"/>
          </p:nvPr>
        </p:nvSpPr>
        <p:spPr>
          <a:xfrm>
            <a:off x="-15850" y="0"/>
            <a:ext cx="9236100" cy="9423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Lexend"/>
                <a:ea typeface="Lexend"/>
                <a:cs typeface="Lexend"/>
                <a:sym typeface="Lexend"/>
              </a:rPr>
              <a:t>United States</a:t>
            </a:r>
            <a:r>
              <a:rPr lang="en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 Symbols</a:t>
            </a:r>
            <a:endParaRPr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7675" y="4804225"/>
            <a:ext cx="751275" cy="28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4825" y="1326813"/>
            <a:ext cx="1741926" cy="13064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19825" y="1326825"/>
            <a:ext cx="2164751" cy="1306449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4" name="Google Shape;74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27650" y="1321600"/>
            <a:ext cx="1741924" cy="1316883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5" name="Google Shape;75;p15"/>
          <p:cNvPicPr preferRelativeResize="0"/>
          <p:nvPr/>
        </p:nvPicPr>
        <p:blipFill rotWithShape="1">
          <a:blip r:embed="rId7">
            <a:alphaModFix/>
          </a:blip>
          <a:srcRect b="0" l="11363" r="0" t="0"/>
          <a:stretch/>
        </p:blipFill>
        <p:spPr>
          <a:xfrm>
            <a:off x="610818" y="3023950"/>
            <a:ext cx="1545508" cy="1860526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940858" y="3017775"/>
            <a:ext cx="1484417" cy="185691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9">
            <a:alphaModFix/>
          </a:blip>
          <a:srcRect b="0" l="17849" r="9386" t="0"/>
          <a:stretch/>
        </p:blipFill>
        <p:spPr>
          <a:xfrm>
            <a:off x="2725225" y="3017775"/>
            <a:ext cx="1545500" cy="187289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39619" y="3017765"/>
            <a:ext cx="1532325" cy="185690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5700" y="1625050"/>
            <a:ext cx="4754401" cy="286935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5" name="Google Shape;85;p16"/>
          <p:cNvSpPr txBox="1"/>
          <p:nvPr>
            <p:ph type="title"/>
          </p:nvPr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The White House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7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1" name="Google Shape;9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5675" y="1276825"/>
            <a:ext cx="4754401" cy="356580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2" name="Google Shape;92;p17"/>
          <p:cNvSpPr txBox="1"/>
          <p:nvPr>
            <p:ph type="title"/>
          </p:nvPr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U.S. Capitol Building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8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7200" y="1374888"/>
            <a:ext cx="4754400" cy="336968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9" name="Google Shape;99;p18"/>
          <p:cNvSpPr txBox="1"/>
          <p:nvPr>
            <p:ph type="title"/>
          </p:nvPr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U.S. Supreme Court Building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6050" y="1149238"/>
            <a:ext cx="3630672" cy="382097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5" name="Google Shape;105;p19"/>
          <p:cNvSpPr txBox="1"/>
          <p:nvPr>
            <p:ph type="title"/>
          </p:nvPr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Statue of Liberty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sp>
        <p:nvSpPr>
          <p:cNvPr id="106" name="Google Shape;106;p19"/>
          <p:cNvSpPr txBox="1"/>
          <p:nvPr>
            <p:ph idx="1" type="body"/>
          </p:nvPr>
        </p:nvSpPr>
        <p:spPr>
          <a:xfrm>
            <a:off x="311700" y="1152475"/>
            <a:ext cx="37731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94525" y="1149238"/>
            <a:ext cx="2693363" cy="38209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3" name="Google Shape;113;p20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Rosa Parks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311700" y="1152475"/>
            <a:ext cx="4260300" cy="3814500"/>
          </a:xfrm>
          <a:prstGeom prst="rect">
            <a:avLst/>
          </a:prstGeom>
          <a:ln cap="flat" cmpd="sng" w="9525">
            <a:solidFill>
              <a:srgbClr val="000000"/>
            </a:solidFill>
            <a:prstDash val="lgDashDot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>
                <a:latin typeface="Lexend"/>
                <a:ea typeface="Lexend"/>
                <a:cs typeface="Lexend"/>
                <a:sym typeface="Lexend"/>
              </a:rPr>
              <a:t> </a:t>
            </a:r>
            <a:endParaRPr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1725" y="1152472"/>
            <a:ext cx="2947200" cy="2947175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20" name="Google Shape;120;p21"/>
          <p:cNvSpPr txBox="1"/>
          <p:nvPr/>
        </p:nvSpPr>
        <p:spPr>
          <a:xfrm>
            <a:off x="0" y="0"/>
            <a:ext cx="9144000" cy="7206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20">
                <a:solidFill>
                  <a:srgbClr val="0000FF"/>
                </a:solidFill>
                <a:latin typeface="Lexend"/>
                <a:ea typeface="Lexend"/>
                <a:cs typeface="Lexend"/>
                <a:sym typeface="Lexend"/>
              </a:rPr>
              <a:t>Thomas Jefferson</a:t>
            </a:r>
            <a:endParaRPr sz="3620">
              <a:solidFill>
                <a:srgbClr val="0000FF"/>
              </a:solidFill>
              <a:latin typeface="Lexend"/>
              <a:ea typeface="Lexend"/>
              <a:cs typeface="Lexend"/>
              <a:sym typeface="Lexend"/>
            </a:endParaRPr>
          </a:p>
        </p:txBody>
      </p:sp>
      <p:pic>
        <p:nvPicPr>
          <p:cNvPr id="121" name="Google Shape;12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71749" y="3224824"/>
            <a:ext cx="1467278" cy="174215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