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Lexend"/>
      <p:regular r:id="rId12"/>
      <p:bold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Lexend-bold.fntdata"/><Relationship Id="rId12" Type="http://schemas.openxmlformats.org/officeDocument/2006/relationships/font" Target="fonts/Lexend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d6622dc975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d6622dc975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dcbdef12f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1dcbdef12f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d6622dc975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1d6622dc975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exend"/>
              <a:buChar char="●"/>
            </a:pPr>
            <a:r>
              <a:rPr lang="en" sz="12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The state flag of Florida has red diagonal bars and the state seal in the center.</a:t>
            </a:r>
            <a:endParaRPr sz="12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exend"/>
              <a:buChar char="●"/>
            </a:pPr>
            <a:r>
              <a:rPr lang="en" sz="12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It was adopted in 1900. </a:t>
            </a:r>
            <a:endParaRPr sz="12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exend"/>
              <a:buChar char="●"/>
            </a:pPr>
            <a:r>
              <a:rPr lang="en" sz="12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There are state flags outside of every government building, schools, businesses, transportation stations, and homes.</a:t>
            </a:r>
            <a:endParaRPr sz="12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exend"/>
              <a:buChar char="●"/>
            </a:pPr>
            <a:r>
              <a:rPr lang="en" sz="12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People fly flags to show they love and support our state.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d6622dc975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1d6622dc975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exend"/>
              <a:buChar char="●"/>
            </a:pPr>
            <a:r>
              <a:rPr lang="en" sz="12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A state nickname is a fun way of describing the state without using its name.</a:t>
            </a:r>
            <a:endParaRPr sz="12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exend"/>
              <a:buChar char="●"/>
            </a:pPr>
            <a:r>
              <a:rPr lang="en" sz="12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The nickname of Florida is “The Sunshine State”.</a:t>
            </a:r>
            <a:endParaRPr sz="12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exend"/>
              <a:buChar char="●"/>
            </a:pPr>
            <a:r>
              <a:rPr lang="en" sz="12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The nickname was adopted in 1970.</a:t>
            </a:r>
            <a:endParaRPr sz="12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exend"/>
              <a:buChar char="●"/>
            </a:pPr>
            <a:r>
              <a:rPr lang="en" sz="12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Florida got their nickname from the tropical climate and all the beaches.</a:t>
            </a:r>
            <a:endParaRPr sz="12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exend"/>
              <a:buChar char="●"/>
            </a:pPr>
            <a:r>
              <a:rPr lang="en" sz="12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You can see the nickname on license plates and on state welcome signs.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4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04b74d7965_0_2:notes"/>
          <p:cNvSpPr/>
          <p:nvPr>
            <p:ph idx="2" type="sldImg"/>
          </p:nvPr>
        </p:nvSpPr>
        <p:spPr>
          <a:xfrm>
            <a:off x="381374" y="685800"/>
            <a:ext cx="60957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204b74d7965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7.png"/><Relationship Id="rId6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jpg"/><Relationship Id="rId4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1" Type="http://schemas.openxmlformats.org/officeDocument/2006/relationships/hyperlink" Target="https://creativecommons.org/licenses/by-sa/3.0/deed.en" TargetMode="External"/><Relationship Id="rId10" Type="http://schemas.openxmlformats.org/officeDocument/2006/relationships/hyperlink" Target="https://commons.wikimedia.org/wiki/File:Map_of_USA_without_state_names.svg" TargetMode="External"/><Relationship Id="rId13" Type="http://schemas.openxmlformats.org/officeDocument/2006/relationships/image" Target="../media/image2.png"/><Relationship Id="rId12" Type="http://schemas.openxmlformats.org/officeDocument/2006/relationships/hyperlink" Target="https://dos.myflorida.com/florida-facts/kids/v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www.flhsmv.gov/wp-content/uploads/plate1-1.jpg" TargetMode="External"/><Relationship Id="rId4" Type="http://schemas.openxmlformats.org/officeDocument/2006/relationships/hyperlink" Target="https://www.floridacapitol.myflorida.com/var/dms/storage/images/media/myfloridacapitol_media/images/capitol_building/798084-5-eng-US/capitol_building.jpg" TargetMode="External"/><Relationship Id="rId9" Type="http://schemas.openxmlformats.org/officeDocument/2006/relationships/hyperlink" Target="https://dos.myflorida.com/florida-facts/florida-state-symbols/state-seal/" TargetMode="External"/><Relationship Id="rId5" Type="http://schemas.openxmlformats.org/officeDocument/2006/relationships/hyperlink" Target="https://www.flgov.com/wp-content/uploads/desantis/Ron_DeSantis,_Official_Portrait,_113th_Congress.jpg" TargetMode="External"/><Relationship Id="rId6" Type="http://schemas.openxmlformats.org/officeDocument/2006/relationships/hyperlink" Target="https://dos.myflorida.com/media/8081/flag.jpg" TargetMode="External"/><Relationship Id="rId7" Type="http://schemas.openxmlformats.org/officeDocument/2006/relationships/hyperlink" Target="https://commons.wikimedia.org/wiki/File:2016-03-23_08_00_16_%22Welcome_to_Florida%22_sign_along_southbound_Florida_State_Route_97_entering_Escambia_County,_Florida_from_Atmore,_Alabama.jpg" TargetMode="External"/><Relationship Id="rId8" Type="http://schemas.openxmlformats.org/officeDocument/2006/relationships/hyperlink" Target="https://creativecommons.org/licenses/by-sa/4.0/deed.en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0" y="237500"/>
            <a:ext cx="9144000" cy="9552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91425" lIns="91425" spcFirstLastPara="1" rIns="91425" wrap="square" tIns="91425">
            <a:normAutofit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200">
                <a:solidFill>
                  <a:srgbClr val="27690A"/>
                </a:solidFill>
                <a:latin typeface="Lexend"/>
                <a:ea typeface="Lexend"/>
                <a:cs typeface="Lexend"/>
                <a:sym typeface="Lexend"/>
              </a:rPr>
              <a:t>Florida Symbols</a:t>
            </a:r>
            <a:endParaRPr sz="5200">
              <a:solidFill>
                <a:srgbClr val="27690A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67150" y="1858215"/>
            <a:ext cx="2209700" cy="2209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9525" y="2062100"/>
            <a:ext cx="2487294" cy="1965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 rotWithShape="1">
          <a:blip r:embed="rId5">
            <a:alphaModFix/>
          </a:blip>
          <a:srcRect b="52380" l="50992" r="2280" t="8471"/>
          <a:stretch/>
        </p:blipFill>
        <p:spPr>
          <a:xfrm>
            <a:off x="6145950" y="2229688"/>
            <a:ext cx="2594324" cy="1630149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148325" y="4653925"/>
            <a:ext cx="889075" cy="34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>
            <p:ph idx="2" type="body"/>
          </p:nvPr>
        </p:nvSpPr>
        <p:spPr>
          <a:xfrm>
            <a:off x="2210550" y="813313"/>
            <a:ext cx="4722900" cy="132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We live in the state of Florida. Florida is just 1 of 50 states that make up the United States of America.</a:t>
            </a:r>
            <a:endParaRPr sz="20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64" name="Google Shape;64;p14"/>
          <p:cNvSpPr txBox="1"/>
          <p:nvPr/>
        </p:nvSpPr>
        <p:spPr>
          <a:xfrm>
            <a:off x="-15850" y="0"/>
            <a:ext cx="9236100" cy="7365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27690A"/>
                </a:solidFill>
                <a:latin typeface="Lexend"/>
                <a:ea typeface="Lexend"/>
                <a:cs typeface="Lexend"/>
                <a:sym typeface="Lexend"/>
              </a:rPr>
              <a:t>Florida</a:t>
            </a:r>
            <a:endParaRPr sz="3600">
              <a:solidFill>
                <a:srgbClr val="27690A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62002" y="2398350"/>
            <a:ext cx="3880399" cy="239945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/>
          <p:nvPr/>
        </p:nvSpPr>
        <p:spPr>
          <a:xfrm rot="9659377">
            <a:off x="5867734" y="4075025"/>
            <a:ext cx="699025" cy="572749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idx="2" type="body"/>
          </p:nvPr>
        </p:nvSpPr>
        <p:spPr>
          <a:xfrm>
            <a:off x="2572050" y="1594575"/>
            <a:ext cx="3999900" cy="115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Florida Symbols are things that have special meaning to the state of Florida.</a:t>
            </a:r>
            <a:endParaRPr sz="1700"/>
          </a:p>
        </p:txBody>
      </p:sp>
      <p:pic>
        <p:nvPicPr>
          <p:cNvPr id="72" name="Google Shape;7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58050" y="1260210"/>
            <a:ext cx="1693518" cy="2547975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9900" y="1143000"/>
            <a:ext cx="1905000" cy="28575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74" name="Google Shape;74;p15"/>
          <p:cNvSpPr txBox="1"/>
          <p:nvPr/>
        </p:nvSpPr>
        <p:spPr>
          <a:xfrm>
            <a:off x="-15850" y="0"/>
            <a:ext cx="9236100" cy="7365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27690A"/>
                </a:solidFill>
                <a:latin typeface="Lexend"/>
                <a:ea typeface="Lexend"/>
                <a:cs typeface="Lexend"/>
                <a:sym typeface="Lexend"/>
              </a:rPr>
              <a:t>Florida’s Symbols</a:t>
            </a:r>
            <a:endParaRPr sz="3600">
              <a:solidFill>
                <a:srgbClr val="27690A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/>
          <p:nvPr>
            <p:ph idx="1" type="body"/>
          </p:nvPr>
        </p:nvSpPr>
        <p:spPr>
          <a:xfrm>
            <a:off x="311700" y="1152475"/>
            <a:ext cx="4260300" cy="3814500"/>
          </a:xfrm>
          <a:prstGeom prst="rect">
            <a:avLst/>
          </a:prstGeom>
          <a:ln cap="flat" cmpd="sng" w="9525">
            <a:solidFill>
              <a:srgbClr val="000000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exend"/>
                <a:ea typeface="Lexend"/>
                <a:cs typeface="Lexend"/>
                <a:sym typeface="Lexend"/>
              </a:rPr>
              <a:t> 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80" name="Google Shape;8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37975" y="1685825"/>
            <a:ext cx="3810000" cy="229552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-15850" y="0"/>
            <a:ext cx="9236100" cy="7365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27690A"/>
                </a:solidFill>
                <a:latin typeface="Lexend"/>
                <a:ea typeface="Lexend"/>
                <a:cs typeface="Lexend"/>
                <a:sym typeface="Lexend"/>
              </a:rPr>
              <a:t>Florida’s State Flag</a:t>
            </a:r>
            <a:endParaRPr sz="3600">
              <a:solidFill>
                <a:srgbClr val="27690A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/>
          <p:nvPr>
            <p:ph idx="1" type="body"/>
          </p:nvPr>
        </p:nvSpPr>
        <p:spPr>
          <a:xfrm>
            <a:off x="135250" y="1049874"/>
            <a:ext cx="8842200" cy="1868100"/>
          </a:xfrm>
          <a:prstGeom prst="rect">
            <a:avLst/>
          </a:prstGeom>
          <a:ln cap="flat" cmpd="sng" w="9525">
            <a:solidFill>
              <a:srgbClr val="000000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latin typeface="Lexend"/>
                <a:ea typeface="Lexend"/>
                <a:cs typeface="Lexend"/>
                <a:sym typeface="Lexend"/>
              </a:rPr>
              <a:t> </a:t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40652" y="3342263"/>
            <a:ext cx="2857500" cy="142875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7"/>
          <p:cNvSpPr txBox="1"/>
          <p:nvPr/>
        </p:nvSpPr>
        <p:spPr>
          <a:xfrm>
            <a:off x="-15850" y="0"/>
            <a:ext cx="9236100" cy="7365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27690A"/>
                </a:solidFill>
                <a:latin typeface="Lexend"/>
                <a:ea typeface="Lexend"/>
                <a:cs typeface="Lexend"/>
                <a:sym typeface="Lexend"/>
              </a:rPr>
              <a:t>Florida’s Nickname</a:t>
            </a:r>
            <a:endParaRPr sz="3600">
              <a:solidFill>
                <a:srgbClr val="27690A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89" name="Google Shape;89;p17"/>
          <p:cNvPicPr preferRelativeResize="0"/>
          <p:nvPr/>
        </p:nvPicPr>
        <p:blipFill rotWithShape="1">
          <a:blip r:embed="rId4">
            <a:alphaModFix/>
          </a:blip>
          <a:srcRect b="52380" l="50992" r="2280" t="8471"/>
          <a:stretch/>
        </p:blipFill>
        <p:spPr>
          <a:xfrm>
            <a:off x="992600" y="3231350"/>
            <a:ext cx="2594324" cy="1630149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/>
          <p:nvPr>
            <p:ph type="title"/>
          </p:nvPr>
        </p:nvSpPr>
        <p:spPr>
          <a:xfrm>
            <a:off x="382725" y="3047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Sources</a:t>
            </a:r>
            <a:endParaRPr/>
          </a:p>
        </p:txBody>
      </p:sp>
      <p:sp>
        <p:nvSpPr>
          <p:cNvPr id="95" name="Google Shape;95;p18"/>
          <p:cNvSpPr txBox="1"/>
          <p:nvPr/>
        </p:nvSpPr>
        <p:spPr>
          <a:xfrm>
            <a:off x="382725" y="1039000"/>
            <a:ext cx="7560300" cy="23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2200CC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Sunshine State</a:t>
            </a:r>
            <a:r>
              <a:rPr lang="en" sz="1200">
                <a:solidFill>
                  <a:schemeClr val="dk1"/>
                </a:solidFill>
              </a:rPr>
              <a:t>” from Florida Highway Safety and Motor Vehicles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2200CC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Florida State Capitol Building</a:t>
            </a:r>
            <a:r>
              <a:rPr lang="en" sz="1200">
                <a:solidFill>
                  <a:schemeClr val="dk1"/>
                </a:solidFill>
              </a:rPr>
              <a:t>” from The Florida Capitol</a:t>
            </a:r>
            <a:endParaRPr b="1"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2200CC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Governor DeSantis</a:t>
            </a:r>
            <a:r>
              <a:rPr lang="en" sz="1200">
                <a:solidFill>
                  <a:schemeClr val="dk1"/>
                </a:solidFill>
              </a:rPr>
              <a:t>” from Florida Government</a:t>
            </a:r>
            <a:endParaRPr i="1"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2200CC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Florida State Flag</a:t>
            </a:r>
            <a:r>
              <a:rPr lang="en" sz="1200">
                <a:solidFill>
                  <a:schemeClr val="dk1"/>
                </a:solidFill>
              </a:rPr>
              <a:t>” from the Florida Department of State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2200CC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Welcome to Florida" sign along southbound Florida State Route 97 entering Escambia County, Florida from Atmore, Alabama</a:t>
            </a:r>
            <a:r>
              <a:rPr lang="en" sz="1200">
                <a:solidFill>
                  <a:schemeClr val="dk1"/>
                </a:solidFill>
              </a:rPr>
              <a:t>” by Famartin is licensed under </a:t>
            </a:r>
            <a:r>
              <a:rPr lang="en" sz="1200" u="sng">
                <a:solidFill>
                  <a:srgbClr val="2200CC"/>
                </a:solid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BY-SA 4.0</a:t>
            </a:r>
            <a:endParaRPr sz="1200">
              <a:solidFill>
                <a:srgbClr val="2200CC"/>
              </a:solidFill>
            </a:endParaRPr>
          </a:p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rgbClr val="2200CC"/>
                </a:solidFill>
              </a:rPr>
              <a:t>“</a:t>
            </a:r>
            <a:r>
              <a:rPr lang="en" sz="1200" u="sng">
                <a:solidFill>
                  <a:srgbClr val="2200CC"/>
                </a:solidFill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Great Seal of Florida</a:t>
            </a:r>
            <a:r>
              <a:rPr lang="en" sz="1200">
                <a:solidFill>
                  <a:schemeClr val="accent2"/>
                </a:solidFill>
              </a:rPr>
              <a:t>” from the Florida Department of State</a:t>
            </a:r>
            <a:endParaRPr sz="1200">
              <a:solidFill>
                <a:schemeClr val="accent2"/>
              </a:solidFill>
            </a:endParaRPr>
          </a:p>
          <a:p>
            <a:pPr indent="-3048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AutoNum type="arabicPeriod"/>
            </a:pPr>
            <a:r>
              <a:rPr lang="en" sz="1200">
                <a:solidFill>
                  <a:schemeClr val="accent2"/>
                </a:solidFill>
              </a:rPr>
              <a:t>“</a:t>
            </a:r>
            <a:r>
              <a:rPr lang="en" sz="1200" u="sng">
                <a:solidFill>
                  <a:srgbClr val="2200CC"/>
                </a:solidFill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Map of USA without state names</a:t>
            </a:r>
            <a:r>
              <a:rPr lang="en" sz="1200">
                <a:solidFill>
                  <a:schemeClr val="accent2"/>
                </a:solidFill>
              </a:rPr>
              <a:t>” is licensed under </a:t>
            </a:r>
            <a:r>
              <a:rPr lang="en" sz="1200" u="sng">
                <a:solidFill>
                  <a:srgbClr val="2200CC"/>
                </a:solidFill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BY-SA 3.0</a:t>
            </a:r>
            <a:endParaRPr sz="1200">
              <a:solidFill>
                <a:srgbClr val="2200CC"/>
              </a:solidFill>
            </a:endParaRPr>
          </a:p>
        </p:txBody>
      </p:sp>
      <p:sp>
        <p:nvSpPr>
          <p:cNvPr id="96" name="Google Shape;96;p18"/>
          <p:cNvSpPr txBox="1"/>
          <p:nvPr>
            <p:ph type="title"/>
          </p:nvPr>
        </p:nvSpPr>
        <p:spPr>
          <a:xfrm>
            <a:off x="382725" y="3669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Learn More About Florida’s Symbols Here</a:t>
            </a:r>
            <a:endParaRPr/>
          </a:p>
        </p:txBody>
      </p:sp>
      <p:sp>
        <p:nvSpPr>
          <p:cNvPr id="97" name="Google Shape;97;p18"/>
          <p:cNvSpPr txBox="1"/>
          <p:nvPr>
            <p:ph idx="1" type="body"/>
          </p:nvPr>
        </p:nvSpPr>
        <p:spPr>
          <a:xfrm>
            <a:off x="467575" y="42426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200" u="sng">
                <a:solidFill>
                  <a:srgbClr val="2200CC"/>
                </a:solidFill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https://dos.myflorida.com/florida-facts/kids/</a:t>
            </a:r>
            <a:r>
              <a:rPr lang="en" sz="1200">
                <a:solidFill>
                  <a:srgbClr val="2200CC"/>
                </a:solidFill>
              </a:rPr>
              <a:t> </a:t>
            </a:r>
            <a:endParaRPr sz="1200">
              <a:solidFill>
                <a:srgbClr val="2200CC"/>
              </a:solidFill>
            </a:endParaRPr>
          </a:p>
        </p:txBody>
      </p:sp>
      <p:pic>
        <p:nvPicPr>
          <p:cNvPr id="98" name="Google Shape;98;p18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8148325" y="4653925"/>
            <a:ext cx="889075" cy="34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