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embeddedFontLst>
    <p:embeddedFont>
      <p:font typeface="Lexend"/>
      <p:regular r:id="rId14"/>
      <p:bold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Lexend-bold.fntdata"/><Relationship Id="rId14" Type="http://schemas.openxmlformats.org/officeDocument/2006/relationships/font" Target="fonts/Lexend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da5a60370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da5a60370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d4e465c24b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1d4e465c24b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d6622dc975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d6622dc97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07bb57c1e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07bb57c1e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d6622dc975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d6622dc975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colors of the flag are red, white, and blue.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There are 13 stripes (7 red stripes and 6 white stripes) that stand for the first 13 states (colonies). 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Our flag has changed over the years. Now there are 50 white stars that stand for the 50 states we have now.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Betsy Ross may have sewed the first flag. (Historical evidence is inconclusive)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We use the flag for the Pledge of Allegiance and the National Anthem. 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There are flags outside of every government building, schools, businesses, transportation stations, and homes.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People fly flags to show they love and support our country. (Patriotism)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d6622dc975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1d6622dc975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bald eagle became a symbol for the United States in 1782.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bald eagle was chosen because they are strong, native to the United States, and because they are bold.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bald eagle can be found on official documents, money, flags, and buildings. </a:t>
            </a:r>
            <a:endParaRPr b="1"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d6622dc975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1d6622dc975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president’s job is to be the leader of the United States.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Our first president was George Washington.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Our current president (the 46th) is Joe Biden. 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president lives and works in the White House.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president can serve a maximum of two four-year terms or ten years.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04b75969a9_0_4:notes"/>
          <p:cNvSpPr/>
          <p:nvPr>
            <p:ph idx="2" type="sldImg"/>
          </p:nvPr>
        </p:nvSpPr>
        <p:spPr>
          <a:xfrm>
            <a:off x="381374" y="685800"/>
            <a:ext cx="609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04b75969a9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Relationship Id="rId4" Type="http://schemas.openxmlformats.org/officeDocument/2006/relationships/image" Target="../media/image8.png"/><Relationship Id="rId5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20" Type="http://schemas.openxmlformats.org/officeDocument/2006/relationships/image" Target="../media/image1.png"/><Relationship Id="rId11" Type="http://schemas.openxmlformats.org/officeDocument/2006/relationships/hyperlink" Target="http://tile.loc.gov/storage-services/service/pnp/pga/02800/02842r.jpg" TargetMode="External"/><Relationship Id="rId10" Type="http://schemas.openxmlformats.org/officeDocument/2006/relationships/hyperlink" Target="https://nationalzoo.si.edu/sites/default/files/styles/1400x700_scale_and_crop/public/animals/baldeagle-002.jpg?itok=S6PGjSvQ&amp;timestamp=1520537552" TargetMode="External"/><Relationship Id="rId13" Type="http://schemas.openxmlformats.org/officeDocument/2006/relationships/hyperlink" Target="https://commons.wikimedia.org/wiki/File:Map_of_USA_without_state_names.svg" TargetMode="External"/><Relationship Id="rId12" Type="http://schemas.openxmlformats.org/officeDocument/2006/relationships/hyperlink" Target="https://en.wikipedia.org/wiki/File:Seal_of_the_President_of_the_United_States.svg#/media/File:Seal_of_the_President_of_the_United_States.svg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en.wikipedia.org/wiki/File:Recycle001.svg" TargetMode="External"/><Relationship Id="rId4" Type="http://schemas.openxmlformats.org/officeDocument/2006/relationships/hyperlink" Target="https://openclipart.org/detail/167093/stop-sign" TargetMode="External"/><Relationship Id="rId9" Type="http://schemas.openxmlformats.org/officeDocument/2006/relationships/hyperlink" Target="https://creativecommons.org/licenses/by/3.0/us/" TargetMode="External"/><Relationship Id="rId15" Type="http://schemas.openxmlformats.org/officeDocument/2006/relationships/hyperlink" Target="https://commons.wikimedia.org/wiki/File:Flag_of_the_United_States.svg" TargetMode="External"/><Relationship Id="rId14" Type="http://schemas.openxmlformats.org/officeDocument/2006/relationships/hyperlink" Target="https://creativecommons.org/licenses/by-sa/3.0/deed.en" TargetMode="External"/><Relationship Id="rId17" Type="http://schemas.openxmlformats.org/officeDocument/2006/relationships/hyperlink" Target="https://commons.wikimedia.org/wiki/File:Great_Seal_of_the_United_States_(obverse).svg" TargetMode="External"/><Relationship Id="rId16" Type="http://schemas.openxmlformats.org/officeDocument/2006/relationships/hyperlink" Target="https://creativecommons.org/publicdomain/zero/1.0/" TargetMode="External"/><Relationship Id="rId5" Type="http://schemas.openxmlformats.org/officeDocument/2006/relationships/hyperlink" Target="https://commons.wikimedia.org/wiki/File:Attention_Sign.svg" TargetMode="External"/><Relationship Id="rId19" Type="http://schemas.openxmlformats.org/officeDocument/2006/relationships/hyperlink" Target="https://creativecommons.org/licenses/by/2.0/" TargetMode="External"/><Relationship Id="rId6" Type="http://schemas.openxmlformats.org/officeDocument/2006/relationships/hyperlink" Target="https://www.whitehouse.gov/wp-content/uploads/2021/04/P20210303AS-1901-cropped.jpg" TargetMode="External"/><Relationship Id="rId18" Type="http://schemas.openxmlformats.org/officeDocument/2006/relationships/hyperlink" Target="https://www.flickr.com/photos/matthiasxc/3600940260" TargetMode="External"/><Relationship Id="rId7" Type="http://schemas.openxmlformats.org/officeDocument/2006/relationships/hyperlink" Target="https://creativecommons.org/licenses/by/3.0/us/" TargetMode="External"/><Relationship Id="rId8" Type="http://schemas.openxmlformats.org/officeDocument/2006/relationships/hyperlink" Target="https://www.whitehouse.gov/wp-content/uploads/2021/01/01_george_washington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idx="1" type="subTitle"/>
          </p:nvPr>
        </p:nvSpPr>
        <p:spPr>
          <a:xfrm>
            <a:off x="228750" y="641975"/>
            <a:ext cx="8686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Can you </a:t>
            </a: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identify</a:t>
            </a: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what some of these symbols mean?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600" y="1909175"/>
            <a:ext cx="2327400" cy="2195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 rotWithShape="1">
          <a:blip r:embed="rId4">
            <a:alphaModFix/>
          </a:blip>
          <a:srcRect b="0" l="21623" r="8328" t="0"/>
          <a:stretch/>
        </p:blipFill>
        <p:spPr>
          <a:xfrm>
            <a:off x="3151925" y="1909175"/>
            <a:ext cx="2548700" cy="219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66550" y="1873150"/>
            <a:ext cx="2548699" cy="226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08341" y="2495525"/>
            <a:ext cx="2919136" cy="1536174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>
            <p:ph type="ctrTitle"/>
          </p:nvPr>
        </p:nvSpPr>
        <p:spPr>
          <a:xfrm>
            <a:off x="-46050" y="378900"/>
            <a:ext cx="9236100" cy="9423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latin typeface="Lexend"/>
                <a:ea typeface="Lexend"/>
                <a:cs typeface="Lexend"/>
                <a:sym typeface="Lexend"/>
              </a:rPr>
              <a:t>United States</a:t>
            </a:r>
            <a:r>
              <a:rPr lang="en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 Symbols</a:t>
            </a:r>
            <a:endParaRPr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38438" y="2334137"/>
            <a:ext cx="1858949" cy="1858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 rotWithShape="1">
          <a:blip r:embed="rId5">
            <a:alphaModFix/>
          </a:blip>
          <a:srcRect b="0" l="19609" r="16825" t="0"/>
          <a:stretch/>
        </p:blipFill>
        <p:spPr>
          <a:xfrm>
            <a:off x="203800" y="2400900"/>
            <a:ext cx="2193583" cy="172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idx="2" type="body"/>
          </p:nvPr>
        </p:nvSpPr>
        <p:spPr>
          <a:xfrm>
            <a:off x="2572050" y="720600"/>
            <a:ext cx="4138800" cy="115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9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United States is the country that we live in. There are 50 states in United States.</a:t>
            </a:r>
            <a:endParaRPr sz="19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2" name="Google Shape;72;p15"/>
          <p:cNvSpPr txBox="1"/>
          <p:nvPr/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The United States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2002" y="2398350"/>
            <a:ext cx="3880399" cy="2399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idx="1" type="body"/>
          </p:nvPr>
        </p:nvSpPr>
        <p:spPr>
          <a:xfrm>
            <a:off x="2599200" y="982825"/>
            <a:ext cx="3999900" cy="99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U.S. Symbols are things that have special meaning to the United States.</a:t>
            </a:r>
            <a:endParaRPr sz="2000">
              <a:solidFill>
                <a:schemeClr val="dk1"/>
              </a:solidFill>
            </a:endParaRPr>
          </a:p>
        </p:txBody>
      </p:sp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62074" y="2092725"/>
            <a:ext cx="3725424" cy="2306375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6"/>
          <p:cNvSpPr txBox="1"/>
          <p:nvPr/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U.S. Symbols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0475" y="2236850"/>
            <a:ext cx="2424474" cy="2424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3450" y="1391075"/>
            <a:ext cx="4267200" cy="3367088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7"/>
          <p:cNvSpPr txBox="1"/>
          <p:nvPr/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The American Flag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350" y="61100"/>
            <a:ext cx="1474060" cy="1274123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7"/>
          <p:cNvSpPr txBox="1"/>
          <p:nvPr>
            <p:ph idx="1" type="body"/>
          </p:nvPr>
        </p:nvSpPr>
        <p:spPr>
          <a:xfrm>
            <a:off x="311700" y="1391075"/>
            <a:ext cx="4260300" cy="35760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311700" y="1017725"/>
            <a:ext cx="8497500" cy="17994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85180" y="3002725"/>
            <a:ext cx="3773651" cy="1886826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8"/>
          <p:cNvSpPr txBox="1"/>
          <p:nvPr/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The Bald Eagle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7850" y="3002725"/>
            <a:ext cx="1886826" cy="1886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99325" y="3000506"/>
            <a:ext cx="1886825" cy="18912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9"/>
          <p:cNvSpPr txBox="1"/>
          <p:nvPr>
            <p:ph idx="1" type="body"/>
          </p:nvPr>
        </p:nvSpPr>
        <p:spPr>
          <a:xfrm>
            <a:off x="243850" y="753200"/>
            <a:ext cx="8520600" cy="16992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04" name="Google Shape;10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850" y="2580387"/>
            <a:ext cx="3107425" cy="2330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18300" y="2531038"/>
            <a:ext cx="2429250" cy="24292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0" y="-2180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The United States President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07" name="Google Shape;107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55313" y="2816200"/>
            <a:ext cx="1858949" cy="1858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0"/>
          <p:cNvSpPr txBox="1"/>
          <p:nvPr>
            <p:ph type="title"/>
          </p:nvPr>
        </p:nvSpPr>
        <p:spPr>
          <a:xfrm>
            <a:off x="382725" y="3047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Sources</a:t>
            </a:r>
            <a:endParaRPr/>
          </a:p>
        </p:txBody>
      </p:sp>
      <p:sp>
        <p:nvSpPr>
          <p:cNvPr id="113" name="Google Shape;113;p20"/>
          <p:cNvSpPr txBox="1"/>
          <p:nvPr/>
        </p:nvSpPr>
        <p:spPr>
          <a:xfrm>
            <a:off x="382725" y="1039000"/>
            <a:ext cx="8462700" cy="23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Recycle001</a:t>
            </a:r>
            <a:r>
              <a:rPr lang="en" sz="1200">
                <a:solidFill>
                  <a:schemeClr val="dk1"/>
                </a:solidFill>
              </a:rPr>
              <a:t>”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Stop sign</a:t>
            </a:r>
            <a:r>
              <a:rPr lang="en" sz="1200">
                <a:solidFill>
                  <a:schemeClr val="dk1"/>
                </a:solidFill>
              </a:rPr>
              <a:t>” by David blyons from OpenClipart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Attention sign</a:t>
            </a:r>
            <a:r>
              <a:rPr lang="en" sz="1200">
                <a:solidFill>
                  <a:schemeClr val="dk1"/>
                </a:solidFill>
              </a:rPr>
              <a:t>” by Amada44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Joe Biden</a:t>
            </a:r>
            <a:r>
              <a:rPr lang="en" sz="1200">
                <a:solidFill>
                  <a:schemeClr val="dk1"/>
                </a:solidFill>
              </a:rPr>
              <a:t>” from The White House is licensed under </a:t>
            </a:r>
            <a:r>
              <a:rPr lang="en" sz="1200" u="sng">
                <a:solidFill>
                  <a:srgbClr val="2200CC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3.0 US</a:t>
            </a:r>
            <a:endParaRPr sz="1200">
              <a:solidFill>
                <a:srgbClr val="2200CC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George Washington</a:t>
            </a:r>
            <a:r>
              <a:rPr lang="en" sz="1200">
                <a:solidFill>
                  <a:schemeClr val="dk1"/>
                </a:solidFill>
              </a:rPr>
              <a:t>” from The White House is licensed under </a:t>
            </a:r>
            <a:r>
              <a:rPr lang="en" sz="1200" u="sng">
                <a:solidFill>
                  <a:srgbClr val="2200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3.0 US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Bald Eagle</a:t>
            </a:r>
            <a:r>
              <a:rPr lang="en" sz="1200">
                <a:solidFill>
                  <a:schemeClr val="dk1"/>
                </a:solidFill>
              </a:rPr>
              <a:t>” from the Smithsonian’s National Zoo and Conservation Biology Institute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Betsy Ross</a:t>
            </a:r>
            <a:r>
              <a:rPr lang="en" sz="1200">
                <a:solidFill>
                  <a:schemeClr val="dk1"/>
                </a:solidFill>
              </a:rPr>
              <a:t>” from the Library of Congress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Seal of the President of the United States</a:t>
            </a:r>
            <a:r>
              <a:rPr lang="en" sz="1200">
                <a:solidFill>
                  <a:schemeClr val="dk1"/>
                </a:solidFill>
              </a:rPr>
              <a:t>”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Map of USA without state names</a:t>
            </a:r>
            <a:r>
              <a:rPr lang="en" sz="1200">
                <a:solidFill>
                  <a:schemeClr val="accent2"/>
                </a:solidFill>
              </a:rPr>
              <a:t>” is licensed under </a:t>
            </a:r>
            <a:r>
              <a:rPr lang="en" sz="1200" u="sng">
                <a:solidFill>
                  <a:srgbClr val="2200CC"/>
                </a:solidFill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>
              <a:solidFill>
                <a:srgbClr val="2200CC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Flag of the United States</a:t>
            </a:r>
            <a:r>
              <a:rPr lang="en" sz="1200">
                <a:solidFill>
                  <a:schemeClr val="accent2"/>
                </a:solidFill>
              </a:rPr>
              <a:t>” </a:t>
            </a:r>
            <a:r>
              <a:rPr lang="en" sz="1200">
                <a:solidFill>
                  <a:srgbClr val="30272E"/>
                </a:solidFill>
              </a:rPr>
              <a:t>is under the Public Domain </a:t>
            </a:r>
            <a:r>
              <a:rPr lang="en" sz="1200" u="sng">
                <a:solidFill>
                  <a:srgbClr val="2200CC"/>
                </a:solidFill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CC0 1.0</a:t>
            </a:r>
            <a:endParaRPr sz="1200">
              <a:solidFill>
                <a:srgbClr val="2200CC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1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Great Seal of the United States (obverse)</a:t>
            </a:r>
            <a:r>
              <a:rPr lang="en" sz="1200">
                <a:solidFill>
                  <a:schemeClr val="dk1"/>
                </a:solidFill>
              </a:rPr>
              <a:t>” from the U.S. Government 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1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Old Quarter Tail (Back)</a:t>
            </a:r>
            <a:r>
              <a:rPr lang="en" sz="1200">
                <a:solidFill>
                  <a:schemeClr val="dk1"/>
                </a:solidFill>
              </a:rPr>
              <a:t>” by Matthias is licensed under </a:t>
            </a:r>
            <a:r>
              <a:rPr lang="en" sz="1200" u="sng">
                <a:solidFill>
                  <a:srgbClr val="2200CC"/>
                </a:solidFill>
                <a:hlinkClick r:id="rId1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2.0</a:t>
            </a:r>
            <a:endParaRPr sz="1200">
              <a:solidFill>
                <a:srgbClr val="2200CC"/>
              </a:solidFill>
            </a:endParaRPr>
          </a:p>
        </p:txBody>
      </p:sp>
      <p:pic>
        <p:nvPicPr>
          <p:cNvPr id="114" name="Google Shape;114;p20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