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Lst>
  <p:sldSz cy="5143500" cx="9144000"/>
  <p:notesSz cx="6858000" cy="9144000"/>
  <p:embeddedFontLst>
    <p:embeddedFont>
      <p:font typeface="Lexend"/>
      <p:regular r:id="rId67"/>
      <p:bold r:id="rId6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2F11375-BDCB-405A-86C5-C1D7681E6B9D}">
  <a:tblStyle styleId="{D2F11375-BDCB-405A-86C5-C1D7681E6B9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font" Target="fonts/Lexend-bold.fntdata"/><Relationship Id="rId23" Type="http://schemas.openxmlformats.org/officeDocument/2006/relationships/slide" Target="slides/slide17.xml"/><Relationship Id="rId67" Type="http://schemas.openxmlformats.org/officeDocument/2006/relationships/font" Target="fonts/Lexend-regular.fntdata"/><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ctimsofcommunism.org/programs/voc-day/" TargetMode="External"/><Relationship Id="rId3" Type="http://schemas.openxmlformats.org/officeDocument/2006/relationships/hyperlink" Target="https://georgewbush-whitehouse.archives.gov/news/releases/2007/06/images/20070612-2_p061207jb-0190-321v.jpg" TargetMode="External"/><Relationship Id="rId4" Type="http://schemas.openxmlformats.org/officeDocument/2006/relationships/hyperlink" Target="https://victimsofcommunism.org/wp-content/uploads/2020/06/fb-share.jp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olocaustmemorialmiamibeach.org/learn/a_brand_new_experience/" TargetMode="External"/><Relationship Id="rId3" Type="http://schemas.openxmlformats.org/officeDocument/2006/relationships/hyperlink" Target="https://www.fldoe.org/holocausteducation/holo-ed-week.stml" TargetMode="External"/><Relationship Id="rId4" Type="http://schemas.openxmlformats.org/officeDocument/2006/relationships/hyperlink" Target="https://www.ushmm.org/teach/fundamentals/holocaust-questions"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upportourtroops.org/cards-letters"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lackhistorymonth.gov/for-teachers/"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omenshistorymonth.gov"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ps.gov/chyo/learn/historyculture/images/MoH-US-Army-shopped_2.jpg?maxwidth=1200&amp;autorotate=false" TargetMode="External"/><Relationship Id="rId3" Type="http://schemas.openxmlformats.org/officeDocument/2006/relationships/hyperlink" Target="https://www.cmohs.org"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lingtoncemetery.mil/portals/0/Users/121/21/121/flagsin2637070030978443043.jpg?ver=2019-10-18-064457-937"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r/program//bib/ourdocs/images/declaration.jpg"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1d6326f8188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1d6326f818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Constitution Day celebrates the day our Constitution was adopted!</a:t>
            </a:r>
            <a:endParaRPr sz="1400"/>
          </a:p>
          <a:p>
            <a:pPr indent="-317500" lvl="0" marL="457200" rtl="0" algn="l">
              <a:spcBef>
                <a:spcPts val="0"/>
              </a:spcBef>
              <a:spcAft>
                <a:spcPts val="0"/>
              </a:spcAft>
              <a:buSzPts val="1400"/>
              <a:buChar char="●"/>
            </a:pPr>
            <a:r>
              <a:rPr lang="en" sz="1400"/>
              <a:t>We celebrate every year on September 17th!</a:t>
            </a:r>
            <a:endParaRPr sz="1400"/>
          </a:p>
          <a:p>
            <a:pPr indent="-317500" lvl="0" marL="457200" rtl="0" algn="l">
              <a:spcBef>
                <a:spcPts val="0"/>
              </a:spcBef>
              <a:spcAft>
                <a:spcPts val="0"/>
              </a:spcAft>
              <a:buSzPts val="1400"/>
              <a:buChar char="●"/>
            </a:pPr>
            <a:r>
              <a:rPr lang="en" sz="1400"/>
              <a:t>A constitution is a set agreed upon rules rules or laws</a:t>
            </a:r>
            <a:endParaRPr sz="1400"/>
          </a:p>
          <a:p>
            <a:pPr indent="-317500" lvl="0" marL="457200" rtl="0" algn="l">
              <a:spcBef>
                <a:spcPts val="0"/>
              </a:spcBef>
              <a:spcAft>
                <a:spcPts val="0"/>
              </a:spcAft>
              <a:buSzPts val="1400"/>
              <a:buChar char="●"/>
            </a:pPr>
            <a:r>
              <a:rPr lang="en" sz="1400"/>
              <a:t>The U.S. Constitution is the supreme law of the land</a:t>
            </a:r>
            <a:endParaRPr sz="1400"/>
          </a:p>
          <a:p>
            <a:pPr indent="-317500" lvl="0" marL="457200" rtl="0" algn="l">
              <a:spcBef>
                <a:spcPts val="0"/>
              </a:spcBef>
              <a:spcAft>
                <a:spcPts val="0"/>
              </a:spcAft>
              <a:buSzPts val="1400"/>
              <a:buChar char="●"/>
            </a:pPr>
            <a:r>
              <a:rPr lang="en" sz="1400"/>
              <a:t>The U.S. Constitution was signed at the Constitutional Convention on September 17, 1787 in Philadelphia, PA </a:t>
            </a:r>
            <a:endParaRPr sz="1400"/>
          </a:p>
          <a:p>
            <a:pPr indent="-317500" lvl="0" marL="457200" rtl="0" algn="l">
              <a:spcBef>
                <a:spcPts val="0"/>
              </a:spcBef>
              <a:spcAft>
                <a:spcPts val="0"/>
              </a:spcAft>
              <a:buSzPts val="1400"/>
              <a:buChar char="●"/>
            </a:pPr>
            <a:r>
              <a:rPr lang="en" sz="1400"/>
              <a:t>James Madison (4th President) was known as the Father of the Constitution since he wrote a large portion of it and the Bill of Rights</a:t>
            </a:r>
            <a:endParaRPr sz="1400"/>
          </a:p>
          <a:p>
            <a:pPr indent="-317500" lvl="0" marL="457200" rtl="0" algn="l">
              <a:spcBef>
                <a:spcPts val="0"/>
              </a:spcBef>
              <a:spcAft>
                <a:spcPts val="0"/>
              </a:spcAft>
              <a:buSzPts val="1400"/>
              <a:buChar char="●"/>
            </a:pPr>
            <a:r>
              <a:rPr lang="en" sz="1400"/>
              <a:t>The U.S. Constitution starts with “We the People” </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Rules and laws are important to follow</a:t>
            </a:r>
            <a:endParaRPr sz="1400"/>
          </a:p>
          <a:p>
            <a:pPr indent="-317500" lvl="1" marL="914400" rtl="0" algn="l">
              <a:spcBef>
                <a:spcPts val="0"/>
              </a:spcBef>
              <a:spcAft>
                <a:spcPts val="0"/>
              </a:spcAft>
              <a:buSzPts val="1400"/>
              <a:buChar char="○"/>
            </a:pPr>
            <a:r>
              <a:rPr lang="en" sz="1400"/>
              <a:t>Our constitution helps keep people safe</a:t>
            </a:r>
            <a:endParaRPr sz="1400"/>
          </a:p>
          <a:p>
            <a:pPr indent="-317500" lvl="1" marL="914400" rtl="0" algn="l">
              <a:spcBef>
                <a:spcPts val="0"/>
              </a:spcBef>
              <a:spcAft>
                <a:spcPts val="0"/>
              </a:spcAft>
              <a:buSzPts val="1400"/>
              <a:buChar char="○"/>
            </a:pPr>
            <a:r>
              <a:rPr lang="en" sz="1400"/>
              <a:t>Many people worked together to make sure the U.S. Constitution was written</a:t>
            </a:r>
            <a:endParaRPr sz="1400"/>
          </a:p>
          <a:p>
            <a:pPr indent="-317500" lvl="1" marL="914400" rtl="0" algn="l">
              <a:spcBef>
                <a:spcPts val="0"/>
              </a:spcBef>
              <a:spcAft>
                <a:spcPts val="0"/>
              </a:spcAft>
              <a:buSzPts val="1400"/>
              <a:buChar char="○"/>
            </a:pPr>
            <a:r>
              <a:rPr lang="en" sz="1400"/>
              <a:t>We listen to everyone’s ideas, even if they’re different than our own, and work together to come to an agreement</a:t>
            </a:r>
            <a:endParaRPr sz="1400"/>
          </a:p>
          <a:p>
            <a:pPr indent="-317500" lvl="1" marL="914400" rtl="0" algn="l">
              <a:spcBef>
                <a:spcPts val="0"/>
              </a:spcBef>
              <a:spcAft>
                <a:spcPts val="0"/>
              </a:spcAft>
              <a:buSzPts val="1400"/>
              <a:buChar char="○"/>
            </a:pPr>
            <a:r>
              <a:rPr lang="en" sz="1400"/>
              <a:t>Everyone is born with rights, and the U.S. Constitution helps us keep those rights safe (life, liberty, </a:t>
            </a:r>
            <a:r>
              <a:rPr lang="en" sz="1400"/>
              <a:t>pursuit</a:t>
            </a:r>
            <a:r>
              <a:rPr lang="en" sz="1400"/>
              <a:t> of happiness) </a:t>
            </a:r>
            <a:endParaRPr sz="14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da893b4fdb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1da893b4fd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that a constitution has rules and laws that keep us safe and protect us</a:t>
            </a:r>
            <a:endParaRPr sz="1400"/>
          </a:p>
          <a:p>
            <a:pPr indent="-317500" lvl="0" marL="457200" rtl="0" algn="l">
              <a:spcBef>
                <a:spcPts val="0"/>
              </a:spcBef>
              <a:spcAft>
                <a:spcPts val="0"/>
              </a:spcAft>
              <a:buSzPts val="1400"/>
              <a:buChar char="●"/>
            </a:pPr>
            <a:r>
              <a:rPr lang="en" sz="1400"/>
              <a:t>What are some laws and rules that we follow?</a:t>
            </a:r>
            <a:endParaRPr sz="1400"/>
          </a:p>
          <a:p>
            <a:pPr indent="-317500" lvl="0" marL="457200" rtl="0" algn="l">
              <a:spcBef>
                <a:spcPts val="0"/>
              </a:spcBef>
              <a:spcAft>
                <a:spcPts val="0"/>
              </a:spcAft>
              <a:buSzPts val="1400"/>
              <a:buChar char="●"/>
            </a:pPr>
            <a:r>
              <a:rPr lang="en" sz="1400"/>
              <a:t>What happens if we don’t follow the laws?</a:t>
            </a:r>
            <a:endParaRPr sz="1400"/>
          </a:p>
          <a:p>
            <a:pPr indent="-317500" lvl="0" marL="457200" rtl="0" algn="l">
              <a:spcBef>
                <a:spcPts val="0"/>
              </a:spcBef>
              <a:spcAft>
                <a:spcPts val="0"/>
              </a:spcAft>
              <a:buSzPts val="1400"/>
              <a:buChar char="●"/>
            </a:pPr>
            <a:r>
              <a:rPr lang="en" sz="1400"/>
              <a:t>What would our school/city be like without laws?</a:t>
            </a:r>
            <a:endParaRPr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d6326f8188_0_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d6326f8188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Celebrate Freedom week is recognized as the last full week of September. </a:t>
            </a:r>
            <a:endParaRPr sz="1400"/>
          </a:p>
          <a:p>
            <a:pPr indent="-317500" lvl="0" marL="457200" rtl="0" algn="l">
              <a:spcBef>
                <a:spcPts val="0"/>
              </a:spcBef>
              <a:spcAft>
                <a:spcPts val="0"/>
              </a:spcAft>
              <a:buSzPts val="1400"/>
              <a:buChar char="●"/>
            </a:pPr>
            <a:r>
              <a:rPr lang="en" sz="1400"/>
              <a:t>This week we are </a:t>
            </a:r>
            <a:r>
              <a:rPr lang="en" sz="1400"/>
              <a:t>focused on remembering the importance of the Declaration of Independence. </a:t>
            </a:r>
            <a:endParaRPr sz="1400"/>
          </a:p>
          <a:p>
            <a:pPr indent="-317500" lvl="0" marL="457200" rtl="0" algn="l">
              <a:spcBef>
                <a:spcPts val="0"/>
              </a:spcBef>
              <a:spcAft>
                <a:spcPts val="0"/>
              </a:spcAft>
              <a:buSzPts val="1400"/>
              <a:buChar char="●"/>
            </a:pPr>
            <a:r>
              <a:rPr lang="en" sz="1400"/>
              <a:t>The Declaration of Independence was a document adopted on July 4, 1776 written to King George III explaining why American colonists were breaking away from British rule</a:t>
            </a:r>
            <a:endParaRPr sz="1400"/>
          </a:p>
          <a:p>
            <a:pPr indent="-317500" lvl="0" marL="457200" rtl="0" algn="l">
              <a:spcBef>
                <a:spcPts val="0"/>
              </a:spcBef>
              <a:spcAft>
                <a:spcPts val="0"/>
              </a:spcAft>
              <a:buSzPts val="1400"/>
              <a:buChar char="●"/>
            </a:pPr>
            <a:r>
              <a:rPr lang="en" sz="1400"/>
              <a:t>The Declaration outlined all the rights that American colonists believed that King George III wasn’t protecting</a:t>
            </a:r>
            <a:endParaRPr sz="1400"/>
          </a:p>
          <a:p>
            <a:pPr indent="-317500" lvl="0" marL="457200" rtl="0" algn="l">
              <a:spcBef>
                <a:spcPts val="0"/>
              </a:spcBef>
              <a:spcAft>
                <a:spcPts val="0"/>
              </a:spcAft>
              <a:buSzPts val="1400"/>
              <a:buChar char="●"/>
            </a:pPr>
            <a:r>
              <a:rPr lang="en" sz="1400"/>
              <a:t>Eventually, American colonists went to war to fight for their independence against British rule</a:t>
            </a:r>
            <a:endParaRPr sz="1400"/>
          </a:p>
          <a:p>
            <a:pPr indent="-317500" lvl="0" marL="457200" rtl="0" algn="l">
              <a:spcBef>
                <a:spcPts val="0"/>
              </a:spcBef>
              <a:spcAft>
                <a:spcPts val="0"/>
              </a:spcAft>
              <a:buSzPts val="1400"/>
              <a:buChar char="●"/>
            </a:pPr>
            <a:r>
              <a:rPr lang="en" sz="1400"/>
              <a:t>The Founding Fathers were a group of American colonists that worked together to create the United States of America</a:t>
            </a:r>
            <a:endParaRPr sz="1400"/>
          </a:p>
          <a:p>
            <a:pPr indent="-317500" lvl="0" marL="457200" rtl="0" algn="l">
              <a:spcBef>
                <a:spcPts val="0"/>
              </a:spcBef>
              <a:spcAft>
                <a:spcPts val="0"/>
              </a:spcAft>
              <a:buSzPts val="1400"/>
              <a:buChar char="●"/>
            </a:pPr>
            <a:r>
              <a:rPr lang="en" sz="1400"/>
              <a:t>Many of the Founding Fathers helped to write or sign the Declaration of Independence.</a:t>
            </a:r>
            <a:endParaRPr sz="1400"/>
          </a:p>
          <a:p>
            <a:pPr indent="-317500" lvl="0" marL="457200" rtl="0" algn="l">
              <a:spcBef>
                <a:spcPts val="0"/>
              </a:spcBef>
              <a:spcAft>
                <a:spcPts val="0"/>
              </a:spcAft>
              <a:buSzPts val="1400"/>
              <a:buChar char="●"/>
            </a:pPr>
            <a:r>
              <a:rPr lang="en" sz="1400"/>
              <a:t>Some Founding Fathers you might recognize would be: George Washington, Thomas Jefferson, or Benjamin Franklin.</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Many people worked together to create the Declaration of Independence</a:t>
            </a:r>
            <a:endParaRPr sz="1400"/>
          </a:p>
          <a:p>
            <a:pPr indent="-317500" lvl="1" marL="914400" rtl="0" algn="l">
              <a:spcBef>
                <a:spcPts val="0"/>
              </a:spcBef>
              <a:spcAft>
                <a:spcPts val="0"/>
              </a:spcAft>
              <a:buSzPts val="1400"/>
              <a:buChar char="○"/>
            </a:pPr>
            <a:r>
              <a:rPr lang="en" sz="1400"/>
              <a:t>It’s important to share your ideas and feelings with others in a respectful and responsible way</a:t>
            </a:r>
            <a:endParaRPr sz="1400"/>
          </a:p>
          <a:p>
            <a:pPr indent="-317500" lvl="1" marL="914400" rtl="0" algn="l">
              <a:spcBef>
                <a:spcPts val="0"/>
              </a:spcBef>
              <a:spcAft>
                <a:spcPts val="0"/>
              </a:spcAft>
              <a:buSzPts val="1400"/>
              <a:buChar char="○"/>
            </a:pPr>
            <a:r>
              <a:rPr lang="en" sz="1400"/>
              <a:t>The United States of America is our home because the colonists fought hard for our freedom</a:t>
            </a:r>
            <a:endParaRPr sz="1400"/>
          </a:p>
          <a:p>
            <a:pPr indent="-317500" lvl="1" marL="914400" rtl="0" algn="l">
              <a:spcBef>
                <a:spcPts val="0"/>
              </a:spcBef>
              <a:spcAft>
                <a:spcPts val="0"/>
              </a:spcAft>
              <a:buSzPts val="1400"/>
              <a:buChar char="○"/>
            </a:pPr>
            <a:r>
              <a:rPr lang="en" sz="1400"/>
              <a:t>Working together will create great things </a:t>
            </a:r>
            <a:endParaRPr sz="1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1da893b4fdb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1da893b4fdb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that the Founding Fathers had to share their thoughts and feelings about some of King George III’s harsh rules/laws</a:t>
            </a:r>
            <a:endParaRPr sz="1400"/>
          </a:p>
          <a:p>
            <a:pPr indent="-317500" lvl="0" marL="457200" rtl="0" algn="l">
              <a:spcBef>
                <a:spcPts val="0"/>
              </a:spcBef>
              <a:spcAft>
                <a:spcPts val="0"/>
              </a:spcAft>
              <a:buSzPts val="1400"/>
              <a:buChar char="●"/>
            </a:pPr>
            <a:r>
              <a:rPr lang="en" sz="1400"/>
              <a:t>We know that it’s not always easy to share what we think or feel</a:t>
            </a:r>
            <a:endParaRPr sz="1400"/>
          </a:p>
          <a:p>
            <a:pPr indent="-317500" lvl="0" marL="457200" rtl="0" algn="l">
              <a:spcBef>
                <a:spcPts val="0"/>
              </a:spcBef>
              <a:spcAft>
                <a:spcPts val="0"/>
              </a:spcAft>
              <a:buSzPts val="1400"/>
              <a:buChar char="●"/>
            </a:pPr>
            <a:r>
              <a:rPr lang="en" sz="1400"/>
              <a:t>What are some ways we can share our thoughts and </a:t>
            </a:r>
            <a:r>
              <a:rPr lang="en" sz="1400"/>
              <a:t>feelings</a:t>
            </a:r>
            <a:r>
              <a:rPr lang="en" sz="1400"/>
              <a:t> with others?</a:t>
            </a:r>
            <a:endParaRPr sz="1400"/>
          </a:p>
          <a:p>
            <a:pPr indent="-317500" lvl="0" marL="457200" rtl="0" algn="l">
              <a:spcBef>
                <a:spcPts val="0"/>
              </a:spcBef>
              <a:spcAft>
                <a:spcPts val="0"/>
              </a:spcAft>
              <a:buSzPts val="1400"/>
              <a:buChar char="●"/>
            </a:pPr>
            <a:r>
              <a:rPr lang="en" sz="1400"/>
              <a:t>How can we make sure we are heard without yelling?</a:t>
            </a:r>
            <a:endParaRPr sz="1400"/>
          </a:p>
          <a:p>
            <a:pPr indent="-317500" lvl="0" marL="457200" rtl="0" algn="l">
              <a:spcBef>
                <a:spcPts val="0"/>
              </a:spcBef>
              <a:spcAft>
                <a:spcPts val="0"/>
              </a:spcAft>
              <a:buSzPts val="1400"/>
              <a:buChar char="●"/>
            </a:pPr>
            <a:r>
              <a:rPr lang="en" sz="1400"/>
              <a:t>What are good decision-making strategies we can use that help others feel like their voices are heard?</a:t>
            </a:r>
            <a:endParaRPr sz="14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1d9ae21c1fe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1d9ae21c1fe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1d6326f8188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1d6326f8188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Hispanic Heritage Month is celebrated from September 15- October 15!</a:t>
            </a:r>
            <a:endParaRPr sz="1400"/>
          </a:p>
          <a:p>
            <a:pPr indent="-317500" lvl="0" marL="457200" rtl="0" algn="l">
              <a:spcBef>
                <a:spcPts val="0"/>
              </a:spcBef>
              <a:spcAft>
                <a:spcPts val="0"/>
              </a:spcAft>
              <a:buSzPts val="1400"/>
              <a:buChar char="●"/>
            </a:pPr>
            <a:r>
              <a:rPr lang="en" sz="1400"/>
              <a:t>Hispanic Heritage Month is a celebration of the Hispanic American culture in the United States</a:t>
            </a:r>
            <a:endParaRPr sz="1400"/>
          </a:p>
          <a:p>
            <a:pPr indent="-317500" lvl="0" marL="457200" rtl="0" algn="l">
              <a:spcBef>
                <a:spcPts val="0"/>
              </a:spcBef>
              <a:spcAft>
                <a:spcPts val="0"/>
              </a:spcAft>
              <a:buSzPts val="1400"/>
              <a:buChar char="●"/>
            </a:pPr>
            <a:r>
              <a:rPr lang="en" sz="1400"/>
              <a:t>We celebrate the history and contributions of those whose ancestors came from Mexico, Spain, Central and South America, and the Caribbean</a:t>
            </a:r>
            <a:endParaRPr sz="1400"/>
          </a:p>
          <a:p>
            <a:pPr indent="-317500" lvl="0" marL="457200" rtl="0" algn="l">
              <a:spcBef>
                <a:spcPts val="0"/>
              </a:spcBef>
              <a:spcAft>
                <a:spcPts val="0"/>
              </a:spcAft>
              <a:buSzPts val="1400"/>
              <a:buChar char="●"/>
            </a:pPr>
            <a:r>
              <a:rPr lang="en" sz="1400"/>
              <a:t>This started in 1968 with President Johnson, expanded to a 30 day celebration with President Reagan, and became a law in 1988</a:t>
            </a:r>
            <a:endParaRPr sz="1400"/>
          </a:p>
          <a:p>
            <a:pPr indent="-317500" lvl="0" marL="457200" rtl="0" algn="l">
              <a:spcBef>
                <a:spcPts val="0"/>
              </a:spcBef>
              <a:spcAft>
                <a:spcPts val="0"/>
              </a:spcAft>
              <a:buSzPts val="1400"/>
              <a:buChar char="●"/>
            </a:pPr>
            <a:r>
              <a:rPr lang="en" sz="1400"/>
              <a:t>Ways we can celebrate all month long:</a:t>
            </a:r>
            <a:endParaRPr sz="1400"/>
          </a:p>
          <a:p>
            <a:pPr indent="-317500" lvl="1" marL="914400" rtl="0" algn="l">
              <a:spcBef>
                <a:spcPts val="0"/>
              </a:spcBef>
              <a:spcAft>
                <a:spcPts val="0"/>
              </a:spcAft>
              <a:buSzPts val="1400"/>
              <a:buChar char="○"/>
            </a:pPr>
            <a:r>
              <a:rPr lang="en" sz="1400"/>
              <a:t>Learn about famous Latino/Latinas and their influence on America</a:t>
            </a:r>
            <a:endParaRPr sz="1400"/>
          </a:p>
          <a:p>
            <a:pPr indent="-317500" lvl="1" marL="914400" rtl="0" algn="l">
              <a:spcBef>
                <a:spcPts val="0"/>
              </a:spcBef>
              <a:spcAft>
                <a:spcPts val="0"/>
              </a:spcAft>
              <a:buSzPts val="1400"/>
              <a:buChar char="○"/>
            </a:pPr>
            <a:r>
              <a:rPr lang="en" sz="1400"/>
              <a:t>Try making some crafts like floral headbands, coloring flags from different Latin countries, make ojo de Dios </a:t>
            </a:r>
            <a:endParaRPr sz="1400"/>
          </a:p>
          <a:p>
            <a:pPr indent="-317500" lvl="1" marL="914400" rtl="0" algn="l">
              <a:spcBef>
                <a:spcPts val="0"/>
              </a:spcBef>
              <a:spcAft>
                <a:spcPts val="0"/>
              </a:spcAft>
              <a:buSzPts val="1400"/>
              <a:buChar char="○"/>
            </a:pPr>
            <a:r>
              <a:rPr lang="en" sz="1400"/>
              <a:t>Learn some common phrases in Spanish like hello, goodbye, or thank you to use in your classroom throughout the month</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The United States of America is made up of many different cultural groups</a:t>
            </a:r>
            <a:endParaRPr sz="1400"/>
          </a:p>
          <a:p>
            <a:pPr indent="-317500" lvl="1" marL="914400" rtl="0" algn="l">
              <a:spcBef>
                <a:spcPts val="0"/>
              </a:spcBef>
              <a:spcAft>
                <a:spcPts val="0"/>
              </a:spcAft>
              <a:buSzPts val="1400"/>
              <a:buChar char="○"/>
            </a:pPr>
            <a:r>
              <a:rPr lang="en" sz="1400"/>
              <a:t>Florida is made up of many different cultural groups</a:t>
            </a:r>
            <a:endParaRPr sz="1400"/>
          </a:p>
          <a:p>
            <a:pPr indent="-317500" lvl="1" marL="914400" rtl="0" algn="l">
              <a:spcBef>
                <a:spcPts val="0"/>
              </a:spcBef>
              <a:spcAft>
                <a:spcPts val="0"/>
              </a:spcAft>
              <a:buSzPts val="1400"/>
              <a:buChar char="○"/>
            </a:pPr>
            <a:r>
              <a:rPr lang="en" sz="1400"/>
              <a:t>Learning about different cultures is important</a:t>
            </a:r>
            <a:endParaRPr sz="1400"/>
          </a:p>
          <a:p>
            <a:pPr indent="-317500" lvl="1" marL="914400" rtl="0" algn="l">
              <a:spcBef>
                <a:spcPts val="0"/>
              </a:spcBef>
              <a:spcAft>
                <a:spcPts val="0"/>
              </a:spcAft>
              <a:buSzPts val="1400"/>
              <a:buChar char="○"/>
            </a:pPr>
            <a:r>
              <a:rPr lang="en" sz="1400"/>
              <a:t>Celebrating different cultures is important</a:t>
            </a:r>
            <a:endParaRPr sz="1400"/>
          </a:p>
          <a:p>
            <a:pPr indent="-317500" lvl="1" marL="914400" rtl="0" algn="l">
              <a:spcBef>
                <a:spcPts val="0"/>
              </a:spcBef>
              <a:spcAft>
                <a:spcPts val="0"/>
              </a:spcAft>
              <a:buSzPts val="1400"/>
              <a:buChar char="○"/>
            </a:pPr>
            <a:r>
              <a:rPr lang="en" sz="1400"/>
              <a:t>Treating everyone with respect is important</a:t>
            </a:r>
            <a:endParaRPr sz="1200">
              <a:solidFill>
                <a:srgbClr val="505050"/>
              </a:solidFill>
              <a:highlight>
                <a:srgbClr val="FFFFFF"/>
              </a:highligh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da893b4fdb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da893b4fdb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month we’ve been learning all about Hispanic Heritage Month</a:t>
            </a:r>
            <a:endParaRPr sz="1400"/>
          </a:p>
          <a:p>
            <a:pPr indent="-317500" lvl="0" marL="457200" rtl="0" algn="l">
              <a:spcBef>
                <a:spcPts val="0"/>
              </a:spcBef>
              <a:spcAft>
                <a:spcPts val="0"/>
              </a:spcAft>
              <a:buSzPts val="1400"/>
              <a:buChar char="●"/>
            </a:pPr>
            <a:r>
              <a:rPr lang="en" sz="1400"/>
              <a:t>We want to make sure we respect all people, cultures, and places</a:t>
            </a:r>
            <a:endParaRPr sz="1400"/>
          </a:p>
          <a:p>
            <a:pPr indent="-317500" lvl="0" marL="457200" rtl="0" algn="l">
              <a:spcBef>
                <a:spcPts val="0"/>
              </a:spcBef>
              <a:spcAft>
                <a:spcPts val="0"/>
              </a:spcAft>
              <a:buSzPts val="1400"/>
              <a:buChar char="●"/>
            </a:pPr>
            <a:r>
              <a:rPr lang="en" sz="1400"/>
              <a:t>Respect means accepting people for who they are, where they come from, or what they believe, even if it’s different than you</a:t>
            </a:r>
            <a:endParaRPr sz="1400"/>
          </a:p>
          <a:p>
            <a:pPr indent="-317500" lvl="0" marL="457200" rtl="0" algn="l">
              <a:spcBef>
                <a:spcPts val="0"/>
              </a:spcBef>
              <a:spcAft>
                <a:spcPts val="0"/>
              </a:spcAft>
              <a:buSzPts val="1400"/>
              <a:buChar char="●"/>
            </a:pPr>
            <a:r>
              <a:rPr lang="en" sz="1400"/>
              <a:t>What are some ways we can treat others with respect?</a:t>
            </a: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d6326f8188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1d6326f8188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1d6326f8188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1d6326f8188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Election Day is celebrated on the Tuesday after the first Monday in November</a:t>
            </a:r>
            <a:endParaRPr sz="1400"/>
          </a:p>
          <a:p>
            <a:pPr indent="-317500" lvl="0" marL="457200" rtl="0" algn="l">
              <a:spcBef>
                <a:spcPts val="0"/>
              </a:spcBef>
              <a:spcAft>
                <a:spcPts val="0"/>
              </a:spcAft>
              <a:buSzPts val="1400"/>
              <a:buChar char="●"/>
            </a:pPr>
            <a:r>
              <a:rPr lang="en" sz="1400"/>
              <a:t>Election Day usually happens between Nov 2- Nov 8</a:t>
            </a:r>
            <a:endParaRPr sz="1400"/>
          </a:p>
          <a:p>
            <a:pPr indent="-317500" lvl="0" marL="457200" rtl="0" algn="l">
              <a:spcBef>
                <a:spcPts val="0"/>
              </a:spcBef>
              <a:spcAft>
                <a:spcPts val="0"/>
              </a:spcAft>
              <a:buSzPts val="1400"/>
              <a:buChar char="●"/>
            </a:pPr>
            <a:r>
              <a:rPr lang="en" sz="1400"/>
              <a:t>Election Day is the day for primary and general elections (which do not always occur every year)</a:t>
            </a:r>
            <a:endParaRPr sz="1400"/>
          </a:p>
          <a:p>
            <a:pPr indent="-317500" lvl="0" marL="457200" rtl="0" algn="l">
              <a:spcBef>
                <a:spcPts val="0"/>
              </a:spcBef>
              <a:spcAft>
                <a:spcPts val="0"/>
              </a:spcAft>
              <a:buSzPts val="1400"/>
              <a:buChar char="●"/>
            </a:pPr>
            <a:r>
              <a:rPr lang="en" sz="1400"/>
              <a:t>Elections mean that you place your vote for the person/action that you believe in</a:t>
            </a:r>
            <a:endParaRPr sz="1400"/>
          </a:p>
          <a:p>
            <a:pPr indent="-317500" lvl="0" marL="457200" rtl="0" algn="l">
              <a:spcBef>
                <a:spcPts val="0"/>
              </a:spcBef>
              <a:spcAft>
                <a:spcPts val="0"/>
              </a:spcAft>
              <a:buSzPts val="1400"/>
              <a:buChar char="●"/>
            </a:pPr>
            <a:r>
              <a:rPr lang="en" sz="1400"/>
              <a:t>You can vote in these elections if you’re 18 and a citizen of the United States </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Everyone’s voice matters</a:t>
            </a:r>
            <a:endParaRPr sz="1400"/>
          </a:p>
          <a:p>
            <a:pPr indent="-317500" lvl="1" marL="914400" rtl="0" algn="l">
              <a:spcBef>
                <a:spcPts val="0"/>
              </a:spcBef>
              <a:spcAft>
                <a:spcPts val="0"/>
              </a:spcAft>
              <a:buSzPts val="1400"/>
              <a:buChar char="○"/>
            </a:pPr>
            <a:r>
              <a:rPr lang="en" sz="1400"/>
              <a:t>You are the future of this country</a:t>
            </a:r>
            <a:endParaRPr sz="1400"/>
          </a:p>
          <a:p>
            <a:pPr indent="-317500" lvl="1" marL="914400" rtl="0" algn="l">
              <a:spcBef>
                <a:spcPts val="0"/>
              </a:spcBef>
              <a:spcAft>
                <a:spcPts val="0"/>
              </a:spcAft>
              <a:buSzPts val="1400"/>
              <a:buChar char="○"/>
            </a:pPr>
            <a:r>
              <a:rPr lang="en" sz="1400"/>
              <a:t>Voting is a good decision-making strategy</a:t>
            </a:r>
            <a:endParaRPr sz="1400"/>
          </a:p>
          <a:p>
            <a:pPr indent="-317500" lvl="1" marL="914400" rtl="0" algn="l">
              <a:spcBef>
                <a:spcPts val="0"/>
              </a:spcBef>
              <a:spcAft>
                <a:spcPts val="0"/>
              </a:spcAft>
              <a:buSzPts val="1400"/>
              <a:buChar char="○"/>
            </a:pPr>
            <a:r>
              <a:rPr lang="en" sz="1400"/>
              <a:t>It’s important to work together to get things done</a:t>
            </a:r>
            <a:endParaRPr sz="14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da893b4fdb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1da893b4fdb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the importance of voting and elections</a:t>
            </a:r>
            <a:endParaRPr sz="1400"/>
          </a:p>
          <a:p>
            <a:pPr indent="-317500" lvl="0" marL="457200" rtl="0" algn="l">
              <a:spcBef>
                <a:spcPts val="0"/>
              </a:spcBef>
              <a:spcAft>
                <a:spcPts val="0"/>
              </a:spcAft>
              <a:buSzPts val="1400"/>
              <a:buChar char="●"/>
            </a:pPr>
            <a:r>
              <a:rPr lang="en" sz="1400"/>
              <a:t>What are some things we can vote on in the classroom?</a:t>
            </a:r>
            <a:endParaRPr sz="1400"/>
          </a:p>
          <a:p>
            <a:pPr indent="-317500" lvl="0" marL="457200" rtl="0" algn="l">
              <a:spcBef>
                <a:spcPts val="0"/>
              </a:spcBef>
              <a:spcAft>
                <a:spcPts val="0"/>
              </a:spcAft>
              <a:buSzPts val="1400"/>
              <a:buChar char="●"/>
            </a:pPr>
            <a:r>
              <a:rPr lang="en" sz="1400"/>
              <a:t>Let’s have a mock-election (Teachers can pick a topic that their class needs to vote on, or they can choose one or more from below)</a:t>
            </a:r>
            <a:endParaRPr sz="1400"/>
          </a:p>
          <a:p>
            <a:pPr indent="-317500" lvl="1" marL="914400" rtl="0" algn="l">
              <a:spcBef>
                <a:spcPts val="0"/>
              </a:spcBef>
              <a:spcAft>
                <a:spcPts val="0"/>
              </a:spcAft>
              <a:buSzPts val="1400"/>
              <a:buChar char="○"/>
            </a:pPr>
            <a:r>
              <a:rPr lang="en" sz="1400"/>
              <a:t>What animal is better, a dog or cat?</a:t>
            </a:r>
            <a:endParaRPr sz="1400"/>
          </a:p>
          <a:p>
            <a:pPr indent="-317500" lvl="1" marL="914400" rtl="0" algn="l">
              <a:spcBef>
                <a:spcPts val="0"/>
              </a:spcBef>
              <a:spcAft>
                <a:spcPts val="0"/>
              </a:spcAft>
              <a:buSzPts val="1400"/>
              <a:buChar char="○"/>
            </a:pPr>
            <a:r>
              <a:rPr lang="en" sz="1400"/>
              <a:t>What ice cream is better, chocolate or vanilla?</a:t>
            </a:r>
            <a:endParaRPr sz="1400"/>
          </a:p>
          <a:p>
            <a:pPr indent="-317500" lvl="1" marL="914400" rtl="0" algn="l">
              <a:spcBef>
                <a:spcPts val="0"/>
              </a:spcBef>
              <a:spcAft>
                <a:spcPts val="0"/>
              </a:spcAft>
              <a:buSzPts val="1400"/>
              <a:buChar char="○"/>
            </a:pPr>
            <a:r>
              <a:rPr lang="en" sz="1400"/>
              <a:t>What game is better, Minecraft or Roblox?</a:t>
            </a:r>
            <a:endParaRPr sz="1400"/>
          </a:p>
          <a:p>
            <a:pPr indent="-317500" lvl="1" marL="914400" rtl="0" algn="l">
              <a:spcBef>
                <a:spcPts val="0"/>
              </a:spcBef>
              <a:spcAft>
                <a:spcPts val="0"/>
              </a:spcAft>
              <a:buSzPts val="1400"/>
              <a:buChar char="○"/>
            </a:pPr>
            <a:r>
              <a:rPr lang="en" sz="1400"/>
              <a:t>What sport is better, football or soccer?</a:t>
            </a:r>
            <a:endParaRPr sz="14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1f150b89fad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1f150b89fad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1d6326f8188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1d6326f8188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Victims of Communism Day is November 7th every year</a:t>
            </a:r>
            <a:endParaRPr sz="1400"/>
          </a:p>
          <a:p>
            <a:pPr indent="-317500" lvl="0" marL="457200" rtl="0" algn="l">
              <a:spcBef>
                <a:spcPts val="0"/>
              </a:spcBef>
              <a:spcAft>
                <a:spcPts val="0"/>
              </a:spcAft>
              <a:buSzPts val="1400"/>
              <a:buChar char="●"/>
            </a:pPr>
            <a:r>
              <a:rPr lang="en" sz="1400"/>
              <a:t>Communism means that the country or government control everything and the people don’t have freedom</a:t>
            </a:r>
            <a:endParaRPr sz="1400"/>
          </a:p>
          <a:p>
            <a:pPr indent="-317500" lvl="0" marL="457200" rtl="0" algn="l">
              <a:spcBef>
                <a:spcPts val="0"/>
              </a:spcBef>
              <a:spcAft>
                <a:spcPts val="0"/>
              </a:spcAft>
              <a:buSzPts val="1400"/>
              <a:buChar char="●"/>
            </a:pPr>
            <a:r>
              <a:rPr lang="en" sz="1400"/>
              <a:t>It is a day to remember those who have fought or are still fighting for freedom </a:t>
            </a:r>
            <a:endParaRPr sz="1400"/>
          </a:p>
          <a:p>
            <a:pPr indent="-317500" lvl="0" marL="457200" rtl="0" algn="l">
              <a:spcBef>
                <a:spcPts val="0"/>
              </a:spcBef>
              <a:spcAft>
                <a:spcPts val="0"/>
              </a:spcAft>
              <a:buSzPts val="1400"/>
              <a:buChar char="●"/>
            </a:pPr>
            <a:r>
              <a:rPr lang="en" sz="1400"/>
              <a:t>We also remember those who have suffered and died from communist practices/individuals</a:t>
            </a:r>
            <a:endParaRPr sz="1400"/>
          </a:p>
          <a:p>
            <a:pPr indent="-317500" lvl="0" marL="457200" rtl="0" algn="l">
              <a:spcBef>
                <a:spcPts val="0"/>
              </a:spcBef>
              <a:spcAft>
                <a:spcPts val="0"/>
              </a:spcAft>
              <a:buSzPts val="1400"/>
              <a:buChar char="●"/>
            </a:pPr>
            <a:r>
              <a:rPr lang="en" sz="1400"/>
              <a:t>There are many people around the world who do not have the freedoms that those in the United States have</a:t>
            </a:r>
            <a:endParaRPr sz="1400"/>
          </a:p>
          <a:p>
            <a:pPr indent="-317500" lvl="0" marL="457200" rtl="0" algn="l">
              <a:spcBef>
                <a:spcPts val="0"/>
              </a:spcBef>
              <a:spcAft>
                <a:spcPts val="0"/>
              </a:spcAft>
              <a:buSzPts val="1400"/>
              <a:buChar char="●"/>
            </a:pPr>
            <a:r>
              <a:rPr lang="en" sz="1400"/>
              <a:t>Countries still facing these threats are: Venezuela, Laos, North Korea, China, Cuba, and Vietnam</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Thanks to the U.S. Constitution your rights/freedoms as an American citizen are protected </a:t>
            </a:r>
            <a:endParaRPr sz="1400"/>
          </a:p>
          <a:p>
            <a:pPr indent="-317500" lvl="1" marL="914400" rtl="0" algn="l">
              <a:spcBef>
                <a:spcPts val="0"/>
              </a:spcBef>
              <a:spcAft>
                <a:spcPts val="0"/>
              </a:spcAft>
              <a:buSzPts val="1400"/>
              <a:buChar char="○"/>
            </a:pPr>
            <a:r>
              <a:rPr lang="en" sz="1400"/>
              <a:t>We accept the different </a:t>
            </a:r>
            <a:r>
              <a:rPr lang="en" sz="1400"/>
              <a:t>cultures</a:t>
            </a:r>
            <a:r>
              <a:rPr lang="en" sz="1400"/>
              <a:t>, beliefs, and differences of all citizens</a:t>
            </a:r>
            <a:endParaRPr sz="1400"/>
          </a:p>
          <a:p>
            <a:pPr indent="-317500" lvl="1" marL="914400" rtl="0" algn="l">
              <a:spcBef>
                <a:spcPts val="0"/>
              </a:spcBef>
              <a:spcAft>
                <a:spcPts val="0"/>
              </a:spcAft>
              <a:buSzPts val="1400"/>
              <a:buChar char="○"/>
            </a:pPr>
            <a:r>
              <a:rPr lang="en" sz="1400"/>
              <a:t>We treat each other with kindness and respect</a:t>
            </a:r>
            <a:endParaRPr sz="1400"/>
          </a:p>
          <a:p>
            <a:pPr indent="-317500" lvl="1" marL="914400" rtl="0" algn="l">
              <a:spcBef>
                <a:spcPts val="0"/>
              </a:spcBef>
              <a:spcAft>
                <a:spcPts val="0"/>
              </a:spcAft>
              <a:buSzPts val="1400"/>
              <a:buChar char="○"/>
            </a:pPr>
            <a:r>
              <a:rPr lang="en" sz="1400"/>
              <a:t>We solve disagreements responsibly with conflict resolution strategies</a:t>
            </a:r>
            <a:endParaRPr sz="1400"/>
          </a:p>
          <a:p>
            <a:pPr indent="-317500" lvl="1" marL="914400" rtl="0" algn="l">
              <a:spcBef>
                <a:spcPts val="0"/>
              </a:spcBef>
              <a:spcAft>
                <a:spcPts val="0"/>
              </a:spcAft>
              <a:buSzPts val="1400"/>
              <a:buChar char="○"/>
            </a:pPr>
            <a:r>
              <a:rPr lang="en" sz="1400"/>
              <a:t>We have a voice in choosing our country’s leaders</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a:t>Sources:</a:t>
            </a:r>
            <a:endParaRPr/>
          </a:p>
          <a:p>
            <a:pPr indent="0" lvl="0" marL="0" rtl="0" algn="l">
              <a:spcBef>
                <a:spcPts val="0"/>
              </a:spcBef>
              <a:spcAft>
                <a:spcPts val="0"/>
              </a:spcAft>
              <a:buNone/>
            </a:pPr>
            <a:r>
              <a:rPr lang="en" u="sng">
                <a:solidFill>
                  <a:schemeClr val="hlink"/>
                </a:solidFill>
                <a:hlinkClick r:id="rId2"/>
              </a:rPr>
              <a:t>https://victimsofcommunism.org/programs/voc-day/</a:t>
            </a:r>
            <a:r>
              <a:rPr lang="en"/>
              <a:t> </a:t>
            </a:r>
            <a:endParaRPr/>
          </a:p>
          <a:p>
            <a:pPr indent="0" lvl="0" marL="0" rtl="0" algn="l">
              <a:spcBef>
                <a:spcPts val="0"/>
              </a:spcBef>
              <a:spcAft>
                <a:spcPts val="0"/>
              </a:spcAft>
              <a:buNone/>
            </a:pPr>
            <a:r>
              <a:rPr lang="en"/>
              <a:t>President Bush Dedication of VOC Memorial. In The White House. </a:t>
            </a:r>
            <a:r>
              <a:rPr lang="en" u="sng">
                <a:solidFill>
                  <a:schemeClr val="hlink"/>
                </a:solidFill>
                <a:hlinkClick r:id="rId3"/>
              </a:rPr>
              <a:t>20070612-2_p061207jb-0190-321v.jpg</a:t>
            </a:r>
            <a:endParaRPr/>
          </a:p>
          <a:p>
            <a:pPr indent="0" lvl="0" marL="0" rtl="0" algn="l">
              <a:spcBef>
                <a:spcPts val="0"/>
              </a:spcBef>
              <a:spcAft>
                <a:spcPts val="0"/>
              </a:spcAft>
              <a:buNone/>
            </a:pPr>
            <a:r>
              <a:rPr lang="en"/>
              <a:t>Victims of Communism Memorial. In Victims of Communism Foundation. </a:t>
            </a:r>
            <a:r>
              <a:rPr lang="en" u="sng">
                <a:solidFill>
                  <a:schemeClr val="hlink"/>
                </a:solidFill>
                <a:hlinkClick r:id="rId4"/>
              </a:rPr>
              <a:t>fb-share.jpg</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da893b4fdb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1da893b4fdb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remembered victims of communism</a:t>
            </a:r>
            <a:endParaRPr sz="1400"/>
          </a:p>
          <a:p>
            <a:pPr indent="-317500" lvl="0" marL="457200" rtl="0" algn="l">
              <a:spcBef>
                <a:spcPts val="0"/>
              </a:spcBef>
              <a:spcAft>
                <a:spcPts val="0"/>
              </a:spcAft>
              <a:buSzPts val="1400"/>
              <a:buChar char="●"/>
            </a:pPr>
            <a:r>
              <a:rPr lang="en" sz="1400"/>
              <a:t>These people are struggling or did struggle to gain their freedoms</a:t>
            </a:r>
            <a:endParaRPr sz="1400"/>
          </a:p>
          <a:p>
            <a:pPr indent="-317500" lvl="0" marL="457200" rtl="0" algn="l">
              <a:spcBef>
                <a:spcPts val="0"/>
              </a:spcBef>
              <a:spcAft>
                <a:spcPts val="0"/>
              </a:spcAft>
              <a:buSzPts val="1400"/>
              <a:buChar char="●"/>
            </a:pPr>
            <a:r>
              <a:rPr lang="en" sz="1400"/>
              <a:t>We know that our rights are important</a:t>
            </a:r>
            <a:endParaRPr sz="1400"/>
          </a:p>
          <a:p>
            <a:pPr indent="-317500" lvl="0" marL="457200" rtl="0" algn="l">
              <a:spcBef>
                <a:spcPts val="0"/>
              </a:spcBef>
              <a:spcAft>
                <a:spcPts val="0"/>
              </a:spcAft>
              <a:buSzPts val="1400"/>
              <a:buChar char="●"/>
            </a:pPr>
            <a:r>
              <a:rPr lang="en" sz="1400"/>
              <a:t>We can help protect others by standing up for what’s right</a:t>
            </a:r>
            <a:endParaRPr sz="1400"/>
          </a:p>
          <a:p>
            <a:pPr indent="-317500" lvl="0" marL="457200" rtl="0" algn="l">
              <a:spcBef>
                <a:spcPts val="0"/>
              </a:spcBef>
              <a:spcAft>
                <a:spcPts val="0"/>
              </a:spcAft>
              <a:buSzPts val="1400"/>
              <a:buChar char="●"/>
            </a:pPr>
            <a:r>
              <a:rPr lang="en" sz="1400"/>
              <a:t>An upstander (upstanding citizen) steps in when they see things that aren’t right</a:t>
            </a:r>
            <a:endParaRPr sz="1400"/>
          </a:p>
          <a:p>
            <a:pPr indent="-317500" lvl="0" marL="457200" rtl="0" algn="l">
              <a:spcBef>
                <a:spcPts val="0"/>
              </a:spcBef>
              <a:spcAft>
                <a:spcPts val="0"/>
              </a:spcAft>
              <a:buSzPts val="1400"/>
              <a:buChar char="●"/>
            </a:pPr>
            <a:r>
              <a:rPr lang="en" sz="1400"/>
              <a:t>What would you say to the boy who is stepping on the sandcastle?</a:t>
            </a:r>
            <a:endParaRPr sz="1400"/>
          </a:p>
          <a:p>
            <a:pPr indent="-317500" lvl="0" marL="457200" rtl="0" algn="l">
              <a:spcBef>
                <a:spcPts val="0"/>
              </a:spcBef>
              <a:spcAft>
                <a:spcPts val="0"/>
              </a:spcAft>
              <a:buSzPts val="1400"/>
              <a:buChar char="●"/>
            </a:pPr>
            <a:r>
              <a:rPr lang="en" sz="1400"/>
              <a:t>What are ways you can use conflict-resolution skills to be a helpful upstander?</a:t>
            </a:r>
            <a:endParaRPr sz="1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1d6326f8188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1d6326f8188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Holocaust Education week is the Second week of November</a:t>
            </a:r>
            <a:endParaRPr sz="1400"/>
          </a:p>
          <a:p>
            <a:pPr indent="-317500" lvl="0" marL="457200" rtl="0" algn="l">
              <a:spcBef>
                <a:spcPts val="0"/>
              </a:spcBef>
              <a:spcAft>
                <a:spcPts val="0"/>
              </a:spcAft>
              <a:buSzPts val="1400"/>
              <a:buChar char="●"/>
            </a:pPr>
            <a:r>
              <a:rPr lang="en" sz="1400"/>
              <a:t>This week we focus on remembering those lives that were lost during the Holocaust</a:t>
            </a:r>
            <a:endParaRPr sz="1400"/>
          </a:p>
          <a:p>
            <a:pPr indent="-317500" lvl="0" marL="457200" rtl="0" algn="l">
              <a:spcBef>
                <a:spcPts val="0"/>
              </a:spcBef>
              <a:spcAft>
                <a:spcPts val="0"/>
              </a:spcAft>
              <a:buSzPts val="1400"/>
              <a:buChar char="●"/>
            </a:pPr>
            <a:r>
              <a:rPr lang="en" sz="1400"/>
              <a:t>Antisemitism</a:t>
            </a:r>
            <a:r>
              <a:rPr lang="en" sz="1400"/>
              <a:t> was the basis for the Holocaust</a:t>
            </a:r>
            <a:endParaRPr sz="1400"/>
          </a:p>
          <a:p>
            <a:pPr indent="-317500" lvl="1" marL="914400" rtl="0" algn="l">
              <a:spcBef>
                <a:spcPts val="0"/>
              </a:spcBef>
              <a:spcAft>
                <a:spcPts val="0"/>
              </a:spcAft>
              <a:buSzPts val="1400"/>
              <a:buChar char="○"/>
            </a:pPr>
            <a:r>
              <a:rPr lang="en" sz="1400"/>
              <a:t>This is the hatred or prejudice against Jews</a:t>
            </a:r>
            <a:endParaRPr sz="1400"/>
          </a:p>
          <a:p>
            <a:pPr indent="-317500" lvl="0" marL="457200" rtl="0" algn="l">
              <a:spcBef>
                <a:spcPts val="0"/>
              </a:spcBef>
              <a:spcAft>
                <a:spcPts val="0"/>
              </a:spcAft>
              <a:buSzPts val="1400"/>
              <a:buChar char="●"/>
            </a:pPr>
            <a:r>
              <a:rPr lang="en" sz="1400"/>
              <a:t>Nazis (a radical German regime) and their allies were responsible for persecuting and murdering over six million Jews between 1933 and 1945</a:t>
            </a:r>
            <a:endParaRPr sz="1400"/>
          </a:p>
          <a:p>
            <a:pPr indent="-317500" lvl="0" marL="457200" rtl="0" algn="l">
              <a:spcBef>
                <a:spcPts val="0"/>
              </a:spcBef>
              <a:spcAft>
                <a:spcPts val="0"/>
              </a:spcAft>
              <a:buSzPts val="1400"/>
              <a:buChar char="●"/>
            </a:pPr>
            <a:r>
              <a:rPr lang="en" sz="1400"/>
              <a:t>The Nazis falsely blamed Jews for Germany’s problems </a:t>
            </a:r>
            <a:endParaRPr sz="1400"/>
          </a:p>
          <a:p>
            <a:pPr indent="-317500" lvl="0" marL="457200" rtl="0" algn="l">
              <a:spcBef>
                <a:spcPts val="0"/>
              </a:spcBef>
              <a:spcAft>
                <a:spcPts val="0"/>
              </a:spcAft>
              <a:buSzPts val="1400"/>
              <a:buChar char="●"/>
            </a:pPr>
            <a:r>
              <a:rPr lang="en" sz="1400"/>
              <a:t>Reading Materials for this week include:</a:t>
            </a:r>
            <a:endParaRPr sz="1400"/>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The Tattooed Torah</a:t>
            </a:r>
            <a:r>
              <a:rPr lang="en" sz="1200">
                <a:solidFill>
                  <a:schemeClr val="dk1"/>
                </a:solidFill>
              </a:rPr>
              <a:t> by Marvell Ginsburg, Grades K-2</a:t>
            </a:r>
            <a:endParaRPr sz="1200">
              <a:solidFill>
                <a:schemeClr val="dk1"/>
              </a:solidFill>
            </a:endParaRPr>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Brundibar</a:t>
            </a:r>
            <a:r>
              <a:rPr lang="en" sz="1200">
                <a:solidFill>
                  <a:schemeClr val="dk1"/>
                </a:solidFill>
              </a:rPr>
              <a:t> by Tony Kushner, Grades K-3</a:t>
            </a:r>
            <a:endParaRPr sz="1200">
              <a:solidFill>
                <a:schemeClr val="dk1"/>
              </a:solidFill>
            </a:endParaRPr>
          </a:p>
          <a:p>
            <a:pPr indent="-304800" lvl="1" marL="914400" rtl="0" algn="l">
              <a:lnSpc>
                <a:spcPct val="115000"/>
              </a:lnSpc>
              <a:spcBef>
                <a:spcPts val="0"/>
              </a:spcBef>
              <a:spcAft>
                <a:spcPts val="0"/>
              </a:spcAft>
              <a:buClr>
                <a:schemeClr val="dk1"/>
              </a:buClr>
              <a:buSzPts val="1200"/>
              <a:buChar char="○"/>
            </a:pPr>
            <a:r>
              <a:rPr i="1" lang="en" sz="1200">
                <a:solidFill>
                  <a:schemeClr val="dk1"/>
                </a:solidFill>
              </a:rPr>
              <a:t>Terrible Things: An Allegory of the Holocaust </a:t>
            </a:r>
            <a:r>
              <a:rPr lang="en" sz="1200">
                <a:solidFill>
                  <a:schemeClr val="dk1"/>
                </a:solidFill>
              </a:rPr>
              <a:t>by Eve Bunting, Grades K-3</a:t>
            </a:r>
            <a:endParaRPr sz="12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Application to you:</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We accept all people regardless of their race, gender, or religion</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We show kindness to everyone</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We promote good decision making practices and respect the voices/thoughts of others</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We treat all people with respect </a:t>
            </a:r>
            <a:endParaRPr/>
          </a:p>
          <a:p>
            <a:pPr indent="0" lvl="0" marL="0" rtl="0" algn="l">
              <a:spcBef>
                <a:spcPts val="1700"/>
              </a:spcBef>
              <a:spcAft>
                <a:spcPts val="0"/>
              </a:spcAft>
              <a:buNone/>
            </a:pPr>
            <a:r>
              <a:rPr lang="en" u="sng">
                <a:solidFill>
                  <a:schemeClr val="hlink"/>
                </a:solidFill>
                <a:hlinkClick r:id="rId2"/>
              </a:rPr>
              <a:t>https://holocaustmemorialmiamibeach.org/learn/a_brand_new_experience/</a:t>
            </a:r>
            <a:r>
              <a:rPr lang="en"/>
              <a:t> (Visit this site for a virtual experience)</a:t>
            </a:r>
            <a:endParaRPr/>
          </a:p>
          <a:p>
            <a:pPr indent="0" lvl="0" marL="0" rtl="0" algn="l">
              <a:spcBef>
                <a:spcPts val="0"/>
              </a:spcBef>
              <a:spcAft>
                <a:spcPts val="0"/>
              </a:spcAft>
              <a:buNone/>
            </a:pPr>
            <a:r>
              <a:rPr lang="en" u="sng">
                <a:solidFill>
                  <a:schemeClr val="hlink"/>
                </a:solidFill>
                <a:hlinkClick r:id="rId3"/>
              </a:rPr>
              <a:t>https://www.fldoe.org/holocausteducation/holo-ed-week.stml</a:t>
            </a:r>
            <a:r>
              <a:rPr lang="en"/>
              <a:t> </a:t>
            </a:r>
            <a:endParaRPr/>
          </a:p>
          <a:p>
            <a:pPr indent="0" lvl="0" marL="0" rtl="0" algn="l">
              <a:spcBef>
                <a:spcPts val="0"/>
              </a:spcBef>
              <a:spcAft>
                <a:spcPts val="0"/>
              </a:spcAft>
              <a:buNone/>
            </a:pPr>
            <a:r>
              <a:rPr lang="en" u="sng">
                <a:solidFill>
                  <a:schemeClr val="hlink"/>
                </a:solidFill>
                <a:hlinkClick r:id="rId4"/>
              </a:rPr>
              <a:t>https://www.ushmm.org/teach/fundamentals/holocaust-questions</a:t>
            </a:r>
            <a:r>
              <a:rPr lang="en"/>
              <a:t>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da893b4fdb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1da893b4fdb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the horrible event known as the Holocaust</a:t>
            </a:r>
            <a:endParaRPr sz="1400"/>
          </a:p>
          <a:p>
            <a:pPr indent="-317500" lvl="0" marL="457200" rtl="0" algn="l">
              <a:spcBef>
                <a:spcPts val="0"/>
              </a:spcBef>
              <a:spcAft>
                <a:spcPts val="0"/>
              </a:spcAft>
              <a:buSzPts val="1400"/>
              <a:buChar char="●"/>
            </a:pPr>
            <a:r>
              <a:rPr lang="en" sz="1400"/>
              <a:t>It’s so important for us to treat one another with kindness, despite the differences we may have </a:t>
            </a:r>
            <a:endParaRPr sz="1400"/>
          </a:p>
          <a:p>
            <a:pPr indent="-317500" lvl="0" marL="457200" rtl="0" algn="l">
              <a:spcBef>
                <a:spcPts val="0"/>
              </a:spcBef>
              <a:spcAft>
                <a:spcPts val="0"/>
              </a:spcAft>
              <a:buSzPts val="1400"/>
              <a:buChar char="●"/>
            </a:pPr>
            <a:r>
              <a:rPr lang="en" sz="1400"/>
              <a:t>Today try and find someone who you don’t normally play with or talk to and think of a way to show them some kindness</a:t>
            </a:r>
            <a:endParaRPr sz="1400"/>
          </a:p>
          <a:p>
            <a:pPr indent="-317500" lvl="1" marL="914400" rtl="0" algn="l">
              <a:spcBef>
                <a:spcPts val="0"/>
              </a:spcBef>
              <a:spcAft>
                <a:spcPts val="0"/>
              </a:spcAft>
              <a:buSzPts val="1400"/>
              <a:buChar char="○"/>
            </a:pPr>
            <a:r>
              <a:rPr lang="en" sz="1400"/>
              <a:t>Hold a door for them</a:t>
            </a:r>
            <a:endParaRPr sz="1400"/>
          </a:p>
          <a:p>
            <a:pPr indent="-317500" lvl="1" marL="914400" rtl="0" algn="l">
              <a:spcBef>
                <a:spcPts val="0"/>
              </a:spcBef>
              <a:spcAft>
                <a:spcPts val="0"/>
              </a:spcAft>
              <a:buSzPts val="1400"/>
              <a:buChar char="○"/>
            </a:pPr>
            <a:r>
              <a:rPr lang="en" sz="1400"/>
              <a:t>Help them clean/pack up</a:t>
            </a:r>
            <a:endParaRPr sz="1400"/>
          </a:p>
          <a:p>
            <a:pPr indent="-317500" lvl="1" marL="914400" rtl="0" algn="l">
              <a:spcBef>
                <a:spcPts val="0"/>
              </a:spcBef>
              <a:spcAft>
                <a:spcPts val="0"/>
              </a:spcAft>
              <a:buSzPts val="1400"/>
              <a:buChar char="○"/>
            </a:pPr>
            <a:r>
              <a:rPr lang="en" sz="1400"/>
              <a:t>Share with them</a:t>
            </a:r>
            <a:endParaRPr sz="1400"/>
          </a:p>
          <a:p>
            <a:pPr indent="-317500" lvl="1" marL="914400" rtl="0" algn="l">
              <a:spcBef>
                <a:spcPts val="0"/>
              </a:spcBef>
              <a:spcAft>
                <a:spcPts val="0"/>
              </a:spcAft>
              <a:buSzPts val="1400"/>
              <a:buChar char="○"/>
            </a:pPr>
            <a:r>
              <a:rPr lang="en" sz="1400"/>
              <a:t>Ask them to play</a:t>
            </a:r>
            <a:endParaRPr sz="1400"/>
          </a:p>
          <a:p>
            <a:pPr indent="-317500" lvl="1" marL="914400" rtl="0" algn="l">
              <a:spcBef>
                <a:spcPts val="0"/>
              </a:spcBef>
              <a:spcAft>
                <a:spcPts val="0"/>
              </a:spcAft>
              <a:buSzPts val="1400"/>
              <a:buChar char="○"/>
            </a:pPr>
            <a:r>
              <a:rPr lang="en" sz="1400"/>
              <a:t>Sit by them</a:t>
            </a:r>
            <a:endParaRPr sz="14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1d6326f8188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1d6326f8188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Veterans Day is celebrated on November 11</a:t>
            </a:r>
            <a:endParaRPr sz="1400"/>
          </a:p>
          <a:p>
            <a:pPr indent="-317500" lvl="0" marL="457200" rtl="0" algn="l">
              <a:spcBef>
                <a:spcPts val="0"/>
              </a:spcBef>
              <a:spcAft>
                <a:spcPts val="0"/>
              </a:spcAft>
              <a:buSzPts val="1400"/>
              <a:buChar char="●"/>
            </a:pPr>
            <a:r>
              <a:rPr lang="en" sz="1400"/>
              <a:t>It’s recognized on the 11th hour, of the 11th day, of the 11th month</a:t>
            </a:r>
            <a:endParaRPr sz="1400"/>
          </a:p>
          <a:p>
            <a:pPr indent="-317500" lvl="0" marL="457200" rtl="0" algn="l">
              <a:spcBef>
                <a:spcPts val="0"/>
              </a:spcBef>
              <a:spcAft>
                <a:spcPts val="0"/>
              </a:spcAft>
              <a:buSzPts val="1400"/>
              <a:buChar char="●"/>
            </a:pPr>
            <a:r>
              <a:rPr lang="en" sz="1400"/>
              <a:t>In 1919 President Wilson recognized the first Veterans Day (originally called Armistice Day)</a:t>
            </a:r>
            <a:endParaRPr sz="1400"/>
          </a:p>
          <a:p>
            <a:pPr indent="-317500" lvl="0" marL="457200" rtl="0" algn="l">
              <a:spcBef>
                <a:spcPts val="0"/>
              </a:spcBef>
              <a:spcAft>
                <a:spcPts val="0"/>
              </a:spcAft>
              <a:buSzPts val="1400"/>
              <a:buChar char="●"/>
            </a:pPr>
            <a:r>
              <a:rPr lang="en" sz="1400"/>
              <a:t>Veterans Day recognizes everyone who served in the military (veterans)</a:t>
            </a:r>
            <a:endParaRPr sz="1400"/>
          </a:p>
          <a:p>
            <a:pPr indent="-317500" lvl="0" marL="457200" rtl="0" algn="l">
              <a:spcBef>
                <a:spcPts val="0"/>
              </a:spcBef>
              <a:spcAft>
                <a:spcPts val="0"/>
              </a:spcAft>
              <a:buSzPts val="1400"/>
              <a:buChar char="●"/>
            </a:pPr>
            <a:r>
              <a:rPr lang="en" sz="1400"/>
              <a:t>This is a day about thanking veterans for their service in the military (all branches)</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Showing gratitude for those who help keep you safe </a:t>
            </a:r>
            <a:endParaRPr sz="1400"/>
          </a:p>
          <a:p>
            <a:pPr indent="-317500" lvl="1" marL="914400" rtl="0" algn="l">
              <a:spcBef>
                <a:spcPts val="0"/>
              </a:spcBef>
              <a:spcAft>
                <a:spcPts val="0"/>
              </a:spcAft>
              <a:buSzPts val="1400"/>
              <a:buChar char="○"/>
            </a:pPr>
            <a:r>
              <a:rPr lang="en" sz="1400"/>
              <a:t>Writing thank you letters to different branches of the military</a:t>
            </a:r>
            <a:endParaRPr sz="1400"/>
          </a:p>
          <a:p>
            <a:pPr indent="-317500" lvl="1" marL="914400" rtl="0" algn="l">
              <a:spcBef>
                <a:spcPts val="0"/>
              </a:spcBef>
              <a:spcAft>
                <a:spcPts val="0"/>
              </a:spcAft>
              <a:buSzPts val="1400"/>
              <a:buChar char="○"/>
            </a:pPr>
            <a:r>
              <a:rPr lang="en" sz="1400"/>
              <a:t>Understanding that veterans made sacrifices to protect our freedoms and our country</a:t>
            </a:r>
            <a:endParaRPr sz="1400"/>
          </a:p>
          <a:p>
            <a:pPr indent="-317500" lvl="1" marL="914400" rtl="0" algn="l">
              <a:spcBef>
                <a:spcPts val="0"/>
              </a:spcBef>
              <a:spcAft>
                <a:spcPts val="0"/>
              </a:spcAft>
              <a:buSzPts val="1400"/>
              <a:buChar char="○"/>
            </a:pPr>
            <a:r>
              <a:rPr lang="en" sz="1400"/>
              <a:t>Tell a veteran “Thank you for your service” when you see them</a:t>
            </a:r>
            <a:endParaRPr sz="1400"/>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1da893b4fdb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1da893b4fdb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veterans who worked hard to keep us safe!</a:t>
            </a:r>
            <a:endParaRPr sz="1400"/>
          </a:p>
          <a:p>
            <a:pPr indent="-317500" lvl="0" marL="457200" rtl="0" algn="l">
              <a:spcBef>
                <a:spcPts val="0"/>
              </a:spcBef>
              <a:spcAft>
                <a:spcPts val="0"/>
              </a:spcAft>
              <a:buSzPts val="1400"/>
              <a:buChar char="●"/>
            </a:pPr>
            <a:r>
              <a:rPr lang="en" sz="1400"/>
              <a:t>Let’s thank a Veteran today by writing a class letter </a:t>
            </a:r>
            <a:endParaRPr sz="1400"/>
          </a:p>
          <a:p>
            <a:pPr indent="-317500" lvl="0" marL="457200" rtl="0" algn="l">
              <a:spcBef>
                <a:spcPts val="0"/>
              </a:spcBef>
              <a:spcAft>
                <a:spcPts val="0"/>
              </a:spcAft>
              <a:buSzPts val="1400"/>
              <a:buChar char="●"/>
            </a:pPr>
            <a:r>
              <a:rPr lang="en" sz="1400" u="sng">
                <a:solidFill>
                  <a:schemeClr val="hlink"/>
                </a:solidFill>
                <a:hlinkClick r:id="rId2"/>
              </a:rPr>
              <a:t>https://supportourtroops.org/cards-letters</a:t>
            </a:r>
            <a:r>
              <a:rPr lang="en" sz="1400"/>
              <a:t>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1d6326f8188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1d6326f8188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Thanksgiving</a:t>
            </a:r>
            <a:r>
              <a:rPr lang="en" sz="1400"/>
              <a:t> Day is always celebrated on the 4th Thursday of November</a:t>
            </a:r>
            <a:endParaRPr sz="1400"/>
          </a:p>
          <a:p>
            <a:pPr indent="-317500" lvl="0" marL="457200" rtl="0" algn="l">
              <a:spcBef>
                <a:spcPts val="0"/>
              </a:spcBef>
              <a:spcAft>
                <a:spcPts val="0"/>
              </a:spcAft>
              <a:buSzPts val="1400"/>
              <a:buChar char="●"/>
            </a:pPr>
            <a:r>
              <a:rPr lang="en" sz="1400"/>
              <a:t>This holiday is celebrated as a way to show our gratitude for the year</a:t>
            </a:r>
            <a:endParaRPr sz="1400"/>
          </a:p>
          <a:p>
            <a:pPr indent="-317500" lvl="0" marL="457200" rtl="0" algn="l">
              <a:spcBef>
                <a:spcPts val="0"/>
              </a:spcBef>
              <a:spcAft>
                <a:spcPts val="0"/>
              </a:spcAft>
              <a:buSzPts val="1400"/>
              <a:buChar char="●"/>
            </a:pPr>
            <a:r>
              <a:rPr lang="en" sz="1400"/>
              <a:t>There is usually a feast (big meal) to represent the blessing of a good harvest like the English colonists (Pilgrims) did in 1621</a:t>
            </a:r>
            <a:endParaRPr sz="1400"/>
          </a:p>
          <a:p>
            <a:pPr indent="-317500" lvl="0" marL="457200" rtl="0" algn="l">
              <a:spcBef>
                <a:spcPts val="0"/>
              </a:spcBef>
              <a:spcAft>
                <a:spcPts val="0"/>
              </a:spcAft>
              <a:buSzPts val="1400"/>
              <a:buChar char="●"/>
            </a:pPr>
            <a:r>
              <a:rPr lang="en" sz="1400"/>
              <a:t>Family members usually spend the day together to show gratitude to one another</a:t>
            </a:r>
            <a:endParaRPr sz="1400"/>
          </a:p>
          <a:p>
            <a:pPr indent="-317500" lvl="0" marL="457200" rtl="0" algn="l">
              <a:spcBef>
                <a:spcPts val="0"/>
              </a:spcBef>
              <a:spcAft>
                <a:spcPts val="0"/>
              </a:spcAft>
              <a:buSzPts val="1400"/>
              <a:buChar char="●"/>
            </a:pPr>
            <a:r>
              <a:rPr lang="en" sz="1400"/>
              <a:t>President Franklin D. Roosevelt issued a proclamation that Thanksgiving Day would be recognized as a holiday in 1942</a:t>
            </a:r>
            <a:endParaRPr sz="1400"/>
          </a:p>
          <a:p>
            <a:pPr indent="-317500" lvl="0" marL="457200" rtl="0" algn="l">
              <a:spcBef>
                <a:spcPts val="0"/>
              </a:spcBef>
              <a:spcAft>
                <a:spcPts val="0"/>
              </a:spcAft>
              <a:buSzPts val="1400"/>
              <a:buChar char="●"/>
            </a:pPr>
            <a:r>
              <a:rPr lang="en" sz="1400"/>
              <a:t>Popular events on Thanksgiving Day include: football, Macy’s Thanksgiving Day Parade, and shopping </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Show gratitude to others </a:t>
            </a:r>
            <a:endParaRPr sz="1400"/>
          </a:p>
          <a:p>
            <a:pPr indent="-317500" lvl="1" marL="914400" rtl="0" algn="l">
              <a:spcBef>
                <a:spcPts val="0"/>
              </a:spcBef>
              <a:spcAft>
                <a:spcPts val="0"/>
              </a:spcAft>
              <a:buSzPts val="1400"/>
              <a:buChar char="○"/>
            </a:pPr>
            <a:r>
              <a:rPr lang="en" sz="1400"/>
              <a:t>List things/people/places you are thankful for</a:t>
            </a:r>
            <a:endParaRPr sz="1400"/>
          </a:p>
          <a:p>
            <a:pPr indent="-317500" lvl="1" marL="914400" rtl="0" algn="l">
              <a:spcBef>
                <a:spcPts val="0"/>
              </a:spcBef>
              <a:spcAft>
                <a:spcPts val="0"/>
              </a:spcAft>
              <a:buSzPts val="1400"/>
              <a:buChar char="○"/>
            </a:pPr>
            <a:r>
              <a:rPr lang="en" sz="1400"/>
              <a:t>Tell others things you appreciate about them</a:t>
            </a:r>
            <a:endParaRPr sz="14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da893b4fdb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da893b4fdb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all about Thanksgiving. </a:t>
            </a:r>
            <a:endParaRPr sz="1400"/>
          </a:p>
          <a:p>
            <a:pPr indent="-317500" lvl="0" marL="457200" rtl="0" algn="l">
              <a:spcBef>
                <a:spcPts val="0"/>
              </a:spcBef>
              <a:spcAft>
                <a:spcPts val="0"/>
              </a:spcAft>
              <a:buSzPts val="1400"/>
              <a:buChar char="●"/>
            </a:pPr>
            <a:r>
              <a:rPr lang="en" sz="1400"/>
              <a:t>We celebrate Thanksgiving by recognizing things we are grateful for (glad we have).</a:t>
            </a:r>
            <a:endParaRPr sz="1400"/>
          </a:p>
          <a:p>
            <a:pPr indent="-317500" lvl="0" marL="457200" rtl="0" algn="l">
              <a:spcBef>
                <a:spcPts val="0"/>
              </a:spcBef>
              <a:spcAft>
                <a:spcPts val="0"/>
              </a:spcAft>
              <a:buSzPts val="1400"/>
              <a:buChar char="●"/>
            </a:pPr>
            <a:r>
              <a:rPr lang="en" sz="1400"/>
              <a:t>Let’s list some things that we are grateful for! These can be big or small.</a:t>
            </a:r>
            <a:endParaRPr sz="1400"/>
          </a:p>
          <a:p>
            <a:pPr indent="-317500" lvl="1" marL="914400" rtl="0" algn="l">
              <a:spcBef>
                <a:spcPts val="0"/>
              </a:spcBef>
              <a:spcAft>
                <a:spcPts val="0"/>
              </a:spcAft>
              <a:buSzPts val="1400"/>
              <a:buChar char="○"/>
            </a:pPr>
            <a:r>
              <a:rPr lang="en" sz="1400"/>
              <a:t>Home</a:t>
            </a:r>
            <a:endParaRPr sz="1400"/>
          </a:p>
          <a:p>
            <a:pPr indent="-317500" lvl="1" marL="914400" rtl="0" algn="l">
              <a:spcBef>
                <a:spcPts val="0"/>
              </a:spcBef>
              <a:spcAft>
                <a:spcPts val="0"/>
              </a:spcAft>
              <a:buSzPts val="1400"/>
              <a:buChar char="○"/>
            </a:pPr>
            <a:r>
              <a:rPr lang="en" sz="1400"/>
              <a:t>Bed</a:t>
            </a:r>
            <a:endParaRPr sz="1400"/>
          </a:p>
          <a:p>
            <a:pPr indent="-317500" lvl="1" marL="914400" rtl="0" algn="l">
              <a:spcBef>
                <a:spcPts val="0"/>
              </a:spcBef>
              <a:spcAft>
                <a:spcPts val="0"/>
              </a:spcAft>
              <a:buSzPts val="1400"/>
              <a:buChar char="○"/>
            </a:pPr>
            <a:r>
              <a:rPr lang="en" sz="1400"/>
              <a:t>Family </a:t>
            </a:r>
            <a:endParaRPr sz="1400"/>
          </a:p>
          <a:p>
            <a:pPr indent="-317500" lvl="1" marL="914400" rtl="0" algn="l">
              <a:spcBef>
                <a:spcPts val="0"/>
              </a:spcBef>
              <a:spcAft>
                <a:spcPts val="0"/>
              </a:spcAft>
              <a:buSzPts val="1400"/>
              <a:buChar char="○"/>
            </a:pPr>
            <a:r>
              <a:rPr lang="en" sz="1400"/>
              <a:t>Friends</a:t>
            </a:r>
            <a:endParaRPr sz="1400"/>
          </a:p>
          <a:p>
            <a:pPr indent="-317500" lvl="1" marL="914400" rtl="0" algn="l">
              <a:spcBef>
                <a:spcPts val="0"/>
              </a:spcBef>
              <a:spcAft>
                <a:spcPts val="0"/>
              </a:spcAft>
              <a:buSzPts val="1400"/>
              <a:buChar char="○"/>
            </a:pPr>
            <a:r>
              <a:rPr lang="en" sz="1400"/>
              <a:t>Sunshine</a:t>
            </a:r>
            <a:endParaRPr sz="1400"/>
          </a:p>
          <a:p>
            <a:pPr indent="-317500" lvl="1" marL="914400" rtl="0" algn="l">
              <a:spcBef>
                <a:spcPts val="0"/>
              </a:spcBef>
              <a:spcAft>
                <a:spcPts val="0"/>
              </a:spcAft>
              <a:buSzPts val="1400"/>
              <a:buChar char="○"/>
            </a:pPr>
            <a:r>
              <a:rPr lang="en" sz="1400"/>
              <a:t>Beaches</a:t>
            </a:r>
            <a:endParaRPr sz="14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d6326f8188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1d6326f8188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d6326f8188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d6326f8188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Bill of Rights Day is celebrated on December 15</a:t>
            </a:r>
            <a:endParaRPr sz="1400"/>
          </a:p>
          <a:p>
            <a:pPr indent="-317500" lvl="0" marL="457200" rtl="0" algn="l">
              <a:spcBef>
                <a:spcPts val="0"/>
              </a:spcBef>
              <a:spcAft>
                <a:spcPts val="0"/>
              </a:spcAft>
              <a:buSzPts val="1400"/>
              <a:buChar char="●"/>
            </a:pPr>
            <a:r>
              <a:rPr lang="en" sz="1400"/>
              <a:t>The Bill of Rights was added to our Constitution in 1791</a:t>
            </a:r>
            <a:endParaRPr sz="1400"/>
          </a:p>
          <a:p>
            <a:pPr indent="-317500" lvl="0" marL="457200" rtl="0" algn="l">
              <a:spcBef>
                <a:spcPts val="0"/>
              </a:spcBef>
              <a:spcAft>
                <a:spcPts val="0"/>
              </a:spcAft>
              <a:buSzPts val="1400"/>
              <a:buChar char="●"/>
            </a:pPr>
            <a:r>
              <a:rPr lang="en" sz="1400"/>
              <a:t>The Bill of Rights are the first ten amendments (additions/changes) to the U.S. Constitution</a:t>
            </a:r>
            <a:endParaRPr sz="1400"/>
          </a:p>
          <a:p>
            <a:pPr indent="-317500" lvl="0" marL="457200" rtl="0" algn="l">
              <a:spcBef>
                <a:spcPts val="0"/>
              </a:spcBef>
              <a:spcAft>
                <a:spcPts val="0"/>
              </a:spcAft>
              <a:buSzPts val="1400"/>
              <a:buChar char="●"/>
            </a:pPr>
            <a:r>
              <a:rPr lang="en" sz="1400"/>
              <a:t>The Bill of Rights was mostly written by James Madison (who was known as the “Father of the Constitution”)</a:t>
            </a:r>
            <a:endParaRPr sz="1400"/>
          </a:p>
          <a:p>
            <a:pPr indent="-317500" lvl="0" marL="457200" rtl="0" algn="l">
              <a:spcBef>
                <a:spcPts val="0"/>
              </a:spcBef>
              <a:spcAft>
                <a:spcPts val="0"/>
              </a:spcAft>
              <a:buSzPts val="1400"/>
              <a:buChar char="●"/>
            </a:pPr>
            <a:r>
              <a:rPr lang="en" sz="1400"/>
              <a:t>The Bill of Rights protects the freedoms of all citizens (speech, religion, press, assembly, due process, etc.)</a:t>
            </a:r>
            <a:endParaRPr sz="1400"/>
          </a:p>
          <a:p>
            <a:pPr indent="-317500" lvl="0" marL="457200" rtl="0" algn="l">
              <a:spcBef>
                <a:spcPts val="0"/>
              </a:spcBef>
              <a:spcAft>
                <a:spcPts val="0"/>
              </a:spcAft>
              <a:buSzPts val="1400"/>
              <a:buChar char="●"/>
            </a:pPr>
            <a:r>
              <a:rPr lang="en" sz="1400"/>
              <a:t>Application to you:</a:t>
            </a:r>
            <a:endParaRPr sz="1400"/>
          </a:p>
          <a:p>
            <a:pPr indent="-317500" lvl="1" marL="914400" rtl="0" algn="l">
              <a:spcBef>
                <a:spcPts val="0"/>
              </a:spcBef>
              <a:spcAft>
                <a:spcPts val="0"/>
              </a:spcAft>
              <a:buSzPts val="1400"/>
              <a:buChar char="○"/>
            </a:pPr>
            <a:r>
              <a:rPr lang="en" sz="1400"/>
              <a:t>You have rights</a:t>
            </a:r>
            <a:endParaRPr sz="1400"/>
          </a:p>
          <a:p>
            <a:pPr indent="-317500" lvl="1" marL="914400" rtl="0" algn="l">
              <a:spcBef>
                <a:spcPts val="0"/>
              </a:spcBef>
              <a:spcAft>
                <a:spcPts val="0"/>
              </a:spcAft>
              <a:buSzPts val="1400"/>
              <a:buChar char="○"/>
            </a:pPr>
            <a:r>
              <a:rPr lang="en" sz="1400"/>
              <a:t>Those rights are protected by law through the Bill of Rights in the U.S. Constitution</a:t>
            </a:r>
            <a:endParaRPr sz="1400"/>
          </a:p>
          <a:p>
            <a:pPr indent="-317500" lvl="1" marL="914400" rtl="0" algn="l">
              <a:spcBef>
                <a:spcPts val="0"/>
              </a:spcBef>
              <a:spcAft>
                <a:spcPts val="0"/>
              </a:spcAft>
              <a:buSzPts val="1400"/>
              <a:buChar char="○"/>
            </a:pPr>
            <a:r>
              <a:rPr lang="en" sz="1400"/>
              <a:t>We respect the rights of others</a:t>
            </a:r>
            <a:endParaRPr sz="1400"/>
          </a:p>
          <a:p>
            <a:pPr indent="-317500" lvl="1" marL="914400" rtl="0" algn="l">
              <a:spcBef>
                <a:spcPts val="0"/>
              </a:spcBef>
              <a:spcAft>
                <a:spcPts val="0"/>
              </a:spcAft>
              <a:buSzPts val="1400"/>
              <a:buChar char="○"/>
            </a:pPr>
            <a:r>
              <a:rPr lang="en" sz="1400"/>
              <a:t>We treat everyone with respect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d6326f818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d6326f818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slide for Hispanic Heritage Month is in October. It is important to note that it starts in September though.</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1da893b4fdb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1da893b4fdb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all about the Bill of Rights</a:t>
            </a:r>
            <a:endParaRPr sz="1400"/>
          </a:p>
          <a:p>
            <a:pPr indent="-317500" lvl="0" marL="457200" rtl="0" algn="l">
              <a:spcBef>
                <a:spcPts val="0"/>
              </a:spcBef>
              <a:spcAft>
                <a:spcPts val="0"/>
              </a:spcAft>
              <a:buSzPts val="1400"/>
              <a:buChar char="●"/>
            </a:pPr>
            <a:r>
              <a:rPr lang="en" sz="1400"/>
              <a:t>The Bill of Rights is for every American and it protects them</a:t>
            </a:r>
            <a:endParaRPr sz="1400"/>
          </a:p>
          <a:p>
            <a:pPr indent="-317500" lvl="0" marL="457200" rtl="0" algn="l">
              <a:spcBef>
                <a:spcPts val="0"/>
              </a:spcBef>
              <a:spcAft>
                <a:spcPts val="0"/>
              </a:spcAft>
              <a:buSzPts val="1400"/>
              <a:buChar char="●"/>
            </a:pPr>
            <a:r>
              <a:rPr lang="en" sz="1400"/>
              <a:t>Rights are things you are born with, you don’t have to earn them</a:t>
            </a:r>
            <a:endParaRPr sz="1400"/>
          </a:p>
          <a:p>
            <a:pPr indent="-317500" lvl="0" marL="457200" rtl="0" algn="l">
              <a:spcBef>
                <a:spcPts val="0"/>
              </a:spcBef>
              <a:spcAft>
                <a:spcPts val="0"/>
              </a:spcAft>
              <a:buSzPts val="1400"/>
              <a:buChar char="●"/>
            </a:pPr>
            <a:r>
              <a:rPr lang="en" sz="1400"/>
              <a:t>Did you know that going to school is a right?</a:t>
            </a:r>
            <a:endParaRPr sz="1400"/>
          </a:p>
          <a:p>
            <a:pPr indent="-317500" lvl="0" marL="457200" rtl="0" algn="l">
              <a:spcBef>
                <a:spcPts val="0"/>
              </a:spcBef>
              <a:spcAft>
                <a:spcPts val="0"/>
              </a:spcAft>
              <a:buSzPts val="1400"/>
              <a:buChar char="●"/>
            </a:pPr>
            <a:r>
              <a:rPr lang="en" sz="1400"/>
              <a:t>Let’s list some rights that you have while you’re at school</a:t>
            </a:r>
            <a:endParaRPr sz="1400"/>
          </a:p>
          <a:p>
            <a:pPr indent="-317500" lvl="1" marL="914400" rtl="0" algn="l">
              <a:spcBef>
                <a:spcPts val="0"/>
              </a:spcBef>
              <a:spcAft>
                <a:spcPts val="0"/>
              </a:spcAft>
              <a:buSzPts val="1400"/>
              <a:buChar char="○"/>
            </a:pPr>
            <a:r>
              <a:rPr lang="en" sz="1400"/>
              <a:t>Education that is free! </a:t>
            </a:r>
            <a:endParaRPr sz="1400"/>
          </a:p>
          <a:p>
            <a:pPr indent="-317500" lvl="1" marL="914400" rtl="0" algn="l">
              <a:spcBef>
                <a:spcPts val="0"/>
              </a:spcBef>
              <a:spcAft>
                <a:spcPts val="0"/>
              </a:spcAft>
              <a:buSzPts val="1400"/>
              <a:buChar char="○"/>
            </a:pPr>
            <a:r>
              <a:rPr lang="en" sz="1400"/>
              <a:t>Restrooms/Water fountains</a:t>
            </a:r>
            <a:endParaRPr sz="1400"/>
          </a:p>
          <a:p>
            <a:pPr indent="-317500" lvl="1" marL="914400" rtl="0" algn="l">
              <a:spcBef>
                <a:spcPts val="0"/>
              </a:spcBef>
              <a:spcAft>
                <a:spcPts val="0"/>
              </a:spcAft>
              <a:buSzPts val="1400"/>
              <a:buChar char="○"/>
            </a:pPr>
            <a:r>
              <a:rPr lang="en" sz="1400"/>
              <a:t>Transportation (bus kids)</a:t>
            </a:r>
            <a:endParaRPr sz="1400"/>
          </a:p>
          <a:p>
            <a:pPr indent="-317500" lvl="1" marL="914400" rtl="0" algn="l">
              <a:spcBef>
                <a:spcPts val="0"/>
              </a:spcBef>
              <a:spcAft>
                <a:spcPts val="0"/>
              </a:spcAft>
              <a:buSzPts val="1400"/>
              <a:buChar char="○"/>
            </a:pPr>
            <a:r>
              <a:rPr lang="en" sz="1400"/>
              <a:t>Food</a:t>
            </a:r>
            <a:endParaRPr sz="14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d6326f8188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d6326f8188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1d6326f8188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1d6326f8188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Martin Luther King Jr. Day is recognized on the third Monday of every January</a:t>
            </a:r>
            <a:endParaRPr sz="1400"/>
          </a:p>
          <a:p>
            <a:pPr indent="-317500" lvl="0" marL="457200" rtl="0" algn="l">
              <a:spcBef>
                <a:spcPts val="0"/>
              </a:spcBef>
              <a:spcAft>
                <a:spcPts val="0"/>
              </a:spcAft>
              <a:buSzPts val="1400"/>
              <a:buChar char="●"/>
            </a:pPr>
            <a:r>
              <a:rPr lang="en" sz="1400"/>
              <a:t>“I look to a day when people will not be judged by the color of their skin, but by the content of their character.” MLK Jr.</a:t>
            </a:r>
            <a:endParaRPr sz="1400"/>
          </a:p>
          <a:p>
            <a:pPr indent="-317500" lvl="0" marL="457200" rtl="0" algn="l">
              <a:spcBef>
                <a:spcPts val="0"/>
              </a:spcBef>
              <a:spcAft>
                <a:spcPts val="0"/>
              </a:spcAft>
              <a:buSzPts val="1400"/>
              <a:buChar char="●"/>
            </a:pPr>
            <a:r>
              <a:rPr lang="en" sz="1400"/>
              <a:t>Dr. Martin Luther King Jr. was a leader in the civil rights movement </a:t>
            </a:r>
            <a:endParaRPr sz="1400"/>
          </a:p>
          <a:p>
            <a:pPr indent="-317500" lvl="0" marL="457200" rtl="0" algn="l">
              <a:spcBef>
                <a:spcPts val="0"/>
              </a:spcBef>
              <a:spcAft>
                <a:spcPts val="0"/>
              </a:spcAft>
              <a:buSzPts val="1400"/>
              <a:buChar char="●"/>
            </a:pPr>
            <a:r>
              <a:rPr lang="en" sz="1400"/>
              <a:t>He gave the </a:t>
            </a:r>
            <a:r>
              <a:rPr lang="en" sz="1400"/>
              <a:t>famous</a:t>
            </a:r>
            <a:r>
              <a:rPr lang="en" sz="1400"/>
              <a:t> “I Have a Dream” speech</a:t>
            </a:r>
            <a:endParaRPr sz="1400"/>
          </a:p>
          <a:p>
            <a:pPr indent="-317500" lvl="0" marL="457200" rtl="0" algn="l">
              <a:spcBef>
                <a:spcPts val="0"/>
              </a:spcBef>
              <a:spcAft>
                <a:spcPts val="0"/>
              </a:spcAft>
              <a:buSzPts val="1400"/>
              <a:buChar char="●"/>
            </a:pPr>
            <a:r>
              <a:rPr lang="en" sz="1400"/>
              <a:t>He was </a:t>
            </a:r>
            <a:r>
              <a:rPr lang="en" sz="1400"/>
              <a:t>known for his peaceful words and actions</a:t>
            </a:r>
            <a:endParaRPr sz="1400"/>
          </a:p>
          <a:p>
            <a:pPr indent="-317500" lvl="0" marL="457200" rtl="0" algn="l">
              <a:spcBef>
                <a:spcPts val="0"/>
              </a:spcBef>
              <a:spcAft>
                <a:spcPts val="0"/>
              </a:spcAft>
              <a:buSzPts val="1400"/>
              <a:buChar char="●"/>
            </a:pPr>
            <a:r>
              <a:rPr lang="en" sz="1400"/>
              <a:t>He worked hard to change laws that kept people separated because of their skin color</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Everyone has rights</a:t>
            </a:r>
            <a:endParaRPr sz="1400"/>
          </a:p>
          <a:p>
            <a:pPr indent="-317500" lvl="1" marL="914400" rtl="0" algn="l">
              <a:spcBef>
                <a:spcPts val="0"/>
              </a:spcBef>
              <a:spcAft>
                <a:spcPts val="0"/>
              </a:spcAft>
              <a:buSzPts val="1400"/>
              <a:buChar char="○"/>
            </a:pPr>
            <a:r>
              <a:rPr lang="en" sz="1400"/>
              <a:t>All people should have the same opportunities</a:t>
            </a:r>
            <a:endParaRPr sz="1400"/>
          </a:p>
          <a:p>
            <a:pPr indent="-317500" lvl="1" marL="914400" rtl="0" algn="l">
              <a:spcBef>
                <a:spcPts val="0"/>
              </a:spcBef>
              <a:spcAft>
                <a:spcPts val="0"/>
              </a:spcAft>
              <a:buSzPts val="1400"/>
              <a:buChar char="○"/>
            </a:pPr>
            <a:r>
              <a:rPr lang="en" sz="1400"/>
              <a:t>We respect people despite differences in race, gender, or religion</a:t>
            </a:r>
            <a:endParaRPr sz="1400"/>
          </a:p>
          <a:p>
            <a:pPr indent="-317500" lvl="1" marL="914400" rtl="0" algn="l">
              <a:spcBef>
                <a:spcPts val="0"/>
              </a:spcBef>
              <a:spcAft>
                <a:spcPts val="0"/>
              </a:spcAft>
              <a:buSzPts val="1400"/>
              <a:buChar char="○"/>
            </a:pPr>
            <a:r>
              <a:rPr lang="en" sz="1400"/>
              <a:t>We use good decision-making practices</a:t>
            </a:r>
            <a:endParaRPr sz="1400"/>
          </a:p>
          <a:p>
            <a:pPr indent="-317500" lvl="1" marL="914400" rtl="0" algn="l">
              <a:spcBef>
                <a:spcPts val="0"/>
              </a:spcBef>
              <a:spcAft>
                <a:spcPts val="0"/>
              </a:spcAft>
              <a:buSzPts val="1400"/>
              <a:buChar char="○"/>
            </a:pPr>
            <a:r>
              <a:rPr lang="en" sz="1400"/>
              <a:t>We listen to different ideas and thoughts of others</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1da893b4fdb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1da893b4fdb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that Martin Luther King Jr. believed in handling difficult situations peacefully </a:t>
            </a:r>
            <a:endParaRPr sz="1400"/>
          </a:p>
          <a:p>
            <a:pPr indent="-317500" lvl="0" marL="457200" rtl="0" algn="l">
              <a:spcBef>
                <a:spcPts val="0"/>
              </a:spcBef>
              <a:spcAft>
                <a:spcPts val="0"/>
              </a:spcAft>
              <a:buSzPts val="1400"/>
              <a:buChar char="●"/>
            </a:pPr>
            <a:r>
              <a:rPr lang="en" sz="1400"/>
              <a:t>We should try to use peaceful ways to communicate and respond to people</a:t>
            </a:r>
            <a:endParaRPr sz="1400"/>
          </a:p>
          <a:p>
            <a:pPr indent="-317500" lvl="0" marL="457200" rtl="0" algn="l">
              <a:spcBef>
                <a:spcPts val="0"/>
              </a:spcBef>
              <a:spcAft>
                <a:spcPts val="0"/>
              </a:spcAft>
              <a:buSzPts val="1400"/>
              <a:buChar char="●"/>
            </a:pPr>
            <a:r>
              <a:rPr lang="en" sz="1400">
                <a:solidFill>
                  <a:schemeClr val="dk1"/>
                </a:solidFill>
              </a:rPr>
              <a:t>Learning new things will be challenging and difficult. How can we stay calm when we feel overwhelmed?</a:t>
            </a:r>
            <a:endParaRPr sz="1400"/>
          </a:p>
          <a:p>
            <a:pPr indent="-317500" lvl="0" marL="457200" rtl="0" algn="l">
              <a:spcBef>
                <a:spcPts val="0"/>
              </a:spcBef>
              <a:spcAft>
                <a:spcPts val="0"/>
              </a:spcAft>
              <a:buSzPts val="1400"/>
              <a:buChar char="●"/>
            </a:pPr>
            <a:r>
              <a:rPr lang="en" sz="1400"/>
              <a:t>What are some different strategies that we can use to calm ourselves down?</a:t>
            </a:r>
            <a:endParaRPr sz="1400"/>
          </a:p>
          <a:p>
            <a:pPr indent="-317500" lvl="0" marL="457200" rtl="0" algn="l">
              <a:spcBef>
                <a:spcPts val="0"/>
              </a:spcBef>
              <a:spcAft>
                <a:spcPts val="0"/>
              </a:spcAft>
              <a:buSzPts val="1400"/>
              <a:buChar char="●"/>
            </a:pPr>
            <a:r>
              <a:rPr lang="en" sz="1400"/>
              <a:t>When we are faced with difficulties, how can we stay calm?</a:t>
            </a:r>
            <a:endParaRPr sz="1400"/>
          </a:p>
          <a:p>
            <a:pPr indent="-317500" lvl="0" marL="457200" rtl="0" algn="l">
              <a:spcBef>
                <a:spcPts val="0"/>
              </a:spcBef>
              <a:spcAft>
                <a:spcPts val="0"/>
              </a:spcAft>
              <a:buSzPts val="1400"/>
              <a:buChar char="●"/>
            </a:pPr>
            <a:r>
              <a:rPr lang="en" sz="1400"/>
              <a:t>Where are other places we can practice our calm-down strategies?</a:t>
            </a:r>
            <a:endParaRPr sz="14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1d6326f8188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1d6326f8188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d6326f8188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1d6326f8188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Black History Month is celebrated all of February </a:t>
            </a:r>
            <a:endParaRPr sz="1400"/>
          </a:p>
          <a:p>
            <a:pPr indent="-317500" lvl="0" marL="457200" rtl="0" algn="l">
              <a:spcBef>
                <a:spcPts val="0"/>
              </a:spcBef>
              <a:spcAft>
                <a:spcPts val="0"/>
              </a:spcAft>
              <a:buSzPts val="1400"/>
              <a:buChar char="●"/>
            </a:pPr>
            <a:r>
              <a:rPr lang="en" sz="1400"/>
              <a:t>During this month we focus on honoring Black men and women and their contributions to the U.S.</a:t>
            </a:r>
            <a:endParaRPr sz="1400"/>
          </a:p>
          <a:p>
            <a:pPr indent="-317500" lvl="0" marL="457200" rtl="0" algn="l">
              <a:spcBef>
                <a:spcPts val="0"/>
              </a:spcBef>
              <a:spcAft>
                <a:spcPts val="0"/>
              </a:spcAft>
              <a:buSzPts val="1400"/>
              <a:buChar char="●"/>
            </a:pPr>
            <a:r>
              <a:rPr lang="en" sz="1400"/>
              <a:t>This month we focus on celebrating diversity and acceptance</a:t>
            </a:r>
            <a:endParaRPr sz="1400"/>
          </a:p>
          <a:p>
            <a:pPr indent="-317500" lvl="0" marL="457200" rtl="0" algn="l">
              <a:spcBef>
                <a:spcPts val="0"/>
              </a:spcBef>
              <a:spcAft>
                <a:spcPts val="0"/>
              </a:spcAft>
              <a:buSzPts val="1400"/>
              <a:buChar char="●"/>
            </a:pPr>
            <a:r>
              <a:rPr lang="en" sz="1400"/>
              <a:t>In 1976 President Ford made February Black History Month</a:t>
            </a:r>
            <a:endParaRPr sz="1400"/>
          </a:p>
          <a:p>
            <a:pPr indent="-317500" lvl="0" marL="457200" rtl="0" algn="l">
              <a:spcBef>
                <a:spcPts val="0"/>
              </a:spcBef>
              <a:spcAft>
                <a:spcPts val="0"/>
              </a:spcAft>
              <a:buSzPts val="1400"/>
              <a:buChar char="●"/>
            </a:pPr>
            <a:r>
              <a:rPr lang="en" sz="1400"/>
              <a:t>Black men and women were not always given the same rights as others and were treated very differently</a:t>
            </a:r>
            <a:endParaRPr sz="1400"/>
          </a:p>
          <a:p>
            <a:pPr indent="-317500" lvl="0" marL="457200" rtl="0" algn="l">
              <a:spcBef>
                <a:spcPts val="0"/>
              </a:spcBef>
              <a:spcAft>
                <a:spcPts val="0"/>
              </a:spcAft>
              <a:buSzPts val="1400"/>
              <a:buChar char="●"/>
            </a:pPr>
            <a:r>
              <a:rPr lang="en" sz="1400"/>
              <a:t>Segregation was a time where people were separated just because of the color of their skin</a:t>
            </a:r>
            <a:endParaRPr sz="1400"/>
          </a:p>
          <a:p>
            <a:pPr indent="-317500" lvl="0" marL="457200" rtl="0" algn="l">
              <a:spcBef>
                <a:spcPts val="0"/>
              </a:spcBef>
              <a:spcAft>
                <a:spcPts val="0"/>
              </a:spcAft>
              <a:buSzPts val="1400"/>
              <a:buChar char="●"/>
            </a:pPr>
            <a:r>
              <a:rPr lang="en" sz="1400"/>
              <a:t>Focus on learning more about influential Black men and women</a:t>
            </a:r>
            <a:endParaRPr sz="1400"/>
          </a:p>
          <a:p>
            <a:pPr indent="-317500" lvl="1" marL="914400" rtl="0" algn="l">
              <a:spcBef>
                <a:spcPts val="0"/>
              </a:spcBef>
              <a:spcAft>
                <a:spcPts val="0"/>
              </a:spcAft>
              <a:buSzPts val="1400"/>
              <a:buChar char="○"/>
            </a:pPr>
            <a:r>
              <a:rPr lang="en" sz="1400"/>
              <a:t>Harriet Tubman, Rosa Parks, Maya Angelou, Booker T. Washington, Colin Powell, Barack Obama</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We accept everyone no matter their gender, race, or religion</a:t>
            </a:r>
            <a:endParaRPr sz="1400"/>
          </a:p>
          <a:p>
            <a:pPr indent="-317500" lvl="1" marL="914400" rtl="0" algn="l">
              <a:spcBef>
                <a:spcPts val="0"/>
              </a:spcBef>
              <a:spcAft>
                <a:spcPts val="0"/>
              </a:spcAft>
              <a:buSzPts val="1400"/>
              <a:buChar char="○"/>
            </a:pPr>
            <a:r>
              <a:rPr lang="en" sz="1400"/>
              <a:t>We treat everyone with kindness and respect</a:t>
            </a:r>
            <a:endParaRPr sz="1400"/>
          </a:p>
          <a:p>
            <a:pPr indent="-317500" lvl="1" marL="914400" rtl="0" algn="l">
              <a:spcBef>
                <a:spcPts val="0"/>
              </a:spcBef>
              <a:spcAft>
                <a:spcPts val="0"/>
              </a:spcAft>
              <a:buSzPts val="1400"/>
              <a:buChar char="○"/>
            </a:pPr>
            <a:r>
              <a:rPr lang="en" sz="1400"/>
              <a:t>We use peaceful ways of settling disagreements </a:t>
            </a:r>
            <a:endParaRPr sz="1400"/>
          </a:p>
          <a:p>
            <a:pPr indent="-317500" lvl="1" marL="914400" rtl="0" algn="l">
              <a:spcBef>
                <a:spcPts val="0"/>
              </a:spcBef>
              <a:spcAft>
                <a:spcPts val="0"/>
              </a:spcAft>
              <a:buSzPts val="1400"/>
              <a:buChar char="○"/>
            </a:pPr>
            <a:r>
              <a:rPr lang="en" sz="1400"/>
              <a:t>We listen to the thoughts and feelings of others</a:t>
            </a:r>
            <a:endParaRPr sz="1400"/>
          </a:p>
          <a:p>
            <a:pPr indent="-317500" lvl="1" marL="914400" rtl="0" algn="l">
              <a:spcBef>
                <a:spcPts val="0"/>
              </a:spcBef>
              <a:spcAft>
                <a:spcPts val="0"/>
              </a:spcAft>
              <a:buSzPts val="1400"/>
              <a:buChar char="○"/>
            </a:pPr>
            <a:r>
              <a:rPr lang="en" sz="1400"/>
              <a:t>We treat everyone equally</a:t>
            </a:r>
            <a:endParaRPr sz="1400"/>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u="sng">
                <a:solidFill>
                  <a:schemeClr val="hlink"/>
                </a:solidFill>
                <a:hlinkClick r:id="rId2"/>
              </a:rPr>
              <a:t>https://blackhistorymonth.gov/for-teachers/</a:t>
            </a:r>
            <a:r>
              <a:rPr lang="en"/>
              <a:t>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da893b4fdb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1da893b4fdb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We’ve been celebrating Black History Month all February</a:t>
            </a:r>
            <a:endParaRPr sz="1400"/>
          </a:p>
          <a:p>
            <a:pPr indent="-317500" lvl="0" marL="457200" rtl="0" algn="l">
              <a:spcBef>
                <a:spcPts val="0"/>
              </a:spcBef>
              <a:spcAft>
                <a:spcPts val="0"/>
              </a:spcAft>
              <a:buSzPts val="1400"/>
              <a:buChar char="●"/>
            </a:pPr>
            <a:r>
              <a:rPr lang="en" sz="1400"/>
              <a:t>An important way to celebrate others is making sure their thoughts and feelings are heard</a:t>
            </a:r>
            <a:endParaRPr sz="1400"/>
          </a:p>
          <a:p>
            <a:pPr indent="-317500" lvl="0" marL="457200" rtl="0" algn="l">
              <a:spcBef>
                <a:spcPts val="0"/>
              </a:spcBef>
              <a:spcAft>
                <a:spcPts val="0"/>
              </a:spcAft>
              <a:buSzPts val="1400"/>
              <a:buChar char="●"/>
            </a:pPr>
            <a:r>
              <a:rPr lang="en" sz="1400"/>
              <a:t>What are things we can do to show others we are actively </a:t>
            </a:r>
            <a:r>
              <a:rPr lang="en" sz="1400"/>
              <a:t>listening</a:t>
            </a:r>
            <a:r>
              <a:rPr lang="en" sz="1400"/>
              <a:t> to them?</a:t>
            </a:r>
            <a:endParaRPr sz="140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d6326f8188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1d6326f8188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1d6326f8188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1d6326f8188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Women’s History Month is celebrated over the entire month of March</a:t>
            </a:r>
            <a:endParaRPr sz="1400"/>
          </a:p>
          <a:p>
            <a:pPr indent="-317500" lvl="0" marL="457200" rtl="0" algn="l">
              <a:spcBef>
                <a:spcPts val="0"/>
              </a:spcBef>
              <a:spcAft>
                <a:spcPts val="0"/>
              </a:spcAft>
              <a:buSzPts val="1400"/>
              <a:buChar char="●"/>
            </a:pPr>
            <a:r>
              <a:rPr lang="en" sz="1400"/>
              <a:t>Women’s History Month recognizes all the great achievements of women through history </a:t>
            </a:r>
            <a:endParaRPr sz="1400"/>
          </a:p>
          <a:p>
            <a:pPr indent="-317500" lvl="0" marL="457200" rtl="0" algn="l">
              <a:spcBef>
                <a:spcPts val="0"/>
              </a:spcBef>
              <a:spcAft>
                <a:spcPts val="0"/>
              </a:spcAft>
              <a:buSzPts val="1400"/>
              <a:buChar char="●"/>
            </a:pPr>
            <a:r>
              <a:rPr lang="en" sz="1400"/>
              <a:t>In 1987 Congress stated that the entire month be dedicated to celebrating women’s achievements</a:t>
            </a:r>
            <a:endParaRPr sz="1400"/>
          </a:p>
          <a:p>
            <a:pPr indent="-317500" lvl="0" marL="457200" rtl="0" algn="l">
              <a:spcBef>
                <a:spcPts val="0"/>
              </a:spcBef>
              <a:spcAft>
                <a:spcPts val="0"/>
              </a:spcAft>
              <a:buSzPts val="1400"/>
              <a:buChar char="●"/>
            </a:pPr>
            <a:r>
              <a:rPr lang="en" sz="1400"/>
              <a:t>Women did not always have the same rights as men</a:t>
            </a:r>
            <a:endParaRPr sz="1400"/>
          </a:p>
          <a:p>
            <a:pPr indent="-317500" lvl="0" marL="457200" rtl="0" algn="l">
              <a:spcBef>
                <a:spcPts val="0"/>
              </a:spcBef>
              <a:spcAft>
                <a:spcPts val="0"/>
              </a:spcAft>
              <a:buSzPts val="1400"/>
              <a:buChar char="●"/>
            </a:pPr>
            <a:r>
              <a:rPr lang="en" sz="1400"/>
              <a:t>Focus on learning more about influential women</a:t>
            </a:r>
            <a:endParaRPr sz="1400"/>
          </a:p>
          <a:p>
            <a:pPr indent="-317500" lvl="1" marL="914400" rtl="0" algn="l">
              <a:spcBef>
                <a:spcPts val="0"/>
              </a:spcBef>
              <a:spcAft>
                <a:spcPts val="0"/>
              </a:spcAft>
              <a:buSzPts val="1400"/>
              <a:buChar char="○"/>
            </a:pPr>
            <a:r>
              <a:rPr lang="en" sz="1400"/>
              <a:t>Abigail Adams, Susan B. Anthony, Sally Ride, Amelia Earhart, Jeannette Rankin, Geraldine Ferraro, Kamala Harris </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Clr>
                <a:schemeClr val="dk1"/>
              </a:buClr>
              <a:buSzPts val="1400"/>
              <a:buChar char="○"/>
            </a:pPr>
            <a:r>
              <a:rPr lang="en" sz="1400">
                <a:solidFill>
                  <a:schemeClr val="dk1"/>
                </a:solidFill>
              </a:rPr>
              <a:t>We listen to the thoughts and feelings of others</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We treat everyone equally</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We respect everyone, no matter their gender, race, or religion</a:t>
            </a:r>
            <a:endParaRPr sz="1400">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https://womenshistorymonth.gov</a:t>
            </a:r>
            <a:r>
              <a:rPr lang="en"/>
              <a:t> </a:t>
            </a:r>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1da893b4fdb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1da893b4fdb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For Women’s History Month we’ve been learning about women who have changed the world!</a:t>
            </a:r>
            <a:endParaRPr sz="1400"/>
          </a:p>
          <a:p>
            <a:pPr indent="-317500" lvl="0" marL="457200" rtl="0" algn="l">
              <a:spcBef>
                <a:spcPts val="0"/>
              </a:spcBef>
              <a:spcAft>
                <a:spcPts val="0"/>
              </a:spcAft>
              <a:buSzPts val="1400"/>
              <a:buChar char="●"/>
            </a:pPr>
            <a:r>
              <a:rPr lang="en" sz="1400"/>
              <a:t>Think about the women in your life, what special things do they do for you?</a:t>
            </a:r>
            <a:endParaRPr sz="1400"/>
          </a:p>
          <a:p>
            <a:pPr indent="-317500" lvl="0" marL="457200" rtl="0" algn="l">
              <a:spcBef>
                <a:spcPts val="0"/>
              </a:spcBef>
              <a:spcAft>
                <a:spcPts val="0"/>
              </a:spcAft>
              <a:buSzPts val="1400"/>
              <a:buChar char="●"/>
            </a:pPr>
            <a:r>
              <a:rPr lang="en" sz="1400"/>
              <a:t>Do you know any women who have done amazing things?</a:t>
            </a:r>
            <a:endParaRPr sz="1400"/>
          </a:p>
          <a:p>
            <a:pPr indent="-317500" lvl="0" marL="457200" rtl="0" algn="l">
              <a:spcBef>
                <a:spcPts val="0"/>
              </a:spcBef>
              <a:spcAft>
                <a:spcPts val="0"/>
              </a:spcAft>
              <a:buSzPts val="1400"/>
              <a:buChar char="●"/>
            </a:pPr>
            <a:r>
              <a:rPr lang="en" sz="1400"/>
              <a:t>How could you celebrate a woman you know?</a:t>
            </a:r>
            <a:endParaRPr sz="1400"/>
          </a:p>
          <a:p>
            <a:pPr indent="-317500" lvl="1" marL="914400" rtl="0" algn="l">
              <a:spcBef>
                <a:spcPts val="0"/>
              </a:spcBef>
              <a:spcAft>
                <a:spcPts val="0"/>
              </a:spcAft>
              <a:buSzPts val="1400"/>
              <a:buChar char="○"/>
            </a:pPr>
            <a:r>
              <a:rPr lang="en" sz="1400"/>
              <a:t>Write letters</a:t>
            </a:r>
            <a:endParaRPr sz="1400"/>
          </a:p>
          <a:p>
            <a:pPr indent="-317500" lvl="1" marL="914400" rtl="0" algn="l">
              <a:spcBef>
                <a:spcPts val="0"/>
              </a:spcBef>
              <a:spcAft>
                <a:spcPts val="0"/>
              </a:spcAft>
              <a:buSzPts val="1400"/>
              <a:buChar char="○"/>
            </a:pPr>
            <a:r>
              <a:rPr lang="en" sz="1400"/>
              <a:t>Tell them how much you appreciate them</a:t>
            </a:r>
            <a:endParaRPr sz="1400"/>
          </a:p>
          <a:p>
            <a:pPr indent="-317500" lvl="1" marL="914400" rtl="0" algn="l">
              <a:spcBef>
                <a:spcPts val="0"/>
              </a:spcBef>
              <a:spcAft>
                <a:spcPts val="0"/>
              </a:spcAft>
              <a:buSzPts val="1400"/>
              <a:buChar char="○"/>
            </a:pPr>
            <a:r>
              <a:rPr lang="en" sz="1400"/>
              <a:t>Draw them a picture</a:t>
            </a:r>
            <a:endParaRPr sz="1400"/>
          </a:p>
          <a:p>
            <a:pPr indent="-317500" lvl="1" marL="914400" rtl="0" algn="l">
              <a:spcBef>
                <a:spcPts val="0"/>
              </a:spcBef>
              <a:spcAft>
                <a:spcPts val="0"/>
              </a:spcAft>
              <a:buSzPts val="1400"/>
              <a:buChar char="○"/>
            </a:pPr>
            <a:r>
              <a:rPr lang="en" sz="1400"/>
              <a:t>Do something special for them</a:t>
            </a:r>
            <a:endParaRPr sz="14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fc62584242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fc62584242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American Founders Month is all month long in September!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remember all the men and women who worked so hard to help America get its freedom from Great Britain over 200 years ago.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Some founders you might know are: George Washington, Thomas Jefferson, and Benjamin Franklin.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These people worked hard to protect for our freedom and our rights.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Without our Founding Fathers, there might not be an America!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Application to you:</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Stand up for what you believe in</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Work hard and learn to work well with others</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Share your ideas</a:t>
            </a:r>
            <a:endParaRPr sz="14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1d6326f8188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1d6326f8188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The Medal of Honor is the military’s highest award for valor</a:t>
            </a:r>
            <a:endParaRPr sz="1400"/>
          </a:p>
          <a:p>
            <a:pPr indent="-317500" lvl="0" marL="457200" rtl="0" algn="l">
              <a:spcBef>
                <a:spcPts val="0"/>
              </a:spcBef>
              <a:spcAft>
                <a:spcPts val="0"/>
              </a:spcAft>
              <a:buSzPts val="1400"/>
              <a:buChar char="●"/>
            </a:pPr>
            <a:r>
              <a:rPr lang="en" sz="1400"/>
              <a:t>Valor means great courage in a time of danger or battle</a:t>
            </a:r>
            <a:endParaRPr sz="1400"/>
          </a:p>
          <a:p>
            <a:pPr indent="-317500" lvl="0" marL="457200" rtl="0" algn="l">
              <a:spcBef>
                <a:spcPts val="0"/>
              </a:spcBef>
              <a:spcAft>
                <a:spcPts val="0"/>
              </a:spcAft>
              <a:buSzPts val="1400"/>
              <a:buChar char="●"/>
            </a:pPr>
            <a:r>
              <a:rPr lang="en" sz="1400"/>
              <a:t>This medal is awarded by the president to individuals who have shown great bravery </a:t>
            </a:r>
            <a:endParaRPr sz="1400"/>
          </a:p>
          <a:p>
            <a:pPr indent="-317500" lvl="0" marL="457200" rtl="0" algn="l">
              <a:spcBef>
                <a:spcPts val="0"/>
              </a:spcBef>
              <a:spcAft>
                <a:spcPts val="0"/>
              </a:spcAft>
              <a:buSzPts val="1400"/>
              <a:buChar char="●"/>
            </a:pPr>
            <a:r>
              <a:rPr lang="en" sz="1400"/>
              <a:t>There are three different versions </a:t>
            </a:r>
            <a:endParaRPr sz="1400"/>
          </a:p>
          <a:p>
            <a:pPr indent="-317500" lvl="1" marL="914400" rtl="0" algn="l">
              <a:spcBef>
                <a:spcPts val="0"/>
              </a:spcBef>
              <a:spcAft>
                <a:spcPts val="0"/>
              </a:spcAft>
              <a:buSzPts val="1400"/>
              <a:buChar char="○"/>
            </a:pPr>
            <a:r>
              <a:rPr lang="en" sz="1400"/>
              <a:t>The Army</a:t>
            </a:r>
            <a:endParaRPr sz="1400"/>
          </a:p>
          <a:p>
            <a:pPr indent="-317500" lvl="1" marL="914400" rtl="0" algn="l">
              <a:spcBef>
                <a:spcPts val="0"/>
              </a:spcBef>
              <a:spcAft>
                <a:spcPts val="0"/>
              </a:spcAft>
              <a:buSzPts val="1400"/>
              <a:buChar char="○"/>
            </a:pPr>
            <a:r>
              <a:rPr lang="en" sz="1400"/>
              <a:t>The Navy (Coast Guard and Marines can earn this one too)</a:t>
            </a:r>
            <a:endParaRPr sz="1400"/>
          </a:p>
          <a:p>
            <a:pPr indent="-317500" lvl="1" marL="914400" rtl="0" algn="l">
              <a:spcBef>
                <a:spcPts val="0"/>
              </a:spcBef>
              <a:spcAft>
                <a:spcPts val="0"/>
              </a:spcAft>
              <a:buSzPts val="1400"/>
              <a:buChar char="○"/>
            </a:pPr>
            <a:r>
              <a:rPr lang="en" sz="1400"/>
              <a:t>The Air Force</a:t>
            </a:r>
            <a:endParaRPr sz="1400"/>
          </a:p>
          <a:p>
            <a:pPr indent="-317500" lvl="0" marL="457200" rtl="0" algn="l">
              <a:spcBef>
                <a:spcPts val="0"/>
              </a:spcBef>
              <a:spcAft>
                <a:spcPts val="0"/>
              </a:spcAft>
              <a:buSzPts val="1400"/>
              <a:buChar char="●"/>
            </a:pPr>
            <a:r>
              <a:rPr lang="en" sz="1400"/>
              <a:t>President Theodore Roosevelt is the only president who has </a:t>
            </a:r>
            <a:r>
              <a:rPr lang="en" sz="1400"/>
              <a:t>received</a:t>
            </a:r>
            <a:r>
              <a:rPr lang="en" sz="1400"/>
              <a:t> a Medal of Honor for his leadership of the Rough Riders</a:t>
            </a:r>
            <a:endParaRPr sz="1400"/>
          </a:p>
          <a:p>
            <a:pPr indent="-317500" lvl="0" marL="457200" rtl="0" algn="l">
              <a:spcBef>
                <a:spcPts val="0"/>
              </a:spcBef>
              <a:spcAft>
                <a:spcPts val="0"/>
              </a:spcAft>
              <a:buSzPts val="1400"/>
              <a:buChar char="●"/>
            </a:pPr>
            <a:r>
              <a:rPr lang="en" sz="1400"/>
              <a:t>Dr. Mary Edwards Walker is the only woman to receive a Medal of Honor for her service during the Civil War</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We remember the bravery and courage of service men and women over the years</a:t>
            </a:r>
            <a:endParaRPr sz="1400"/>
          </a:p>
          <a:p>
            <a:pPr indent="-317500" lvl="1" marL="914400" rtl="0" algn="l">
              <a:spcBef>
                <a:spcPts val="0"/>
              </a:spcBef>
              <a:spcAft>
                <a:spcPts val="0"/>
              </a:spcAft>
              <a:buSzPts val="1400"/>
              <a:buChar char="○"/>
            </a:pPr>
            <a:r>
              <a:rPr lang="en" sz="1400"/>
              <a:t>Patriotism is the love, loyalty, and respect (all</a:t>
            </a:r>
            <a:r>
              <a:rPr lang="en" sz="1400"/>
              <a:t>egiance)</a:t>
            </a:r>
            <a:r>
              <a:rPr lang="en" sz="1400"/>
              <a:t> we show for our country</a:t>
            </a:r>
            <a:endParaRPr sz="1400"/>
          </a:p>
          <a:p>
            <a:pPr indent="-317500" lvl="1" marL="914400" rtl="0" algn="l">
              <a:spcBef>
                <a:spcPts val="0"/>
              </a:spcBef>
              <a:spcAft>
                <a:spcPts val="0"/>
              </a:spcAft>
              <a:buSzPts val="1400"/>
              <a:buChar char="○"/>
            </a:pPr>
            <a:r>
              <a:rPr lang="en" sz="1400"/>
              <a:t>Bravery and courage are important traits to have</a:t>
            </a:r>
            <a:endParaRPr sz="1400"/>
          </a:p>
          <a:p>
            <a:pPr indent="0" lvl="0" marL="0" rtl="0" algn="l">
              <a:spcBef>
                <a:spcPts val="0"/>
              </a:spcBef>
              <a:spcAft>
                <a:spcPts val="0"/>
              </a:spcAft>
              <a:buNone/>
            </a:pPr>
            <a:r>
              <a:t/>
            </a:r>
            <a:endParaRPr/>
          </a:p>
          <a:p>
            <a:pPr indent="0" lvl="0" marL="0" rtl="0" algn="l">
              <a:spcBef>
                <a:spcPts val="0"/>
              </a:spcBef>
              <a:spcAft>
                <a:spcPts val="0"/>
              </a:spcAft>
              <a:buNone/>
            </a:pPr>
            <a:r>
              <a:rPr lang="en"/>
              <a:t>Sources:</a:t>
            </a:r>
            <a:endParaRPr/>
          </a:p>
          <a:p>
            <a:pPr indent="0" lvl="0" marL="0" rtl="0" algn="l">
              <a:spcBef>
                <a:spcPts val="0"/>
              </a:spcBef>
              <a:spcAft>
                <a:spcPts val="0"/>
              </a:spcAft>
              <a:buNone/>
            </a:pPr>
            <a:r>
              <a:rPr lang="en"/>
              <a:t>Medal of Honor. In National Park Services. </a:t>
            </a:r>
            <a:r>
              <a:rPr lang="en" u="sng">
                <a:solidFill>
                  <a:schemeClr val="hlink"/>
                </a:solidFill>
                <a:hlinkClick r:id="rId2"/>
              </a:rPr>
              <a:t>MoH-US-Army-shopped_2.jpg</a:t>
            </a:r>
            <a:endParaRPr/>
          </a:p>
          <a:p>
            <a:pPr indent="0" lvl="0" marL="0" rtl="0" algn="l">
              <a:spcBef>
                <a:spcPts val="0"/>
              </a:spcBef>
              <a:spcAft>
                <a:spcPts val="0"/>
              </a:spcAft>
              <a:buNone/>
            </a:pPr>
            <a:r>
              <a:rPr lang="en" u="sng">
                <a:solidFill>
                  <a:schemeClr val="hlink"/>
                </a:solidFill>
                <a:hlinkClick r:id="rId3"/>
              </a:rPr>
              <a:t>https://www.cmohs.org</a:t>
            </a:r>
            <a:r>
              <a:rPr lang="en"/>
              <a:t>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1da893b4fdb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1da893b4fdb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what it takes to earn a Medal of Honor</a:t>
            </a:r>
            <a:endParaRPr sz="1400"/>
          </a:p>
          <a:p>
            <a:pPr indent="-317500" lvl="0" marL="457200" rtl="0" algn="l">
              <a:spcBef>
                <a:spcPts val="0"/>
              </a:spcBef>
              <a:spcAft>
                <a:spcPts val="0"/>
              </a:spcAft>
              <a:buSzPts val="1400"/>
              <a:buChar char="●"/>
            </a:pPr>
            <a:r>
              <a:rPr lang="en" sz="1400"/>
              <a:t>These people are great examples of patriots!</a:t>
            </a:r>
            <a:endParaRPr sz="1400"/>
          </a:p>
          <a:p>
            <a:pPr indent="-317500" lvl="0" marL="457200" rtl="0" algn="l">
              <a:spcBef>
                <a:spcPts val="0"/>
              </a:spcBef>
              <a:spcAft>
                <a:spcPts val="0"/>
              </a:spcAft>
              <a:buSzPts val="1400"/>
              <a:buChar char="●"/>
            </a:pPr>
            <a:r>
              <a:rPr lang="en" sz="1400"/>
              <a:t>Patriotism is the love, loyalty, and respect (allegiance) we show for our country</a:t>
            </a:r>
            <a:endParaRPr sz="1400"/>
          </a:p>
          <a:p>
            <a:pPr indent="-317500" lvl="0" marL="457200" rtl="0" algn="l">
              <a:spcBef>
                <a:spcPts val="0"/>
              </a:spcBef>
              <a:spcAft>
                <a:spcPts val="0"/>
              </a:spcAft>
              <a:buSzPts val="1400"/>
              <a:buChar char="●"/>
            </a:pPr>
            <a:r>
              <a:rPr lang="en" sz="1400"/>
              <a:t>How can we show examples of patriotism?</a:t>
            </a:r>
            <a:endParaRPr sz="14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1d6326f8188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1d6326f8188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1d6326f8188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1d6326f8188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Pascua Florida Day celebrates Florida’s state day</a:t>
            </a:r>
            <a:endParaRPr sz="1400"/>
          </a:p>
          <a:p>
            <a:pPr indent="-317500" lvl="0" marL="457200" rtl="0" algn="l">
              <a:spcBef>
                <a:spcPts val="0"/>
              </a:spcBef>
              <a:spcAft>
                <a:spcPts val="0"/>
              </a:spcAft>
              <a:buSzPts val="1400"/>
              <a:buChar char="●"/>
            </a:pPr>
            <a:r>
              <a:rPr lang="en" sz="1400"/>
              <a:t>It’s the anniversary of the discovery of Florida in 1513</a:t>
            </a:r>
            <a:endParaRPr sz="1400"/>
          </a:p>
          <a:p>
            <a:pPr indent="-317500" lvl="0" marL="457200" rtl="0" algn="l">
              <a:spcBef>
                <a:spcPts val="0"/>
              </a:spcBef>
              <a:spcAft>
                <a:spcPts val="0"/>
              </a:spcAft>
              <a:buSzPts val="1400"/>
              <a:buChar char="●"/>
            </a:pPr>
            <a:r>
              <a:rPr lang="en" sz="1400"/>
              <a:t>Florida was first discovered by Juan Ponce de Leon who was a Spanish Explorer</a:t>
            </a:r>
            <a:endParaRPr sz="1400"/>
          </a:p>
          <a:p>
            <a:pPr indent="-317500" lvl="0" marL="457200" rtl="0" algn="l">
              <a:spcBef>
                <a:spcPts val="0"/>
              </a:spcBef>
              <a:spcAft>
                <a:spcPts val="0"/>
              </a:spcAft>
              <a:buSzPts val="1400"/>
              <a:buChar char="●"/>
            </a:pPr>
            <a:r>
              <a:rPr lang="en" sz="1400"/>
              <a:t>He is the one who first called it Pascua Florida which means “Easter Flowers” </a:t>
            </a:r>
            <a:endParaRPr sz="1400"/>
          </a:p>
          <a:p>
            <a:pPr indent="-317500" lvl="0" marL="457200" rtl="0" algn="l">
              <a:spcBef>
                <a:spcPts val="0"/>
              </a:spcBef>
              <a:spcAft>
                <a:spcPts val="0"/>
              </a:spcAft>
              <a:buSzPts val="1400"/>
              <a:buChar char="●"/>
            </a:pPr>
            <a:r>
              <a:rPr lang="en" sz="1400"/>
              <a:t>It was close to Easter when he discovered Florida</a:t>
            </a:r>
            <a:endParaRPr sz="1400"/>
          </a:p>
          <a:p>
            <a:pPr indent="-317500" lvl="0" marL="457200" rtl="0" algn="l">
              <a:spcBef>
                <a:spcPts val="0"/>
              </a:spcBef>
              <a:spcAft>
                <a:spcPts val="0"/>
              </a:spcAft>
              <a:buSzPts val="1400"/>
              <a:buChar char="●"/>
            </a:pPr>
            <a:r>
              <a:rPr lang="en" sz="1400"/>
              <a:t>Florida became the 27th state on March 3, 1845</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Florida is the state you live in</a:t>
            </a:r>
            <a:endParaRPr sz="1400"/>
          </a:p>
          <a:p>
            <a:pPr indent="-317500" lvl="1" marL="914400" rtl="0" algn="l">
              <a:spcBef>
                <a:spcPts val="0"/>
              </a:spcBef>
              <a:spcAft>
                <a:spcPts val="0"/>
              </a:spcAft>
              <a:buSzPts val="1400"/>
              <a:buChar char="○"/>
            </a:pPr>
            <a:r>
              <a:rPr lang="en" sz="1400"/>
              <a:t>Every state celebrates a state day</a:t>
            </a:r>
            <a:endParaRPr sz="140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1da893b4fdb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1da893b4fdb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are celebrating Florida! </a:t>
            </a:r>
            <a:endParaRPr sz="1400"/>
          </a:p>
          <a:p>
            <a:pPr indent="-317500" lvl="0" marL="457200" rtl="0" algn="l">
              <a:spcBef>
                <a:spcPts val="0"/>
              </a:spcBef>
              <a:spcAft>
                <a:spcPts val="0"/>
              </a:spcAft>
              <a:buSzPts val="1400"/>
              <a:buChar char="●"/>
            </a:pPr>
            <a:r>
              <a:rPr lang="en" sz="1400"/>
              <a:t>What things do you know about Florida?</a:t>
            </a:r>
            <a:endParaRPr sz="1400"/>
          </a:p>
          <a:p>
            <a:pPr indent="-317500" lvl="1" marL="914400" rtl="0" algn="l">
              <a:spcBef>
                <a:spcPts val="0"/>
              </a:spcBef>
              <a:spcAft>
                <a:spcPts val="0"/>
              </a:spcAft>
              <a:buSzPts val="1400"/>
              <a:buChar char="○"/>
            </a:pPr>
            <a:r>
              <a:rPr lang="en" sz="1400"/>
              <a:t>What city do you live in?</a:t>
            </a:r>
            <a:endParaRPr sz="1400"/>
          </a:p>
          <a:p>
            <a:pPr indent="-317500" lvl="1" marL="914400" rtl="0" algn="l">
              <a:spcBef>
                <a:spcPts val="0"/>
              </a:spcBef>
              <a:spcAft>
                <a:spcPts val="0"/>
              </a:spcAft>
              <a:buSzPts val="1400"/>
              <a:buChar char="○"/>
            </a:pPr>
            <a:r>
              <a:rPr lang="en" sz="1400"/>
              <a:t>Are you close to other states?</a:t>
            </a:r>
            <a:endParaRPr sz="1400"/>
          </a:p>
          <a:p>
            <a:pPr indent="-317500" lvl="1" marL="914400" rtl="0" algn="l">
              <a:spcBef>
                <a:spcPts val="0"/>
              </a:spcBef>
              <a:spcAft>
                <a:spcPts val="0"/>
              </a:spcAft>
              <a:buSzPts val="1400"/>
              <a:buChar char="○"/>
            </a:pPr>
            <a:r>
              <a:rPr lang="en" sz="1400"/>
              <a:t>Are you close to the ocean?</a:t>
            </a:r>
            <a:endParaRPr sz="1400"/>
          </a:p>
          <a:p>
            <a:pPr indent="-317500" lvl="1" marL="914400" rtl="0" algn="l">
              <a:spcBef>
                <a:spcPts val="0"/>
              </a:spcBef>
              <a:spcAft>
                <a:spcPts val="0"/>
              </a:spcAft>
              <a:buSzPts val="1400"/>
              <a:buChar char="○"/>
            </a:pPr>
            <a:r>
              <a:rPr lang="en" sz="1400"/>
              <a:t>What are some things in Florida that other states may not have?</a:t>
            </a:r>
            <a:endParaRPr sz="140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1d6326f8188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1d6326f8188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Financial Literacy Month is celebrated all of April </a:t>
            </a:r>
            <a:endParaRPr sz="1400"/>
          </a:p>
          <a:p>
            <a:pPr indent="-317500" lvl="0" marL="457200" rtl="0" algn="l">
              <a:spcBef>
                <a:spcPts val="0"/>
              </a:spcBef>
              <a:spcAft>
                <a:spcPts val="0"/>
              </a:spcAft>
              <a:buSzPts val="1400"/>
              <a:buChar char="●"/>
            </a:pPr>
            <a:r>
              <a:rPr lang="en" sz="1400"/>
              <a:t>Financial Literacy means being responsible with your money</a:t>
            </a:r>
            <a:endParaRPr sz="1400"/>
          </a:p>
          <a:p>
            <a:pPr indent="-317500" lvl="0" marL="457200" rtl="0" algn="l">
              <a:spcBef>
                <a:spcPts val="0"/>
              </a:spcBef>
              <a:spcAft>
                <a:spcPts val="0"/>
              </a:spcAft>
              <a:buSzPts val="1400"/>
              <a:buChar char="●"/>
            </a:pPr>
            <a:r>
              <a:rPr lang="en" sz="1400"/>
              <a:t>This month is about saving instead of spending and making a plan with your money</a:t>
            </a:r>
            <a:endParaRPr sz="1400"/>
          </a:p>
          <a:p>
            <a:pPr indent="-317500" lvl="0" marL="457200" rtl="0" algn="l">
              <a:spcBef>
                <a:spcPts val="0"/>
              </a:spcBef>
              <a:spcAft>
                <a:spcPts val="0"/>
              </a:spcAft>
              <a:buSzPts val="1400"/>
              <a:buChar char="●"/>
            </a:pPr>
            <a:r>
              <a:rPr lang="en" sz="1400"/>
              <a:t>Try to identify different coins and bills </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There are responsible ways to earn and spend money</a:t>
            </a:r>
            <a:endParaRPr sz="1400"/>
          </a:p>
          <a:p>
            <a:pPr indent="-317500" lvl="1" marL="914400" rtl="0" algn="l">
              <a:spcBef>
                <a:spcPts val="0"/>
              </a:spcBef>
              <a:spcAft>
                <a:spcPts val="0"/>
              </a:spcAft>
              <a:buSzPts val="1400"/>
              <a:buChar char="○"/>
            </a:pPr>
            <a:r>
              <a:rPr lang="en" sz="1400"/>
              <a:t>You can’t spend more than you have, budgets are a responsible way to manage money</a:t>
            </a:r>
            <a:endParaRPr sz="1400"/>
          </a:p>
          <a:p>
            <a:pPr indent="-317500" lvl="1" marL="914400" rtl="0" algn="l">
              <a:spcBef>
                <a:spcPts val="0"/>
              </a:spcBef>
              <a:spcAft>
                <a:spcPts val="0"/>
              </a:spcAft>
              <a:buSzPts val="1400"/>
              <a:buChar char="○"/>
            </a:pPr>
            <a:r>
              <a:rPr lang="en" sz="1400"/>
              <a:t>Think about ways you earn money as a kid or as adult, how are they different?</a:t>
            </a:r>
            <a:endParaRPr sz="1400"/>
          </a:p>
          <a:p>
            <a:pPr indent="0" lvl="0" marL="0" rtl="0" algn="l">
              <a:spcBef>
                <a:spcPts val="0"/>
              </a:spcBef>
              <a:spcAft>
                <a:spcPts val="0"/>
              </a:spcAft>
              <a:buNone/>
            </a:pPr>
            <a:r>
              <a:t/>
            </a:r>
            <a:endParaRPr sz="14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1da893b4fdb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1da893b4fdb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month is all about being responsible with our money</a:t>
            </a:r>
            <a:endParaRPr sz="1400"/>
          </a:p>
          <a:p>
            <a:pPr indent="-317500" lvl="0" marL="457200" rtl="0" algn="l">
              <a:spcBef>
                <a:spcPts val="0"/>
              </a:spcBef>
              <a:spcAft>
                <a:spcPts val="0"/>
              </a:spcAft>
              <a:buSzPts val="1400"/>
              <a:buChar char="●"/>
            </a:pPr>
            <a:r>
              <a:rPr lang="en" sz="1400"/>
              <a:t>Can kids earn money?</a:t>
            </a:r>
            <a:endParaRPr sz="1400"/>
          </a:p>
          <a:p>
            <a:pPr indent="-317500" lvl="0" marL="457200" rtl="0" algn="l">
              <a:spcBef>
                <a:spcPts val="0"/>
              </a:spcBef>
              <a:spcAft>
                <a:spcPts val="0"/>
              </a:spcAft>
              <a:buSzPts val="1400"/>
              <a:buChar char="●"/>
            </a:pPr>
            <a:r>
              <a:rPr lang="en" sz="1400"/>
              <a:t>What are some things that kids might save money to buy?</a:t>
            </a:r>
            <a:endParaRPr sz="1400"/>
          </a:p>
          <a:p>
            <a:pPr indent="-317500" lvl="0" marL="457200" rtl="0" algn="l">
              <a:spcBef>
                <a:spcPts val="0"/>
              </a:spcBef>
              <a:spcAft>
                <a:spcPts val="0"/>
              </a:spcAft>
              <a:buSzPts val="1400"/>
              <a:buChar char="●"/>
            </a:pPr>
            <a:r>
              <a:rPr lang="en" sz="1400"/>
              <a:t>Why would it be important to learn about saving money?</a:t>
            </a:r>
            <a:endParaRPr sz="14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1d6326f8188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1d6326f8188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d6326f8188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d6326f8188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Florida Emancipation Day is celebrated on May 20 every year</a:t>
            </a:r>
            <a:endParaRPr sz="1400"/>
          </a:p>
          <a:p>
            <a:pPr indent="-317500" lvl="0" marL="457200" rtl="0" algn="l">
              <a:spcBef>
                <a:spcPts val="0"/>
              </a:spcBef>
              <a:spcAft>
                <a:spcPts val="0"/>
              </a:spcAft>
              <a:buSzPts val="1400"/>
              <a:buChar char="●"/>
            </a:pPr>
            <a:r>
              <a:rPr lang="en" sz="1400"/>
              <a:t>Emancipation means to be set free</a:t>
            </a:r>
            <a:endParaRPr sz="1400"/>
          </a:p>
          <a:p>
            <a:pPr indent="-317500" lvl="0" marL="457200" rtl="0" algn="l">
              <a:spcBef>
                <a:spcPts val="0"/>
              </a:spcBef>
              <a:spcAft>
                <a:spcPts val="0"/>
              </a:spcAft>
              <a:buSzPts val="1400"/>
              <a:buChar char="●"/>
            </a:pPr>
            <a:r>
              <a:rPr lang="en" sz="1400"/>
              <a:t>This day recognizes </a:t>
            </a:r>
            <a:r>
              <a:rPr lang="en" sz="1400"/>
              <a:t>the end of the Civil War and </a:t>
            </a:r>
            <a:r>
              <a:rPr lang="en" sz="1400"/>
              <a:t>the freeing of enslaved people in Florida (the war ended in April 1865 but it took until May 20th for slaves in Florida to receive the news that they were free)</a:t>
            </a:r>
            <a:endParaRPr sz="1400"/>
          </a:p>
          <a:p>
            <a:pPr indent="-317500" lvl="0" marL="457200" rtl="0" algn="l">
              <a:spcBef>
                <a:spcPts val="0"/>
              </a:spcBef>
              <a:spcAft>
                <a:spcPts val="0"/>
              </a:spcAft>
              <a:buSzPts val="1400"/>
              <a:buChar char="●"/>
            </a:pPr>
            <a:r>
              <a:rPr lang="en" sz="1400"/>
              <a:t>This fulfilled President Lincoln’s Emancipation Proclamation (issued 1863)</a:t>
            </a:r>
            <a:endParaRPr sz="1400"/>
          </a:p>
          <a:p>
            <a:pPr indent="-317500" lvl="0" marL="457200" rtl="0" algn="l">
              <a:spcBef>
                <a:spcPts val="0"/>
              </a:spcBef>
              <a:spcAft>
                <a:spcPts val="0"/>
              </a:spcAft>
              <a:buSzPts val="1400"/>
              <a:buChar char="●"/>
            </a:pPr>
            <a:r>
              <a:rPr lang="en" sz="1400"/>
              <a:t>This holiday is paired with Juneteenth in the state of Florida which also recognizes the end of slavery after the Civil War</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Clr>
                <a:schemeClr val="dk1"/>
              </a:buClr>
              <a:buSzPts val="1400"/>
              <a:buChar char="○"/>
            </a:pPr>
            <a:r>
              <a:rPr lang="en" sz="1400">
                <a:solidFill>
                  <a:schemeClr val="dk1"/>
                </a:solidFill>
              </a:rPr>
              <a:t>Everyone has rights and freedoms</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We respect people despite differences in race, gender, or religion</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We listen to different ideas and thoughts of others</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We treat all people with kindness </a:t>
            </a:r>
            <a:endParaRPr sz="1400">
              <a:solidFill>
                <a:schemeClr val="dk1"/>
              </a:solidFill>
            </a:endParaRPr>
          </a:p>
          <a:p>
            <a:pPr indent="0" lvl="0" marL="0" rtl="0" algn="l">
              <a:spcBef>
                <a:spcPts val="0"/>
              </a:spcBef>
              <a:spcAft>
                <a:spcPts val="0"/>
              </a:spcAft>
              <a:buNone/>
            </a:pPr>
            <a:r>
              <a:t/>
            </a:r>
            <a:endParaRPr sz="1400">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1da893b4fdb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1da893b4fdb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Florida’s Emancipation (freedom) Day when the enslaved people were no longer kept as slaves</a:t>
            </a:r>
            <a:endParaRPr sz="1400"/>
          </a:p>
          <a:p>
            <a:pPr indent="-317500" lvl="0" marL="457200" rtl="0" algn="l">
              <a:spcBef>
                <a:spcPts val="0"/>
              </a:spcBef>
              <a:spcAft>
                <a:spcPts val="0"/>
              </a:spcAft>
              <a:buSzPts val="1400"/>
              <a:buChar char="●"/>
            </a:pPr>
            <a:r>
              <a:rPr lang="en" sz="1400"/>
              <a:t>We’ve learned that in the past, many people and groups weren’t given the same freedoms as they have today</a:t>
            </a:r>
            <a:endParaRPr sz="1400"/>
          </a:p>
          <a:p>
            <a:pPr indent="-317500" lvl="0" marL="457200" rtl="0" algn="l">
              <a:spcBef>
                <a:spcPts val="0"/>
              </a:spcBef>
              <a:spcAft>
                <a:spcPts val="0"/>
              </a:spcAft>
              <a:buSzPts val="1400"/>
              <a:buChar char="●"/>
            </a:pPr>
            <a:r>
              <a:rPr lang="en" sz="1400"/>
              <a:t>Let’s list some of the freedoms that we all have now</a:t>
            </a:r>
            <a:endParaRPr sz="1400"/>
          </a:p>
          <a:p>
            <a:pPr indent="-317500" lvl="0" marL="457200" rtl="0" algn="l">
              <a:spcBef>
                <a:spcPts val="0"/>
              </a:spcBef>
              <a:spcAft>
                <a:spcPts val="0"/>
              </a:spcAft>
              <a:buSzPts val="1400"/>
              <a:buChar char="●"/>
            </a:pPr>
            <a:r>
              <a:rPr lang="en" sz="1400"/>
              <a:t>How can we celebrate these freedoms with others?</a:t>
            </a: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1fc62584242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1fc62584242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The Founding Fathers had to work together to achieve their goals. What are some ways you work together?</a:t>
            </a:r>
            <a:endParaRPr sz="1400"/>
          </a:p>
          <a:p>
            <a:pPr indent="-317500" lvl="0" marL="457200" rtl="0" algn="l">
              <a:spcBef>
                <a:spcPts val="0"/>
              </a:spcBef>
              <a:spcAft>
                <a:spcPts val="0"/>
              </a:spcAft>
              <a:buSzPts val="1400"/>
              <a:buChar char="●"/>
            </a:pPr>
            <a:r>
              <a:rPr lang="en" sz="1400"/>
              <a:t>What makes teamwork easy?</a:t>
            </a:r>
            <a:endParaRPr sz="1400"/>
          </a:p>
          <a:p>
            <a:pPr indent="-317500" lvl="0" marL="457200" rtl="0" algn="l">
              <a:spcBef>
                <a:spcPts val="0"/>
              </a:spcBef>
              <a:spcAft>
                <a:spcPts val="0"/>
              </a:spcAft>
              <a:buSzPts val="1400"/>
              <a:buChar char="●"/>
            </a:pPr>
            <a:r>
              <a:rPr lang="en" sz="1400"/>
              <a:t>What makes teamwork difficult?</a:t>
            </a:r>
            <a:endParaRPr sz="1400"/>
          </a:p>
          <a:p>
            <a:pPr indent="-317500" lvl="0" marL="457200" rtl="0" algn="l">
              <a:spcBef>
                <a:spcPts val="0"/>
              </a:spcBef>
              <a:spcAft>
                <a:spcPts val="0"/>
              </a:spcAft>
              <a:buSzPts val="1400"/>
              <a:buChar char="●"/>
            </a:pPr>
            <a:r>
              <a:rPr lang="en" sz="1400"/>
              <a:t>How can you make sure you’re respecting everyone’s ideas in a team?</a:t>
            </a:r>
            <a:endParaRPr sz="1400"/>
          </a:p>
          <a:p>
            <a:pPr indent="-317500" lvl="0" marL="457200" rtl="0" algn="l">
              <a:spcBef>
                <a:spcPts val="0"/>
              </a:spcBef>
              <a:spcAft>
                <a:spcPts val="0"/>
              </a:spcAft>
              <a:buSzPts val="1400"/>
              <a:buChar char="●"/>
            </a:pPr>
            <a:r>
              <a:rPr lang="en" sz="1400"/>
              <a:t>What are some good decision-making strategies you can use during your teamwork today?</a:t>
            </a:r>
            <a:endParaRPr sz="1400"/>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1d6326f8188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1d6326f8188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Armed Forces Week is celebrated on the third week of May</a:t>
            </a:r>
            <a:endParaRPr sz="1400"/>
          </a:p>
          <a:p>
            <a:pPr indent="-317500" lvl="0" marL="457200" rtl="0" algn="l">
              <a:spcBef>
                <a:spcPts val="0"/>
              </a:spcBef>
              <a:spcAft>
                <a:spcPts val="0"/>
              </a:spcAft>
              <a:buSzPts val="1400"/>
              <a:buChar char="●"/>
            </a:pPr>
            <a:r>
              <a:rPr lang="en" sz="1400"/>
              <a:t>This week recognizes the men and women who serve in all branches of the military</a:t>
            </a:r>
            <a:endParaRPr sz="1400"/>
          </a:p>
          <a:p>
            <a:pPr indent="-317500" lvl="0" marL="457200" rtl="0" algn="l">
              <a:spcBef>
                <a:spcPts val="0"/>
              </a:spcBef>
              <a:spcAft>
                <a:spcPts val="0"/>
              </a:spcAft>
              <a:buSzPts val="1400"/>
              <a:buChar char="●"/>
            </a:pPr>
            <a:r>
              <a:rPr lang="en" sz="1400"/>
              <a:t>This week is for those who currently serve (reserves, active duty, guard, etc.) or those who have completed their service</a:t>
            </a:r>
            <a:endParaRPr sz="1400"/>
          </a:p>
          <a:p>
            <a:pPr indent="-317500" lvl="0" marL="457200" rtl="0" algn="l">
              <a:spcBef>
                <a:spcPts val="0"/>
              </a:spcBef>
              <a:spcAft>
                <a:spcPts val="0"/>
              </a:spcAft>
              <a:buSzPts val="1400"/>
              <a:buChar char="●"/>
            </a:pPr>
            <a:r>
              <a:rPr lang="en" sz="1400"/>
              <a:t>Can you name all 6 branches?</a:t>
            </a:r>
            <a:endParaRPr sz="1400"/>
          </a:p>
          <a:p>
            <a:pPr indent="-317500" lvl="1" marL="914400" rtl="0" algn="l">
              <a:spcBef>
                <a:spcPts val="0"/>
              </a:spcBef>
              <a:spcAft>
                <a:spcPts val="0"/>
              </a:spcAft>
              <a:buSzPts val="1400"/>
              <a:buChar char="○"/>
            </a:pPr>
            <a:r>
              <a:rPr lang="en" sz="1400"/>
              <a:t>Army</a:t>
            </a:r>
            <a:endParaRPr sz="1400"/>
          </a:p>
          <a:p>
            <a:pPr indent="-317500" lvl="1" marL="914400" rtl="0" algn="l">
              <a:spcBef>
                <a:spcPts val="0"/>
              </a:spcBef>
              <a:spcAft>
                <a:spcPts val="0"/>
              </a:spcAft>
              <a:buSzPts val="1400"/>
              <a:buChar char="○"/>
            </a:pPr>
            <a:r>
              <a:rPr lang="en" sz="1400"/>
              <a:t>Navy</a:t>
            </a:r>
            <a:endParaRPr sz="1400"/>
          </a:p>
          <a:p>
            <a:pPr indent="-317500" lvl="1" marL="914400" rtl="0" algn="l">
              <a:spcBef>
                <a:spcPts val="0"/>
              </a:spcBef>
              <a:spcAft>
                <a:spcPts val="0"/>
              </a:spcAft>
              <a:buSzPts val="1400"/>
              <a:buChar char="○"/>
            </a:pPr>
            <a:r>
              <a:rPr lang="en" sz="1400">
                <a:solidFill>
                  <a:schemeClr val="dk1"/>
                </a:solidFill>
              </a:rPr>
              <a:t>Air Force </a:t>
            </a:r>
            <a:endParaRPr sz="1400"/>
          </a:p>
          <a:p>
            <a:pPr indent="-317500" lvl="1" marL="914400" rtl="0" algn="l">
              <a:spcBef>
                <a:spcPts val="0"/>
              </a:spcBef>
              <a:spcAft>
                <a:spcPts val="0"/>
              </a:spcAft>
              <a:buSzPts val="1400"/>
              <a:buChar char="○"/>
            </a:pPr>
            <a:r>
              <a:rPr lang="en" sz="1400"/>
              <a:t>Marine Corps</a:t>
            </a:r>
            <a:endParaRPr sz="1400"/>
          </a:p>
          <a:p>
            <a:pPr indent="-317500" lvl="1" marL="914400" rtl="0" algn="l">
              <a:spcBef>
                <a:spcPts val="0"/>
              </a:spcBef>
              <a:spcAft>
                <a:spcPts val="0"/>
              </a:spcAft>
              <a:buSzPts val="1400"/>
              <a:buChar char="○"/>
            </a:pPr>
            <a:r>
              <a:rPr lang="en" sz="1400"/>
              <a:t>Coast Guard</a:t>
            </a:r>
            <a:endParaRPr sz="1400"/>
          </a:p>
          <a:p>
            <a:pPr indent="-317500" lvl="1" marL="914400" rtl="0" algn="l">
              <a:spcBef>
                <a:spcPts val="0"/>
              </a:spcBef>
              <a:spcAft>
                <a:spcPts val="0"/>
              </a:spcAft>
              <a:buSzPts val="1400"/>
              <a:buChar char="○"/>
            </a:pPr>
            <a:r>
              <a:rPr lang="en" sz="1400"/>
              <a:t>Space Force</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We thank those who have and are currently serving in the military</a:t>
            </a:r>
            <a:endParaRPr sz="1400"/>
          </a:p>
          <a:p>
            <a:pPr indent="-317500" lvl="1" marL="914400" rtl="0" algn="l">
              <a:spcBef>
                <a:spcPts val="0"/>
              </a:spcBef>
              <a:spcAft>
                <a:spcPts val="0"/>
              </a:spcAft>
              <a:buSzPts val="1400"/>
              <a:buChar char="○"/>
            </a:pPr>
            <a:r>
              <a:rPr lang="en" sz="1400"/>
              <a:t>Bravery is an important quality</a:t>
            </a:r>
            <a:endParaRPr sz="1400"/>
          </a:p>
          <a:p>
            <a:pPr indent="-317500" lvl="1" marL="914400" rtl="0" algn="l">
              <a:spcBef>
                <a:spcPts val="0"/>
              </a:spcBef>
              <a:spcAft>
                <a:spcPts val="0"/>
              </a:spcAft>
              <a:buSzPts val="1400"/>
              <a:buChar char="○"/>
            </a:pPr>
            <a:r>
              <a:rPr lang="en" sz="1400"/>
              <a:t>We remember the sacrifice others make for our safety</a:t>
            </a:r>
            <a:endParaRPr sz="14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1da893b4fdb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2" name="Google Shape;442;g1da893b4fdb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This week we’ve spent time learning about the different branches of the armed forces!</a:t>
            </a:r>
            <a:endParaRPr sz="1400"/>
          </a:p>
          <a:p>
            <a:pPr indent="-317500" lvl="0" marL="457200" rtl="0" algn="l">
              <a:spcBef>
                <a:spcPts val="0"/>
              </a:spcBef>
              <a:spcAft>
                <a:spcPts val="0"/>
              </a:spcAft>
              <a:buSzPts val="1400"/>
              <a:buChar char="●"/>
            </a:pPr>
            <a:r>
              <a:rPr lang="en" sz="1400"/>
              <a:t>Let’s try to think of people we know that have served or are currently serving in the military</a:t>
            </a:r>
            <a:endParaRPr sz="1400"/>
          </a:p>
          <a:p>
            <a:pPr indent="-317500" lvl="0" marL="457200" rtl="0" algn="l">
              <a:spcBef>
                <a:spcPts val="0"/>
              </a:spcBef>
              <a:spcAft>
                <a:spcPts val="0"/>
              </a:spcAft>
              <a:buSzPts val="1400"/>
              <a:buChar char="●"/>
            </a:pPr>
            <a:r>
              <a:rPr lang="en" sz="1400"/>
              <a:t>Do you know what branch they’re in?</a:t>
            </a:r>
            <a:endParaRPr sz="1400"/>
          </a:p>
          <a:p>
            <a:pPr indent="-317500" lvl="0" marL="457200" rtl="0" algn="l">
              <a:spcBef>
                <a:spcPts val="0"/>
              </a:spcBef>
              <a:spcAft>
                <a:spcPts val="0"/>
              </a:spcAft>
              <a:buSzPts val="1400"/>
              <a:buChar char="●"/>
            </a:pPr>
            <a:r>
              <a:rPr lang="en" sz="1400"/>
              <a:t>How can we show gratitude to those members?</a:t>
            </a:r>
            <a:endParaRPr sz="1400"/>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1d6326f8188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1d6326f8188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Memorial Day is observed the last Monday in May</a:t>
            </a:r>
            <a:endParaRPr sz="1400"/>
          </a:p>
          <a:p>
            <a:pPr indent="-317500" lvl="0" marL="457200" rtl="0" algn="l">
              <a:spcBef>
                <a:spcPts val="0"/>
              </a:spcBef>
              <a:spcAft>
                <a:spcPts val="0"/>
              </a:spcAft>
              <a:buSzPts val="1400"/>
              <a:buChar char="●"/>
            </a:pPr>
            <a:r>
              <a:rPr lang="en" sz="1400"/>
              <a:t>This is a day of remembrance for all those who died during military service</a:t>
            </a:r>
            <a:endParaRPr sz="1400"/>
          </a:p>
          <a:p>
            <a:pPr indent="-317500" lvl="0" marL="457200" rtl="0" algn="l">
              <a:spcBef>
                <a:spcPts val="0"/>
              </a:spcBef>
              <a:spcAft>
                <a:spcPts val="0"/>
              </a:spcAft>
              <a:buSzPts val="1400"/>
              <a:buChar char="●"/>
            </a:pPr>
            <a:r>
              <a:rPr lang="en" sz="1400"/>
              <a:t>Memorial Day was first observed in 1868 and was known as Decoration Day</a:t>
            </a:r>
            <a:endParaRPr sz="1400"/>
          </a:p>
          <a:p>
            <a:pPr indent="-317500" lvl="0" marL="457200" rtl="0" algn="l">
              <a:spcBef>
                <a:spcPts val="0"/>
              </a:spcBef>
              <a:spcAft>
                <a:spcPts val="0"/>
              </a:spcAft>
              <a:buSzPts val="1400"/>
              <a:buChar char="●"/>
            </a:pPr>
            <a:r>
              <a:rPr lang="en" sz="1400"/>
              <a:t>Application to me:</a:t>
            </a:r>
            <a:endParaRPr sz="1400"/>
          </a:p>
          <a:p>
            <a:pPr indent="-317500" lvl="1" marL="914400" rtl="0" algn="l">
              <a:spcBef>
                <a:spcPts val="0"/>
              </a:spcBef>
              <a:spcAft>
                <a:spcPts val="0"/>
              </a:spcAft>
              <a:buSzPts val="1400"/>
              <a:buChar char="○"/>
            </a:pPr>
            <a:r>
              <a:rPr lang="en" sz="1400"/>
              <a:t>Many brave men and women have died protecting our rights and freedoms</a:t>
            </a:r>
            <a:endParaRPr sz="1400"/>
          </a:p>
          <a:p>
            <a:pPr indent="-317500" lvl="1" marL="914400" rtl="0" algn="l">
              <a:spcBef>
                <a:spcPts val="0"/>
              </a:spcBef>
              <a:spcAft>
                <a:spcPts val="0"/>
              </a:spcAft>
              <a:buSzPts val="1400"/>
              <a:buChar char="○"/>
            </a:pPr>
            <a:r>
              <a:rPr lang="en" sz="1400"/>
              <a:t>Show gratitude for those who work hard to keep you safe</a:t>
            </a:r>
            <a:endParaRPr sz="1400"/>
          </a:p>
          <a:p>
            <a:pPr indent="-317500" lvl="1" marL="914400" rtl="0" algn="l">
              <a:spcBef>
                <a:spcPts val="0"/>
              </a:spcBef>
              <a:spcAft>
                <a:spcPts val="0"/>
              </a:spcAft>
              <a:buSzPts val="1400"/>
              <a:buChar char="○"/>
            </a:pPr>
            <a:r>
              <a:rPr lang="en" sz="1400"/>
              <a:t>Bravery is an important quality</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t/>
            </a:r>
            <a:endParaRPr sz="1400"/>
          </a:p>
          <a:p>
            <a:pPr indent="0" lvl="0" marL="0" rtl="0" algn="l">
              <a:spcBef>
                <a:spcPts val="0"/>
              </a:spcBef>
              <a:spcAft>
                <a:spcPts val="0"/>
              </a:spcAft>
              <a:buNone/>
            </a:pPr>
            <a:r>
              <a:rPr lang="en"/>
              <a:t>Sources:</a:t>
            </a:r>
            <a:endParaRPr/>
          </a:p>
          <a:p>
            <a:pPr indent="0" lvl="0" marL="0" rtl="0" algn="l">
              <a:spcBef>
                <a:spcPts val="0"/>
              </a:spcBef>
              <a:spcAft>
                <a:spcPts val="0"/>
              </a:spcAft>
              <a:buNone/>
            </a:pPr>
            <a:r>
              <a:rPr lang="en"/>
              <a:t>Arlington. In Arlington National Cemetery. </a:t>
            </a:r>
            <a:r>
              <a:rPr lang="en" u="sng">
                <a:solidFill>
                  <a:schemeClr val="hlink"/>
                </a:solidFill>
                <a:hlinkClick r:id="rId2"/>
              </a:rPr>
              <a:t>flagsin2637070030978443043.jpg</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g1da893b4fdb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1da893b4fdb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men and women who bravely fought for our country</a:t>
            </a:r>
            <a:endParaRPr sz="1400"/>
          </a:p>
          <a:p>
            <a:pPr indent="-317500" lvl="0" marL="457200" rtl="0" algn="l">
              <a:spcBef>
                <a:spcPts val="0"/>
              </a:spcBef>
              <a:spcAft>
                <a:spcPts val="0"/>
              </a:spcAft>
              <a:buSzPts val="1400"/>
              <a:buChar char="●"/>
            </a:pPr>
            <a:r>
              <a:rPr lang="en" sz="1400"/>
              <a:t>Has there been a time in your life when you’ve had to be brave?</a:t>
            </a:r>
            <a:endParaRPr sz="1400"/>
          </a:p>
          <a:p>
            <a:pPr indent="-317500" lvl="0" marL="457200" rtl="0" algn="l">
              <a:spcBef>
                <a:spcPts val="0"/>
              </a:spcBef>
              <a:spcAft>
                <a:spcPts val="0"/>
              </a:spcAft>
              <a:buSzPts val="1400"/>
              <a:buChar char="●"/>
            </a:pPr>
            <a:r>
              <a:rPr lang="en" sz="1400"/>
              <a:t>Think about when you’ve tried something new or done something on your own for the first time</a:t>
            </a:r>
            <a:endParaRPr sz="1400"/>
          </a:p>
          <a:p>
            <a:pPr indent="-317500" lvl="0" marL="457200" rtl="0" algn="l">
              <a:spcBef>
                <a:spcPts val="0"/>
              </a:spcBef>
              <a:spcAft>
                <a:spcPts val="0"/>
              </a:spcAft>
              <a:buSzPts val="1400"/>
              <a:buChar char="●"/>
            </a:pPr>
            <a:r>
              <a:rPr lang="en" sz="1400"/>
              <a:t>What helped you act with bravery?</a:t>
            </a:r>
            <a:endParaRPr sz="1400"/>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1d6326f8188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1d6326f8188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1d6326f8188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1d6326f8188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Independence Day is celebrated on July 4th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known as America’s Birthday!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July 4, 1776 the Declaration of Independence was finalized (approved by the Continental Congress)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that listed the complaints the American colonists were bringing to King George III about how he was treating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was the start of America gaining its independence from Great Britain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this each year with parades, fireworks, picnics, and more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Application to me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Many people worked together to create the Declaration of Independence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It’s important to share your ideas and feelings with others in a respectful and responsible way</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United States of America is our home because the colonists fought hard for our freedom</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Patriotism is the love, loyalty, and respect (allegiance) we show for our country</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Working together will create great things </a:t>
            </a:r>
            <a:endParaRPr sz="1400">
              <a:solidFill>
                <a:schemeClr val="dk1"/>
              </a:solidFill>
            </a:endParaRPr>
          </a:p>
          <a:p>
            <a:pPr indent="0" lvl="0" marL="0" rtl="0" algn="l">
              <a:spcBef>
                <a:spcPts val="0"/>
              </a:spcBef>
              <a:spcAft>
                <a:spcPts val="0"/>
              </a:spcAft>
              <a:buNone/>
            </a:pPr>
            <a:r>
              <a:rPr lang="en" sz="1400">
                <a:solidFill>
                  <a:schemeClr val="dk1"/>
                </a:solidFill>
              </a:rPr>
              <a:t>Sources:</a:t>
            </a:r>
            <a:endParaRPr sz="1400">
              <a:solidFill>
                <a:schemeClr val="dk1"/>
              </a:solidFill>
            </a:endParaRPr>
          </a:p>
          <a:p>
            <a:pPr indent="0" lvl="0" marL="0" rtl="0" algn="l">
              <a:lnSpc>
                <a:spcPct val="115000"/>
              </a:lnSpc>
              <a:spcBef>
                <a:spcPts val="0"/>
              </a:spcBef>
              <a:spcAft>
                <a:spcPts val="0"/>
              </a:spcAft>
              <a:buNone/>
            </a:pPr>
            <a:r>
              <a:rPr lang="en">
                <a:solidFill>
                  <a:schemeClr val="dk1"/>
                </a:solidFill>
              </a:rPr>
              <a:t>Declaration of Independence. In </a:t>
            </a:r>
            <a:r>
              <a:rPr i="1" lang="en">
                <a:solidFill>
                  <a:schemeClr val="dk1"/>
                </a:solidFill>
              </a:rPr>
              <a:t>Library of Congress</a:t>
            </a:r>
            <a:r>
              <a:rPr lang="en">
                <a:solidFill>
                  <a:schemeClr val="dk1"/>
                </a:solidFill>
              </a:rPr>
              <a:t>. </a:t>
            </a:r>
            <a:r>
              <a:rPr lang="en" u="sng">
                <a:solidFill>
                  <a:srgbClr val="1155CC"/>
                </a:solidFill>
                <a:hlinkClick r:id="rId2">
                  <a:extLst>
                    <a:ext uri="{A12FA001-AC4F-418D-AE19-62706E023703}">
                      <ahyp:hlinkClr val="tx"/>
                    </a:ext>
                  </a:extLst>
                </a:hlinkClick>
              </a:rPr>
              <a:t>Declaration.jpg</a:t>
            </a:r>
            <a:endParaRPr sz="1400">
              <a:solidFill>
                <a:schemeClr val="dk1"/>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1fc62584242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1fc62584242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400">
                <a:solidFill>
                  <a:schemeClr val="dk1"/>
                </a:solidFill>
              </a:rPr>
              <a:t>Today we learned about Independence Day!</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We understand that working together can create something special</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What are ways that we can work together in the classroom?</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What are ways we could work together to help our school?</a:t>
            </a:r>
            <a:endParaRPr sz="1400">
              <a:solidFill>
                <a:schemeClr val="dk1"/>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1da893b4fdb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1da893b4fdb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This slide can be duplicated and used to keep track of all the Patriotic Holidays and Observances through the year and either the challenges the students complete or a connection to them. You may also copy and paste the image from each slide next to the row as a visual aid.</a:t>
            </a:r>
            <a:endParaRPr sz="1400"/>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245dbdd16d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245dbdd16d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224e04b87c6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224e04b87c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1fc6258424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fc6258424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Day is celebrated the first Monday of every September.</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means work, so this is a day celebrating all the hard work Americans do every day. It gives them a well-deserved day off!</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The very first labor day was in New York City on September 5, 1882.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Labor day also lets us know it’s almost the end of summer.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Can you think of some community helpers that should be celebrated today?</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Application to you:</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Hard work deserves rest</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Everyone works together to make our community a better place</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No job is too small, everyone’s work matters</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Thank someone for the hard work they do (at the stores, at school, at the park, etc.)</a:t>
            </a:r>
            <a:endParaRPr sz="1400">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224e04b87c6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224e04b87c6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fc62584242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fc62584242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everyone’s job is important, no matter how big or small </a:t>
            </a:r>
            <a:endParaRPr sz="1400"/>
          </a:p>
          <a:p>
            <a:pPr indent="-317500" lvl="0" marL="457200" rtl="0" algn="l">
              <a:spcBef>
                <a:spcPts val="0"/>
              </a:spcBef>
              <a:spcAft>
                <a:spcPts val="0"/>
              </a:spcAft>
              <a:buSzPts val="1400"/>
              <a:buChar char="●"/>
            </a:pPr>
            <a:r>
              <a:rPr lang="en" sz="1400"/>
              <a:t>What are some ways you can help around your classroom and school building that may seem small, but make a big difference </a:t>
            </a:r>
            <a:endParaRPr sz="1400"/>
          </a:p>
          <a:p>
            <a:pPr indent="-317500" lvl="0" marL="457200" rtl="0" algn="l">
              <a:spcBef>
                <a:spcPts val="0"/>
              </a:spcBef>
              <a:spcAft>
                <a:spcPts val="0"/>
              </a:spcAft>
              <a:buSzPts val="1400"/>
              <a:buChar char="●"/>
            </a:pPr>
            <a:r>
              <a:rPr lang="en" sz="1400"/>
              <a:t>Can you name a few?</a:t>
            </a:r>
            <a:endParaRPr sz="1400"/>
          </a:p>
          <a:p>
            <a:pPr indent="-317500" lvl="0" marL="457200" rtl="0" algn="l">
              <a:spcBef>
                <a:spcPts val="0"/>
              </a:spcBef>
              <a:spcAft>
                <a:spcPts val="0"/>
              </a:spcAft>
              <a:buSzPts val="1400"/>
              <a:buChar char="●"/>
            </a:pPr>
            <a:r>
              <a:rPr lang="en" sz="1400"/>
              <a:t>What can you do help in your classroom?</a:t>
            </a:r>
            <a:endParaRPr sz="1400"/>
          </a:p>
          <a:p>
            <a:pPr indent="-317500" lvl="1" marL="914400" rtl="0" algn="l">
              <a:spcBef>
                <a:spcPts val="0"/>
              </a:spcBef>
              <a:spcAft>
                <a:spcPts val="0"/>
              </a:spcAft>
              <a:buSzPts val="1400"/>
              <a:buChar char="○"/>
            </a:pPr>
            <a:r>
              <a:rPr lang="en" sz="1400"/>
              <a:t>The lunchroom?</a:t>
            </a:r>
            <a:endParaRPr sz="1400"/>
          </a:p>
          <a:p>
            <a:pPr indent="-317500" lvl="1" marL="914400" rtl="0" algn="l">
              <a:spcBef>
                <a:spcPts val="0"/>
              </a:spcBef>
              <a:spcAft>
                <a:spcPts val="0"/>
              </a:spcAft>
              <a:buSzPts val="1400"/>
              <a:buChar char="○"/>
            </a:pPr>
            <a:r>
              <a:rPr lang="en" sz="1400"/>
              <a:t>Recess/Playground?</a:t>
            </a:r>
            <a:endParaRPr sz="14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1fc6258424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1fc6258424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chemeClr val="dk1"/>
              </a:buClr>
              <a:buSzPts val="1400"/>
              <a:buChar char="●"/>
            </a:pPr>
            <a:r>
              <a:rPr lang="en" sz="1400">
                <a:solidFill>
                  <a:schemeClr val="dk1"/>
                </a:solidFill>
              </a:rPr>
              <a:t>Patriot Day is a day of remembrance every year on September 11th.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On September 11, 2001 2,977 people lost their lives due to a series of terrorist attacks by an Islamic terrorist group on the United States.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Airplanes were hijacked (taken over) and crashed into important buildings like the World Trade Center in New York and the Pentagon in Washington, D.C..</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Now we have more safety measures in place when we travel in and out of our country. For example, we have to show our IDs and go through security at airports before we get on a plane.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We remember the people who lost their lives on this day, especially the first responders who bravely fought to rescue/save people and put out fires from the attack.</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Application to you:</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Bravery is an important quality</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Patriotism is the love and respect we show for our country</a:t>
            </a:r>
            <a:endParaRPr sz="1400">
              <a:solidFill>
                <a:schemeClr val="dk1"/>
              </a:solidFill>
            </a:endParaRPr>
          </a:p>
          <a:p>
            <a:pPr indent="-317500" lvl="1" marL="914400" rtl="0" algn="l">
              <a:lnSpc>
                <a:spcPct val="115000"/>
              </a:lnSpc>
              <a:spcBef>
                <a:spcPts val="0"/>
              </a:spcBef>
              <a:spcAft>
                <a:spcPts val="0"/>
              </a:spcAft>
              <a:buClr>
                <a:schemeClr val="dk1"/>
              </a:buClr>
              <a:buSzPts val="1400"/>
              <a:buChar char="○"/>
            </a:pPr>
            <a:r>
              <a:rPr lang="en" sz="1400">
                <a:solidFill>
                  <a:schemeClr val="dk1"/>
                </a:solidFill>
              </a:rPr>
              <a:t>Safety procedures are important to follow</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da893b4fd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1da893b4fd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Today we learned about a tragedy that happened to the United States</a:t>
            </a:r>
            <a:endParaRPr sz="1400"/>
          </a:p>
          <a:p>
            <a:pPr indent="-317500" lvl="0" marL="457200" rtl="0" algn="l">
              <a:spcBef>
                <a:spcPts val="0"/>
              </a:spcBef>
              <a:spcAft>
                <a:spcPts val="0"/>
              </a:spcAft>
              <a:buSzPts val="1400"/>
              <a:buChar char="●"/>
            </a:pPr>
            <a:r>
              <a:rPr lang="en" sz="1400"/>
              <a:t>Now we have more safety measures put in place</a:t>
            </a:r>
            <a:endParaRPr sz="1400"/>
          </a:p>
          <a:p>
            <a:pPr indent="-317500" lvl="0" marL="457200" rtl="0" algn="l">
              <a:spcBef>
                <a:spcPts val="0"/>
              </a:spcBef>
              <a:spcAft>
                <a:spcPts val="0"/>
              </a:spcAft>
              <a:buSzPts val="1400"/>
              <a:buChar char="●"/>
            </a:pPr>
            <a:r>
              <a:rPr lang="en" sz="1400"/>
              <a:t>What are some safety measures or rules that you have that keep you safe?</a:t>
            </a:r>
            <a:endParaRPr sz="1400"/>
          </a:p>
          <a:p>
            <a:pPr indent="-317500" lvl="1" marL="914400" rtl="0" algn="l">
              <a:spcBef>
                <a:spcPts val="0"/>
              </a:spcBef>
              <a:spcAft>
                <a:spcPts val="0"/>
              </a:spcAft>
              <a:buSzPts val="1400"/>
              <a:buChar char="○"/>
            </a:pPr>
            <a:r>
              <a:rPr lang="en" sz="1400"/>
              <a:t>In the classroom</a:t>
            </a:r>
            <a:endParaRPr sz="1400"/>
          </a:p>
          <a:p>
            <a:pPr indent="-317500" lvl="1" marL="914400" rtl="0" algn="l">
              <a:spcBef>
                <a:spcPts val="0"/>
              </a:spcBef>
              <a:spcAft>
                <a:spcPts val="0"/>
              </a:spcAft>
              <a:buSzPts val="1400"/>
              <a:buChar char="○"/>
            </a:pPr>
            <a:r>
              <a:rPr lang="en" sz="1400"/>
              <a:t>At home</a:t>
            </a:r>
            <a:endParaRPr sz="1400"/>
          </a:p>
          <a:p>
            <a:pPr indent="-317500" lvl="1" marL="914400" rtl="0" algn="l">
              <a:spcBef>
                <a:spcPts val="0"/>
              </a:spcBef>
              <a:spcAft>
                <a:spcPts val="0"/>
              </a:spcAft>
              <a:buSzPts val="1400"/>
              <a:buChar char="○"/>
            </a:pPr>
            <a:r>
              <a:rPr lang="en" sz="1400"/>
              <a:t>In the lunchroom</a:t>
            </a:r>
            <a:endParaRPr sz="1400"/>
          </a:p>
          <a:p>
            <a:pPr indent="-317500" lvl="1" marL="914400" rtl="0" algn="l">
              <a:spcBef>
                <a:spcPts val="0"/>
              </a:spcBef>
              <a:spcAft>
                <a:spcPts val="0"/>
              </a:spcAft>
              <a:buSzPts val="1400"/>
              <a:buChar char="○"/>
            </a:pPr>
            <a:r>
              <a:rPr lang="en" sz="1400"/>
              <a:t>At recess/outside</a:t>
            </a:r>
            <a:endParaRPr sz="1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1pPr>
            <a:lvl2pPr lvl="1">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2pPr>
            <a:lvl3pPr lvl="2">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3pPr>
            <a:lvl4pPr lvl="3">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4pPr>
            <a:lvl5pPr lvl="4">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5pPr>
            <a:lvl6pPr lvl="5">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6pPr>
            <a:lvl7pPr lvl="6">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7pPr>
            <a:lvl8pPr lvl="7">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8pPr>
            <a:lvl9pPr lvl="8">
              <a:spcBef>
                <a:spcPts val="0"/>
              </a:spcBef>
              <a:spcAft>
                <a:spcPts val="0"/>
              </a:spcAft>
              <a:buClr>
                <a:schemeClr val="dk1"/>
              </a:buClr>
              <a:buSzPts val="2800"/>
              <a:buFont typeface="Lexend"/>
              <a:buNone/>
              <a:defRPr sz="2800">
                <a:solidFill>
                  <a:schemeClr val="dk1"/>
                </a:solidFill>
                <a:latin typeface="Lexend"/>
                <a:ea typeface="Lexend"/>
                <a:cs typeface="Lexend"/>
                <a:sym typeface="Lexen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Lexend"/>
              <a:buChar char="●"/>
              <a:defRPr sz="1800">
                <a:solidFill>
                  <a:schemeClr val="dk2"/>
                </a:solidFill>
                <a:latin typeface="Lexend"/>
                <a:ea typeface="Lexend"/>
                <a:cs typeface="Lexend"/>
                <a:sym typeface="Lexend"/>
              </a:defRPr>
            </a:lvl1pPr>
            <a:lvl2pPr indent="-317500" lvl="1" marL="9144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2pPr>
            <a:lvl3pPr indent="-317500" lvl="2" marL="13716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3pPr>
            <a:lvl4pPr indent="-317500" lvl="3" marL="18288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4pPr>
            <a:lvl5pPr indent="-317500" lvl="4" marL="22860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5pPr>
            <a:lvl6pPr indent="-317500" lvl="5" marL="27432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6pPr>
            <a:lvl7pPr indent="-317500" lvl="6" marL="32004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7pPr>
            <a:lvl8pPr indent="-317500" lvl="7" marL="36576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8pPr>
            <a:lvl9pPr indent="-317500" lvl="8" marL="4114800">
              <a:lnSpc>
                <a:spcPct val="115000"/>
              </a:lnSpc>
              <a:spcBef>
                <a:spcPts val="0"/>
              </a:spcBef>
              <a:spcAft>
                <a:spcPts val="0"/>
              </a:spcAft>
              <a:buClr>
                <a:schemeClr val="dk2"/>
              </a:buClr>
              <a:buSzPts val="1400"/>
              <a:buFont typeface="Lexend"/>
              <a:buChar char="■"/>
              <a:defRPr>
                <a:solidFill>
                  <a:schemeClr val="dk2"/>
                </a:solidFill>
                <a:latin typeface="Lexend"/>
                <a:ea typeface="Lexend"/>
                <a:cs typeface="Lexend"/>
                <a:sym typeface="Lexend"/>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6.jpg"/><Relationship Id="rId4" Type="http://schemas.openxmlformats.org/officeDocument/2006/relationships/image" Target="../media/image8.png"/><Relationship Id="rId5"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16.png"/><Relationship Id="rId5"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0.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5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4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3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3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40.png"/><Relationship Id="rId4" Type="http://schemas.openxmlformats.org/officeDocument/2006/relationships/image" Target="../media/image29.png"/><Relationship Id="rId5"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3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6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4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44.png"/><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6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64.png"/><Relationship Id="rId4" Type="http://schemas.openxmlformats.org/officeDocument/2006/relationships/image" Target="../media/image53.png"/><Relationship Id="rId5" Type="http://schemas.openxmlformats.org/officeDocument/2006/relationships/image" Target="../media/image5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5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6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6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5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6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 Id="rId3" Type="http://schemas.openxmlformats.org/officeDocument/2006/relationships/image" Target="../media/image5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56.png"/><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5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1.png"/></Relationships>
</file>

<file path=ppt/slides/_rels/slide58.xml.rels><?xml version="1.0" encoding="UTF-8" standalone="yes"?><Relationships xmlns="http://schemas.openxmlformats.org/package/2006/relationships"><Relationship Id="rId20" Type="http://schemas.openxmlformats.org/officeDocument/2006/relationships/hyperlink" Target="https://www.whitehouse.gov/about-the-white-house/presidents/james-madison/" TargetMode="External"/><Relationship Id="rId22"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1" Type="http://schemas.openxmlformats.org/officeDocument/2006/relationships/hyperlink" Target="https://www.freepik.com/free-vector/background-with-advocacy-elements_2250490.htm#query=law%20books&amp;position=34&amp;from_view=search&amp;track=ais" TargetMode="External"/><Relationship Id="rId24" Type="http://schemas.openxmlformats.org/officeDocument/2006/relationships/hyperlink" Target="https://bri-wp-images.s3.amazonaws.com/wp-content/uploads/20201029144549/Stuart-george-washington-constable-1797.jpg" TargetMode="External"/><Relationship Id="rId23" Type="http://schemas.openxmlformats.org/officeDocument/2006/relationships/hyperlink" Target="https://www.loc.gov/rr/program//bib/ourdocs/images/declaration.jpg" TargetMode="External"/><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hyperlink" Target="https://openclipart.org/detail/216698/america-map-flag" TargetMode="External"/><Relationship Id="rId4" Type="http://schemas.openxmlformats.org/officeDocument/2006/relationships/hyperlink" Target="https://openclipart.org/detail/216698/america-map-flag" TargetMode="External"/><Relationship Id="rId9" Type="http://schemas.openxmlformats.org/officeDocument/2006/relationships/hyperlink" Target="https://www.freepik.com/free-vector/illustration-vector-various-careers-professions_2582197.htm#query=worker&amp;position=20&amp;from_view=search&amp;track=sph" TargetMode="External"/><Relationship Id="rId26" Type="http://schemas.openxmlformats.org/officeDocument/2006/relationships/hyperlink" Target="http://tile.loc.gov/storage-services/service/pnp/cph/3a20000/3a26000/3a26400/3a26485r.jpg" TargetMode="External"/><Relationship Id="rId25" Type="http://schemas.openxmlformats.org/officeDocument/2006/relationships/hyperlink" Target="https://www.loc.gov/rr/rarebook/images/tjefferson.jpg" TargetMode="External"/><Relationship Id="rId28"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7" Type="http://schemas.openxmlformats.org/officeDocument/2006/relationships/hyperlink" Target="https://www.freepik.com/free-vector/different-emoji-set_4239614.htm#page=2&amp;query=feelings&amp;position=38&amp;from_view=search&amp;track=sph" TargetMode="External"/><Relationship Id="rId5" Type="http://schemas.openxmlformats.org/officeDocument/2006/relationships/hyperlink" Target="http://www.clipartbest.com/clipart-yToeqbebc" TargetMode="External"/><Relationship Id="rId6" Type="http://schemas.openxmlformats.org/officeDocument/2006/relationships/hyperlink" Target="https://www.archives.gov/founding-docs/downloads" TargetMode="External"/><Relationship Id="rId29" Type="http://schemas.openxmlformats.org/officeDocument/2006/relationships/hyperlink" Target="https://www.nasa.gov/sites/default/files/thumbnails/image/29623715556_6e071fd90a_o.jpg" TargetMode="External"/><Relationship Id="rId7" Type="http://schemas.openxmlformats.org/officeDocument/2006/relationships/hyperlink" Target="https://pixabay.com/vectors/community-team-teamwork-people-3245739/" TargetMode="External"/><Relationship Id="rId8" Type="http://schemas.openxmlformats.org/officeDocument/2006/relationships/hyperlink" Target="https://pixabay.com/service/terms/" TargetMode="External"/><Relationship Id="rId31"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0" Type="http://schemas.openxmlformats.org/officeDocument/2006/relationships/hyperlink" Target="https://www.freepik.com/free-vector/flag-mexico_2465232.htm#query=mexican%20flag&amp;position=0&amp;from_view=search&amp;track=ais" TargetMode="External"/><Relationship Id="rId11" Type="http://schemas.openxmlformats.org/officeDocument/2006/relationships/hyperlink" Target="https://www.freepik.com/free-vector/volunteer-charity-social-set-isolated-icons-with-human-characters-kids-adults-volunteering-works-vector-illustration_26763737.htm#page=2&amp;query=helping&amp;position=4&amp;from_view=search&amp;track=sph" TargetMode="External"/><Relationship Id="rId33"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10"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2" Type="http://schemas.openxmlformats.org/officeDocument/2006/relationships/hyperlink" Target="https://www.freepik.com/free-vector/we-all-deserve-respect-quote-lettering_6660776.htm#query=respect&amp;position=0&amp;from_view=search&amp;track=sph" TargetMode="External"/><Relationship Id="rId13" Type="http://schemas.openxmlformats.org/officeDocument/2006/relationships/hyperlink" Target="https://www.loc.gov/item/2002719353/" TargetMode="External"/><Relationship Id="rId12"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4" Type="http://schemas.openxmlformats.org/officeDocument/2006/relationships/image" Target="../media/image1.png"/><Relationship Id="rId15"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14" Type="http://schemas.openxmlformats.org/officeDocument/2006/relationships/hyperlink" Target="https://www.freepik.com/free-vector/gradient-9-11-patriot-day-illustration_16677257.htm#query=9%2011&amp;position=2&amp;from_view=search&amp;track=ais" TargetMode="External"/><Relationship Id="rId17" Type="http://schemas.openxmlformats.org/officeDocument/2006/relationships/hyperlink" Target="https://www.freepik.com/free-vector/safety-first-sign-vector_756045.htm#query=safety%20sign&amp;position=10&amp;from_view=search&amp;track=ais" TargetMode="External"/><Relationship Id="rId16" Type="http://schemas.openxmlformats.org/officeDocument/2006/relationships/hyperlink" Target="https://openclipart.org/detail/167093/stop-sign" TargetMode="External"/><Relationship Id="rId19" Type="http://schemas.openxmlformats.org/officeDocument/2006/relationships/hyperlink" Target="https://commons.wikimedia.org/wiki/File:Washington_Constitutional_Convention_1787.jpg" TargetMode="External"/><Relationship Id="rId18"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s>
</file>

<file path=ppt/slides/_rels/slide59.xml.rels><?xml version="1.0" encoding="UTF-8" standalone="yes"?><Relationships xmlns="http://schemas.openxmlformats.org/package/2006/relationships"><Relationship Id="rId20"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2" Type="http://schemas.openxmlformats.org/officeDocument/2006/relationships/hyperlink" Target="https://pixabay.com/service/terms/" TargetMode="External"/><Relationship Id="rId21" Type="http://schemas.openxmlformats.org/officeDocument/2006/relationships/hyperlink" Target="https://pixabay.com/photos/victory-day-st-george-ribbon-parade-4528720/" TargetMode="External"/><Relationship Id="rId24" Type="http://schemas.openxmlformats.org/officeDocument/2006/relationships/hyperlink" Target="https://www.freepik.com/free-vector/happy-thanksgiving-day-lettering-style_10291086.htm#query=be%20thankful&amp;position=20&amp;from_view=search&amp;track=ais" TargetMode="External"/><Relationship Id="rId23" Type="http://schemas.openxmlformats.org/officeDocument/2006/relationships/hyperlink" Target="https://blogs.loc.gov/folklife/files/2017/11/Thanks.jpg" TargetMode="External"/><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hyperlink" Target="https://www.freepik.com/free-vector/election-box-design_2954758.htm#query=ballot&amp;position=0&amp;from_view=search&amp;track=sph" TargetMode="External"/><Relationship Id="rId4"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9" Type="http://schemas.openxmlformats.org/officeDocument/2006/relationships/hyperlink" Target="https://www.freepik.com/free-vector/hand-putting-voting-bulletin-box-vote-choice-president-flat-vector-illustration-democracy-election_11671656.htm#query=ballot%20box&amp;position=31&amp;from_view=search&amp;track=ais" TargetMode="External"/><Relationship Id="rId26" Type="http://schemas.openxmlformats.org/officeDocument/2006/relationships/hyperlink" Target="https://www.loc.gov/resource/rbpe.24404400/" TargetMode="External"/><Relationship Id="rId25"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8" Type="http://schemas.openxmlformats.org/officeDocument/2006/relationships/hyperlink" Target="https://www.loc.gov/item/00651714/" TargetMode="External"/><Relationship Id="rId27" Type="http://schemas.openxmlformats.org/officeDocument/2006/relationships/hyperlink" Target="https://www.clipartmax.com/max/m2i8H7G6H7m2Z5d3/" TargetMode="External"/><Relationship Id="rId5" Type="http://schemas.openxmlformats.org/officeDocument/2006/relationships/hyperlink" Target="https://www.freepik.com/premium-vector/voting-badges-stickers-collection_10369199.htm#query=vote&amp;position=48&amp;from_view=search&amp;track=sph" TargetMode="External"/><Relationship Id="rId6"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9" Type="http://schemas.openxmlformats.org/officeDocument/2006/relationships/hyperlink" Target="https://www.freepik.com/free-vector/reading-sofa-concept-illustration_37510221.htm#page=3&amp;query=relaxed&amp;position=25&amp;from_view=search&amp;track=sph" TargetMode="External"/><Relationship Id="rId7" Type="http://schemas.openxmlformats.org/officeDocument/2006/relationships/hyperlink" Target="https://www.freepik.com/free-vector/election-campaing-scenes_10373875.htm#query=election&amp;position=1&amp;from_view=search&amp;track=sph" TargetMode="External"/><Relationship Id="rId8"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1" Type="http://schemas.openxmlformats.org/officeDocument/2006/relationships/hyperlink" Target="http://03128r.jpg" TargetMode="External"/><Relationship Id="rId30"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11" Type="http://schemas.openxmlformats.org/officeDocument/2006/relationships/hyperlink" Target="https://georgewbush-whitehouse.archives.gov/news/releases/2007/06/images/20070612-2_p061207jb-0190-663v.html" TargetMode="External"/><Relationship Id="rId33" Type="http://schemas.openxmlformats.org/officeDocument/2006/relationships/hyperlink" Target="https://www.archives.gov/founding-docs/declaration?_ga=2.108795458.1539342893.1674009382-1930516507.1673879570" TargetMode="External"/><Relationship Id="rId10"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2" Type="http://schemas.openxmlformats.org/officeDocument/2006/relationships/hyperlink" Target="https://www.loc.gov/static/collections/rosa-parks-papers/images/featured-portrait.jpg" TargetMode="External"/><Relationship Id="rId13" Type="http://schemas.openxmlformats.org/officeDocument/2006/relationships/hyperlink" Target="https://creativecommons.org/licenses/by/2.0/deed.en" TargetMode="External"/><Relationship Id="rId12" Type="http://schemas.openxmlformats.org/officeDocument/2006/relationships/hyperlink" Target="https://commons.wikimedia.org/wiki/File:Victims_of_Communism_Memorial_DBKing_A.jpg" TargetMode="External"/><Relationship Id="rId34" Type="http://schemas.openxmlformats.org/officeDocument/2006/relationships/image" Target="../media/image1.png"/><Relationship Id="rId15"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14" Type="http://schemas.openxmlformats.org/officeDocument/2006/relationships/hyperlink" Target="https://www.freepik.com/free-vector/naughty-boy-breaks-sand-castle-little-girl-crying-brother-teases-sister-children-conflicts-negative-emotions-childhood_27399118.htm#query=kids%20argue&amp;position=13&amp;from_view=search&amp;track=ais" TargetMode="External"/><Relationship Id="rId17" Type="http://schemas.openxmlformats.org/officeDocument/2006/relationships/hyperlink" Target="https://www.freepik.com/free-vector/beautiful-peace-day-background_2814314.htm#page=3&amp;query=kindness&amp;position=5&amp;from_view=search&amp;track=sph" TargetMode="External"/><Relationship Id="rId16" Type="http://schemas.openxmlformats.org/officeDocument/2006/relationships/hyperlink" Target="https://www.dodea.edu/dodeaCelebrates/images/Banner-Holocaust-Remembrance-1200x630_3.jpg" TargetMode="External"/><Relationship Id="rId19" Type="http://schemas.openxmlformats.org/officeDocument/2006/relationships/hyperlink" Target="https://www.freepik.com/free-vector/wavy-american-flag-with-thank-you-veterans_5888471.htm#query=veterans%20day&amp;position=10&amp;from_view=search&amp;track=ais" TargetMode="External"/><Relationship Id="rId18"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60.xml.rels><?xml version="1.0" encoding="UTF-8" standalone="yes"?><Relationships xmlns="http://schemas.openxmlformats.org/package/2006/relationships"><Relationship Id="rId20" Type="http://schemas.openxmlformats.org/officeDocument/2006/relationships/hyperlink" Target="https://www.floridamemory.com/items/show/295019" TargetMode="External"/><Relationship Id="rId22"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1" Type="http://schemas.openxmlformats.org/officeDocument/2006/relationships/hyperlink" Target="https://www.freepik.com/free-vector/flat-4th-july-illustration-with-person-holding-american-flag_27426211.htm#page=2&amp;query=person%20holding%20flag&amp;position=2&amp;from_view=search&amp;track=ais" TargetMode="External"/><Relationship Id="rId24" Type="http://schemas.openxmlformats.org/officeDocument/2006/relationships/hyperlink" Target="https://c0.wallpaperflare.com/preview/189/626/358/memorial-day-vent-memorial-flag.jpg" TargetMode="External"/><Relationship Id="rId23" Type="http://schemas.openxmlformats.org/officeDocument/2006/relationships/hyperlink" Target="https://commons.wikimedia.org/wiki/File:National_Armed_Forces_Day_DAOBRYzU0AADL7F.jpg-large.jpg" TargetMode="External"/><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hyperlink" Target="https://www.freepik.com/free-icon/ear_14983431.htm#query=listen%20ear&amp;position=47&amp;from_view=search&amp;track=ais" TargetMode="External"/><Relationship Id="rId4"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9"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26" Type="http://schemas.openxmlformats.org/officeDocument/2006/relationships/hyperlink" Target="https://www.freepik.com/free-vector/child-dreams-being-superhero_3486719.htm#query=brave&amp;position=2&amp;from_view=search&amp;track=sph" TargetMode="External"/><Relationship Id="rId25" Type="http://schemas.openxmlformats.org/officeDocument/2006/relationships/hyperlink" Target="https://www.arlingtoncemetery.mil/portals/0/Users/121/21/121/flagsin2637070030978443043.jpg?ver=2019-10-18-064457-937" TargetMode="External"/><Relationship Id="rId28" Type="http://schemas.openxmlformats.org/officeDocument/2006/relationships/hyperlink" Target="https://www.freepik.com/free-vector/independence-day-background-with-us-flag_1148967.htm#query=4th%20of%20july&amp;position=3&amp;from_view=search&amp;track=ais" TargetMode="External"/><Relationship Id="rId27"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5" Type="http://schemas.openxmlformats.org/officeDocument/2006/relationships/hyperlink" Target="https://media.nga.gov/iiif/3c07a617-32b9-4527-be7c-1cef37ca41ef/full/!740,560/0/default.jpg" TargetMode="External"/><Relationship Id="rId6" Type="http://schemas.openxmlformats.org/officeDocument/2006/relationships/hyperlink" Target="https://www.archives.gov/historical-docs/doc-content/images/sally-ride-astronaut-m.jpg" TargetMode="External"/><Relationship Id="rId29"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7" Type="http://schemas.openxmlformats.org/officeDocument/2006/relationships/hyperlink" Target="https://www.archives.gov/exhibits/powers_of_persuasion/its_a_womans_war_too/images_html/images/we_can_do_it.jpg" TargetMode="External"/><Relationship Id="rId8" Type="http://schemas.openxmlformats.org/officeDocument/2006/relationships/hyperlink" Target="https://www.freepik.com/free-vector/group-strong-women-vector_3439240.htm#query=women&amp;position=0&amp;from_view=search&amp;track=sph" TargetMode="External"/><Relationship Id="rId31"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30" Type="http://schemas.openxmlformats.org/officeDocument/2006/relationships/hyperlink" Target="https://www.freepik.com/free-vector/kids-playing-puzzle-concept-illustration_34428026.htm#query=play%20together&amp;position=26&amp;from_view=search&amp;track=ais" TargetMode="External"/><Relationship Id="rId11" Type="http://schemas.openxmlformats.org/officeDocument/2006/relationships/hyperlink" Target="https://dos.myflorida.com/media/8081/flag.jpg" TargetMode="External"/><Relationship Id="rId10" Type="http://schemas.openxmlformats.org/officeDocument/2006/relationships/hyperlink" Target="https://www.nps.gov/chyo/learn/historyculture/images/MoH-US-Army-shopped_2.jpg?maxwidth=1300&amp;autorotate=false&amp;quality=78&amp;format=webp" TargetMode="External"/><Relationship Id="rId32" Type="http://schemas.openxmlformats.org/officeDocument/2006/relationships/image" Target="../media/image1.png"/><Relationship Id="rId13" Type="http://schemas.openxmlformats.org/officeDocument/2006/relationships/hyperlink" Target="https://creativecommons.org/licenses/by-sa/4.0/deed.en" TargetMode="External"/><Relationship Id="rId12" Type="http://schemas.openxmlformats.org/officeDocument/2006/relationships/hyperlink" Target="https://commons.wikimedia.org/wiki/File:Flowers_in_the_State_of_Florida.jpg" TargetMode="External"/><Relationship Id="rId15" Type="http://schemas.openxmlformats.org/officeDocument/2006/relationships/hyperlink" Target="https://creativecommons.org/licenses/by-sa/3.0/deed.en" TargetMode="External"/><Relationship Id="rId14" Type="http://schemas.openxmlformats.org/officeDocument/2006/relationships/hyperlink" Target="https://commons.wikimedia.org/wiki/File:Florida_topographic_map-en.svg" TargetMode="External"/><Relationship Id="rId17" Type="http://schemas.openxmlformats.org/officeDocument/2006/relationships/hyperlink" Target="https://www.uscurrency.gov/media/currency-image-use" TargetMode="External"/><Relationship Id="rId16" Type="http://schemas.openxmlformats.org/officeDocument/2006/relationships/hyperlink" Target="https://www.uscurrency.gov/denominations" TargetMode="External"/><Relationship Id="rId19" Type="http://schemas.openxmlformats.org/officeDocument/2006/relationships/hyperlink" Target="https://www.freepikcompany.com/legal?_gl=1*14u71pb*fp_ga*NjI4NDc0NTUyLjE2ODIwMTA0NjU.*fp_ga_QWX66025LC*MTY4NDQxMTUzMS4zLjEuMTY4NDQxMTgzNy42MC4wLjA.*_ga*NjI4NDc0NTUyLjE2ODIwMTA0NjU.*_ga_18B6QPTJPC*MTY4NDQxMTUzMi4zLjEuMTY4NDQxMTgzOC41OS4wLjA.#nav-freepik-license" TargetMode="External"/><Relationship Id="rId18" Type="http://schemas.openxmlformats.org/officeDocument/2006/relationships/hyperlink" Target="https://www.freepik.com/free-vector/save-money-hand-put-coin-glass-put_6589362.htm#query=save%20money&amp;position=42&amp;from_view=search&amp;track=ai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Patriotic Holidays and Observances</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Kindergarten</a:t>
            </a:r>
            <a:endParaRPr/>
          </a:p>
        </p:txBody>
      </p:sp>
      <p:pic>
        <p:nvPicPr>
          <p:cNvPr id="56" name="Google Shape;56;p13"/>
          <p:cNvPicPr preferRelativeResize="0"/>
          <p:nvPr/>
        </p:nvPicPr>
        <p:blipFill>
          <a:blip r:embed="rId3">
            <a:alphaModFix/>
          </a:blip>
          <a:stretch>
            <a:fillRect/>
          </a:stretch>
        </p:blipFill>
        <p:spPr>
          <a:xfrm>
            <a:off x="458750" y="2797175"/>
            <a:ext cx="2575952" cy="2109049"/>
          </a:xfrm>
          <a:prstGeom prst="rect">
            <a:avLst/>
          </a:prstGeom>
          <a:noFill/>
          <a:ln>
            <a:noFill/>
          </a:ln>
        </p:spPr>
      </p:pic>
      <p:pic>
        <p:nvPicPr>
          <p:cNvPr id="57" name="Google Shape;57;p13"/>
          <p:cNvPicPr preferRelativeResize="0"/>
          <p:nvPr/>
        </p:nvPicPr>
        <p:blipFill>
          <a:blip r:embed="rId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3" name="Shape 123"/>
        <p:cNvGrpSpPr/>
        <p:nvPr/>
      </p:nvGrpSpPr>
      <p:grpSpPr>
        <a:xfrm>
          <a:off x="0" y="0"/>
          <a:ext cx="0" cy="0"/>
          <a:chOff x="0" y="0"/>
          <a:chExt cx="0" cy="0"/>
        </a:xfrm>
      </p:grpSpPr>
      <p:sp>
        <p:nvSpPr>
          <p:cNvPr id="124" name="Google Shape;124;p22"/>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22"/>
          <p:cNvSpPr txBox="1"/>
          <p:nvPr>
            <p:ph type="title"/>
          </p:nvPr>
        </p:nvSpPr>
        <p:spPr>
          <a:xfrm>
            <a:off x="24945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Constitution Day </a:t>
            </a:r>
            <a:endParaRPr b="1" sz="2820">
              <a:solidFill>
                <a:srgbClr val="FF0000"/>
              </a:solidFill>
            </a:endParaRPr>
          </a:p>
        </p:txBody>
      </p:sp>
      <p:sp>
        <p:nvSpPr>
          <p:cNvPr id="126" name="Google Shape;126;p22"/>
          <p:cNvSpPr txBox="1"/>
          <p:nvPr>
            <p:ph idx="1" type="body"/>
          </p:nvPr>
        </p:nvSpPr>
        <p:spPr>
          <a:xfrm>
            <a:off x="311700" y="1152475"/>
            <a:ext cx="8520600" cy="15873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 </a:t>
            </a:r>
            <a:endParaRPr>
              <a:solidFill>
                <a:schemeClr val="dk1"/>
              </a:solidFill>
            </a:endParaRPr>
          </a:p>
        </p:txBody>
      </p:sp>
      <p:pic>
        <p:nvPicPr>
          <p:cNvPr id="127" name="Google Shape;127;p22"/>
          <p:cNvPicPr preferRelativeResize="0"/>
          <p:nvPr/>
        </p:nvPicPr>
        <p:blipFill>
          <a:blip r:embed="rId3">
            <a:alphaModFix/>
          </a:blip>
          <a:stretch>
            <a:fillRect/>
          </a:stretch>
        </p:blipFill>
        <p:spPr>
          <a:xfrm>
            <a:off x="478800" y="2949050"/>
            <a:ext cx="1552455" cy="1873400"/>
          </a:xfrm>
          <a:prstGeom prst="rect">
            <a:avLst/>
          </a:prstGeom>
          <a:noFill/>
          <a:ln cap="flat" cmpd="sng" w="9525">
            <a:solidFill>
              <a:srgbClr val="000000"/>
            </a:solidFill>
            <a:prstDash val="solid"/>
            <a:round/>
            <a:headEnd len="sm" w="sm" type="none"/>
            <a:tailEnd len="sm" w="sm" type="none"/>
          </a:ln>
        </p:spPr>
      </p:pic>
      <p:pic>
        <p:nvPicPr>
          <p:cNvPr id="128" name="Google Shape;128;p22"/>
          <p:cNvPicPr preferRelativeResize="0"/>
          <p:nvPr/>
        </p:nvPicPr>
        <p:blipFill>
          <a:blip r:embed="rId4">
            <a:alphaModFix/>
          </a:blip>
          <a:stretch>
            <a:fillRect/>
          </a:stretch>
        </p:blipFill>
        <p:spPr>
          <a:xfrm>
            <a:off x="7053325" y="2949050"/>
            <a:ext cx="1847075" cy="1847075"/>
          </a:xfrm>
          <a:prstGeom prst="rect">
            <a:avLst/>
          </a:prstGeom>
          <a:noFill/>
          <a:ln cap="flat" cmpd="sng" w="9525">
            <a:solidFill>
              <a:schemeClr val="dk2"/>
            </a:solidFill>
            <a:prstDash val="solid"/>
            <a:round/>
            <a:headEnd len="sm" w="sm" type="none"/>
            <a:tailEnd len="sm" w="sm" type="none"/>
          </a:ln>
        </p:spPr>
      </p:pic>
      <p:pic>
        <p:nvPicPr>
          <p:cNvPr id="129" name="Google Shape;129;p22"/>
          <p:cNvPicPr preferRelativeResize="0"/>
          <p:nvPr/>
        </p:nvPicPr>
        <p:blipFill>
          <a:blip r:embed="rId5">
            <a:alphaModFix/>
          </a:blip>
          <a:stretch>
            <a:fillRect/>
          </a:stretch>
        </p:blipFill>
        <p:spPr>
          <a:xfrm>
            <a:off x="2591538" y="2877750"/>
            <a:ext cx="3836426" cy="21161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3"/>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3"/>
          <p:cNvSpPr txBox="1"/>
          <p:nvPr>
            <p:ph type="title"/>
          </p:nvPr>
        </p:nvSpPr>
        <p:spPr>
          <a:xfrm>
            <a:off x="311700" y="18525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Challenge: Laws</a:t>
            </a:r>
            <a:endParaRPr b="1" sz="2820">
              <a:solidFill>
                <a:srgbClr val="FF0000"/>
              </a:solidFill>
            </a:endParaRPr>
          </a:p>
        </p:txBody>
      </p:sp>
      <p:sp>
        <p:nvSpPr>
          <p:cNvPr id="136" name="Google Shape;136;p23"/>
          <p:cNvSpPr txBox="1"/>
          <p:nvPr>
            <p:ph idx="1" type="body"/>
          </p:nvPr>
        </p:nvSpPr>
        <p:spPr>
          <a:xfrm>
            <a:off x="214875" y="1085825"/>
            <a:ext cx="4254000" cy="37266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Can you name laws that citizens have to follow?</a:t>
            </a:r>
            <a:endParaRPr sz="2100">
              <a:solidFill>
                <a:schemeClr val="dk1"/>
              </a:solidFill>
            </a:endParaRPr>
          </a:p>
        </p:txBody>
      </p:sp>
      <p:pic>
        <p:nvPicPr>
          <p:cNvPr id="137" name="Google Shape;137;p23"/>
          <p:cNvPicPr preferRelativeResize="0"/>
          <p:nvPr/>
        </p:nvPicPr>
        <p:blipFill>
          <a:blip r:embed="rId3">
            <a:alphaModFix/>
          </a:blip>
          <a:stretch>
            <a:fillRect/>
          </a:stretch>
        </p:blipFill>
        <p:spPr>
          <a:xfrm>
            <a:off x="5301650" y="1824475"/>
            <a:ext cx="2818401" cy="22493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1" name="Shape 141"/>
        <p:cNvGrpSpPr/>
        <p:nvPr/>
      </p:nvGrpSpPr>
      <p:grpSpPr>
        <a:xfrm>
          <a:off x="0" y="0"/>
          <a:ext cx="0" cy="0"/>
          <a:chOff x="0" y="0"/>
          <a:chExt cx="0" cy="0"/>
        </a:xfrm>
      </p:grpSpPr>
      <p:sp>
        <p:nvSpPr>
          <p:cNvPr id="142" name="Google Shape;142;p24"/>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24"/>
          <p:cNvSpPr txBox="1"/>
          <p:nvPr>
            <p:ph type="title"/>
          </p:nvPr>
        </p:nvSpPr>
        <p:spPr>
          <a:xfrm>
            <a:off x="37395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Celebrate Freedom Week</a:t>
            </a:r>
            <a:endParaRPr b="1" sz="2820">
              <a:solidFill>
                <a:srgbClr val="0000FF"/>
              </a:solidFill>
            </a:endParaRPr>
          </a:p>
        </p:txBody>
      </p:sp>
      <p:sp>
        <p:nvSpPr>
          <p:cNvPr id="144" name="Google Shape;144;p24"/>
          <p:cNvSpPr txBox="1"/>
          <p:nvPr>
            <p:ph idx="1" type="body"/>
          </p:nvPr>
        </p:nvSpPr>
        <p:spPr>
          <a:xfrm>
            <a:off x="4572000" y="1076275"/>
            <a:ext cx="4260300" cy="38307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145" name="Google Shape;145;p24"/>
          <p:cNvPicPr preferRelativeResize="0"/>
          <p:nvPr/>
        </p:nvPicPr>
        <p:blipFill>
          <a:blip r:embed="rId3">
            <a:alphaModFix/>
          </a:blip>
          <a:stretch>
            <a:fillRect/>
          </a:stretch>
        </p:blipFill>
        <p:spPr>
          <a:xfrm>
            <a:off x="438976" y="1245576"/>
            <a:ext cx="2008133" cy="1339550"/>
          </a:xfrm>
          <a:prstGeom prst="rect">
            <a:avLst/>
          </a:prstGeom>
          <a:noFill/>
          <a:ln cap="flat" cmpd="sng" w="9525">
            <a:solidFill>
              <a:schemeClr val="dk1"/>
            </a:solidFill>
            <a:prstDash val="solid"/>
            <a:round/>
            <a:headEnd len="sm" w="sm" type="none"/>
            <a:tailEnd len="sm" w="sm" type="none"/>
          </a:ln>
        </p:spPr>
      </p:pic>
      <p:pic>
        <p:nvPicPr>
          <p:cNvPr id="146" name="Google Shape;146;p24"/>
          <p:cNvPicPr preferRelativeResize="0"/>
          <p:nvPr/>
        </p:nvPicPr>
        <p:blipFill>
          <a:blip r:embed="rId4">
            <a:alphaModFix/>
          </a:blip>
          <a:stretch>
            <a:fillRect/>
          </a:stretch>
        </p:blipFill>
        <p:spPr>
          <a:xfrm>
            <a:off x="693466" y="2948775"/>
            <a:ext cx="1499147" cy="1828950"/>
          </a:xfrm>
          <a:prstGeom prst="rect">
            <a:avLst/>
          </a:prstGeom>
          <a:noFill/>
          <a:ln cap="flat" cmpd="sng" w="9525">
            <a:solidFill>
              <a:schemeClr val="dk1"/>
            </a:solidFill>
            <a:prstDash val="solid"/>
            <a:round/>
            <a:headEnd len="sm" w="sm" type="none"/>
            <a:tailEnd len="sm" w="sm" type="none"/>
          </a:ln>
        </p:spPr>
      </p:pic>
      <p:pic>
        <p:nvPicPr>
          <p:cNvPr id="147" name="Google Shape;147;p24"/>
          <p:cNvPicPr preferRelativeResize="0"/>
          <p:nvPr/>
        </p:nvPicPr>
        <p:blipFill rotWithShape="1">
          <a:blip r:embed="rId5">
            <a:alphaModFix/>
          </a:blip>
          <a:srcRect b="4319" l="7844" r="6604" t="2777"/>
          <a:stretch/>
        </p:blipFill>
        <p:spPr>
          <a:xfrm>
            <a:off x="2754186" y="1065825"/>
            <a:ext cx="1342175" cy="1828974"/>
          </a:xfrm>
          <a:prstGeom prst="rect">
            <a:avLst/>
          </a:prstGeom>
          <a:noFill/>
          <a:ln cap="flat" cmpd="sng" w="9525">
            <a:solidFill>
              <a:schemeClr val="dk1"/>
            </a:solidFill>
            <a:prstDash val="solid"/>
            <a:round/>
            <a:headEnd len="sm" w="sm" type="none"/>
            <a:tailEnd len="sm" w="sm" type="none"/>
          </a:ln>
        </p:spPr>
      </p:pic>
      <p:pic>
        <p:nvPicPr>
          <p:cNvPr id="148" name="Google Shape;148;p24"/>
          <p:cNvPicPr preferRelativeResize="0"/>
          <p:nvPr/>
        </p:nvPicPr>
        <p:blipFill>
          <a:blip r:embed="rId6">
            <a:alphaModFix/>
          </a:blip>
          <a:stretch>
            <a:fillRect/>
          </a:stretch>
        </p:blipFill>
        <p:spPr>
          <a:xfrm>
            <a:off x="2681975" y="3017413"/>
            <a:ext cx="1243391" cy="1976572"/>
          </a:xfrm>
          <a:prstGeom prst="rect">
            <a:avLst/>
          </a:prstGeom>
          <a:noFill/>
          <a:ln>
            <a:noFill/>
          </a:ln>
        </p:spPr>
      </p:pic>
      <p:sp>
        <p:nvSpPr>
          <p:cNvPr id="149" name="Google Shape;149;p24"/>
          <p:cNvSpPr txBox="1"/>
          <p:nvPr/>
        </p:nvSpPr>
        <p:spPr>
          <a:xfrm>
            <a:off x="2770394" y="3131583"/>
            <a:ext cx="1740600" cy="2247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5"/>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5"/>
          <p:cNvSpPr txBox="1"/>
          <p:nvPr>
            <p:ph type="title"/>
          </p:nvPr>
        </p:nvSpPr>
        <p:spPr>
          <a:xfrm>
            <a:off x="311700" y="18525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 Challenge: Share Your Thoughts</a:t>
            </a:r>
            <a:endParaRPr b="1" sz="2820">
              <a:solidFill>
                <a:srgbClr val="0000FF"/>
              </a:solidFill>
            </a:endParaRPr>
          </a:p>
        </p:txBody>
      </p:sp>
      <p:sp>
        <p:nvSpPr>
          <p:cNvPr id="156" name="Google Shape;156;p25"/>
          <p:cNvSpPr txBox="1"/>
          <p:nvPr>
            <p:ph idx="1" type="body"/>
          </p:nvPr>
        </p:nvSpPr>
        <p:spPr>
          <a:xfrm>
            <a:off x="311700" y="1090750"/>
            <a:ext cx="4260300" cy="38784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What are respectful ways that you can share your thoughts and feelings?</a:t>
            </a:r>
            <a:endParaRPr sz="2100">
              <a:solidFill>
                <a:schemeClr val="dk1"/>
              </a:solidFill>
            </a:endParaRPr>
          </a:p>
        </p:txBody>
      </p:sp>
      <p:pic>
        <p:nvPicPr>
          <p:cNvPr id="157" name="Google Shape;157;p25"/>
          <p:cNvPicPr preferRelativeResize="0"/>
          <p:nvPr/>
        </p:nvPicPr>
        <p:blipFill>
          <a:blip r:embed="rId3">
            <a:alphaModFix/>
          </a:blip>
          <a:stretch>
            <a:fillRect/>
          </a:stretch>
        </p:blipFill>
        <p:spPr>
          <a:xfrm>
            <a:off x="5290275" y="1947112"/>
            <a:ext cx="3248523" cy="21656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6"/>
          <p:cNvSpPr txBox="1"/>
          <p:nvPr/>
        </p:nvSpPr>
        <p:spPr>
          <a:xfrm>
            <a:off x="422100" y="1537150"/>
            <a:ext cx="55110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Hispanic Heritage Month (September 15- October 15)</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163" name="Google Shape;163;p26"/>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October</a:t>
            </a:r>
            <a:endParaRPr b="1" sz="4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sp>
        <p:nvSpPr>
          <p:cNvPr id="168" name="Google Shape;168;p27"/>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9" name="Google Shape;169;p27"/>
          <p:cNvPicPr preferRelativeResize="0"/>
          <p:nvPr/>
        </p:nvPicPr>
        <p:blipFill>
          <a:blip r:embed="rId3">
            <a:alphaModFix/>
          </a:blip>
          <a:stretch>
            <a:fillRect/>
          </a:stretch>
        </p:blipFill>
        <p:spPr>
          <a:xfrm>
            <a:off x="5699300" y="1115200"/>
            <a:ext cx="2506650" cy="1433251"/>
          </a:xfrm>
          <a:prstGeom prst="rect">
            <a:avLst/>
          </a:prstGeom>
          <a:noFill/>
          <a:ln cap="flat" cmpd="sng" w="9525">
            <a:solidFill>
              <a:schemeClr val="dk2"/>
            </a:solidFill>
            <a:prstDash val="solid"/>
            <a:round/>
            <a:headEnd len="sm" w="sm" type="none"/>
            <a:tailEnd len="sm" w="sm" type="none"/>
          </a:ln>
        </p:spPr>
      </p:pic>
      <p:pic>
        <p:nvPicPr>
          <p:cNvPr id="170" name="Google Shape;170;p27"/>
          <p:cNvPicPr preferRelativeResize="0"/>
          <p:nvPr/>
        </p:nvPicPr>
        <p:blipFill>
          <a:blip r:embed="rId4">
            <a:alphaModFix/>
          </a:blip>
          <a:stretch>
            <a:fillRect/>
          </a:stretch>
        </p:blipFill>
        <p:spPr>
          <a:xfrm>
            <a:off x="6748000" y="2720450"/>
            <a:ext cx="2103849" cy="2103849"/>
          </a:xfrm>
          <a:prstGeom prst="rect">
            <a:avLst/>
          </a:prstGeom>
          <a:noFill/>
          <a:ln cap="flat" cmpd="sng" w="9525">
            <a:solidFill>
              <a:schemeClr val="dk2"/>
            </a:solidFill>
            <a:prstDash val="solid"/>
            <a:round/>
            <a:headEnd len="sm" w="sm" type="none"/>
            <a:tailEnd len="sm" w="sm" type="none"/>
          </a:ln>
        </p:spPr>
      </p:pic>
      <p:sp>
        <p:nvSpPr>
          <p:cNvPr id="171" name="Google Shape;171;p27"/>
          <p:cNvSpPr txBox="1"/>
          <p:nvPr>
            <p:ph type="title"/>
          </p:nvPr>
        </p:nvSpPr>
        <p:spPr>
          <a:xfrm>
            <a:off x="311700" y="1629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990"/>
              <a:buFont typeface="Arial"/>
              <a:buNone/>
            </a:pPr>
            <a:r>
              <a:rPr b="1" lang="en" sz="2820">
                <a:solidFill>
                  <a:srgbClr val="FF0000"/>
                </a:solidFill>
              </a:rPr>
              <a:t>Hispanic Heritage Month </a:t>
            </a:r>
            <a:endParaRPr b="1" sz="2820">
              <a:solidFill>
                <a:srgbClr val="FF0000"/>
              </a:solidFill>
            </a:endParaRPr>
          </a:p>
          <a:p>
            <a:pPr indent="0" lvl="0" marL="0" rtl="0" algn="l">
              <a:spcBef>
                <a:spcPts val="0"/>
              </a:spcBef>
              <a:spcAft>
                <a:spcPts val="0"/>
              </a:spcAft>
              <a:buSzPts val="990"/>
              <a:buNone/>
            </a:pPr>
            <a:r>
              <a:t/>
            </a:r>
            <a:endParaRPr sz="2520"/>
          </a:p>
        </p:txBody>
      </p:sp>
      <p:sp>
        <p:nvSpPr>
          <p:cNvPr id="172" name="Google Shape;172;p27"/>
          <p:cNvSpPr txBox="1"/>
          <p:nvPr>
            <p:ph idx="1" type="body"/>
          </p:nvPr>
        </p:nvSpPr>
        <p:spPr>
          <a:xfrm>
            <a:off x="311700" y="1152475"/>
            <a:ext cx="4260300" cy="38079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457200" rtl="0" algn="l">
              <a:spcBef>
                <a:spcPts val="0"/>
              </a:spcBef>
              <a:spcAft>
                <a:spcPts val="1200"/>
              </a:spcAft>
              <a:buNone/>
            </a:pPr>
            <a:r>
              <a:rPr lang="en" sz="1500">
                <a:solidFill>
                  <a:schemeClr val="dk1"/>
                </a:solidFill>
              </a:rPr>
              <a:t> </a:t>
            </a:r>
            <a:endParaRPr sz="15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8"/>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8"/>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Challenge: Respect! </a:t>
            </a:r>
            <a:endParaRPr b="1" sz="2820">
              <a:solidFill>
                <a:srgbClr val="FF0000"/>
              </a:solidFill>
            </a:endParaRPr>
          </a:p>
        </p:txBody>
      </p:sp>
      <p:sp>
        <p:nvSpPr>
          <p:cNvPr id="179" name="Google Shape;179;p28"/>
          <p:cNvSpPr txBox="1"/>
          <p:nvPr>
            <p:ph idx="1" type="body"/>
          </p:nvPr>
        </p:nvSpPr>
        <p:spPr>
          <a:xfrm>
            <a:off x="388100" y="1108425"/>
            <a:ext cx="4729800" cy="38733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What are some ways we can treat others with respect?</a:t>
            </a:r>
            <a:endParaRPr sz="2100">
              <a:solidFill>
                <a:schemeClr val="dk1"/>
              </a:solidFill>
            </a:endParaRPr>
          </a:p>
        </p:txBody>
      </p:sp>
      <p:pic>
        <p:nvPicPr>
          <p:cNvPr id="180" name="Google Shape;180;p28"/>
          <p:cNvPicPr preferRelativeResize="0"/>
          <p:nvPr/>
        </p:nvPicPr>
        <p:blipFill>
          <a:blip r:embed="rId3">
            <a:alphaModFix/>
          </a:blip>
          <a:stretch>
            <a:fillRect/>
          </a:stretch>
        </p:blipFill>
        <p:spPr>
          <a:xfrm>
            <a:off x="5672675" y="1692525"/>
            <a:ext cx="2705100" cy="27051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9"/>
          <p:cNvSpPr txBox="1"/>
          <p:nvPr/>
        </p:nvSpPr>
        <p:spPr>
          <a:xfrm>
            <a:off x="422100" y="1573000"/>
            <a:ext cx="66045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Election Day (1st Tuesday after the 1st Monday of the Month)</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Victims of Communism Day (November 7)</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Holocaust Education Week (2nd Week of November)</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Veterans Day (November 11)</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Thanksgiving Day (4th Thursday of every November)</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186" name="Google Shape;186;p29"/>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November</a:t>
            </a:r>
            <a:endParaRPr b="1" sz="4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0" name="Shape 190"/>
        <p:cNvGrpSpPr/>
        <p:nvPr/>
      </p:nvGrpSpPr>
      <p:grpSpPr>
        <a:xfrm>
          <a:off x="0" y="0"/>
          <a:ext cx="0" cy="0"/>
          <a:chOff x="0" y="0"/>
          <a:chExt cx="0" cy="0"/>
        </a:xfrm>
      </p:grpSpPr>
      <p:sp>
        <p:nvSpPr>
          <p:cNvPr id="191" name="Google Shape;191;p30"/>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30"/>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Election Day </a:t>
            </a:r>
            <a:endParaRPr b="1" sz="2820">
              <a:solidFill>
                <a:srgbClr val="0000FF"/>
              </a:solidFill>
            </a:endParaRPr>
          </a:p>
        </p:txBody>
      </p:sp>
      <p:sp>
        <p:nvSpPr>
          <p:cNvPr id="193" name="Google Shape;193;p30"/>
          <p:cNvSpPr txBox="1"/>
          <p:nvPr>
            <p:ph idx="1" type="body"/>
          </p:nvPr>
        </p:nvSpPr>
        <p:spPr>
          <a:xfrm>
            <a:off x="311700" y="1152475"/>
            <a:ext cx="8520600" cy="17571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194" name="Google Shape;194;p30"/>
          <p:cNvPicPr preferRelativeResize="0"/>
          <p:nvPr/>
        </p:nvPicPr>
        <p:blipFill>
          <a:blip r:embed="rId3">
            <a:alphaModFix/>
          </a:blip>
          <a:stretch>
            <a:fillRect/>
          </a:stretch>
        </p:blipFill>
        <p:spPr>
          <a:xfrm>
            <a:off x="6660025" y="3030228"/>
            <a:ext cx="1960725" cy="1990346"/>
          </a:xfrm>
          <a:prstGeom prst="rect">
            <a:avLst/>
          </a:prstGeom>
          <a:noFill/>
          <a:ln cap="flat" cmpd="sng" w="9525">
            <a:solidFill>
              <a:schemeClr val="dk1"/>
            </a:solidFill>
            <a:prstDash val="solid"/>
            <a:round/>
            <a:headEnd len="sm" w="sm" type="none"/>
            <a:tailEnd len="sm" w="sm" type="none"/>
          </a:ln>
        </p:spPr>
      </p:pic>
      <p:pic>
        <p:nvPicPr>
          <p:cNvPr id="195" name="Google Shape;195;p30"/>
          <p:cNvPicPr preferRelativeResize="0"/>
          <p:nvPr/>
        </p:nvPicPr>
        <p:blipFill>
          <a:blip r:embed="rId4">
            <a:alphaModFix/>
          </a:blip>
          <a:stretch>
            <a:fillRect/>
          </a:stretch>
        </p:blipFill>
        <p:spPr>
          <a:xfrm>
            <a:off x="3582825" y="3030225"/>
            <a:ext cx="1978360" cy="1990350"/>
          </a:xfrm>
          <a:prstGeom prst="rect">
            <a:avLst/>
          </a:prstGeom>
          <a:noFill/>
          <a:ln cap="flat" cmpd="sng" w="9525">
            <a:solidFill>
              <a:schemeClr val="dk1"/>
            </a:solidFill>
            <a:prstDash val="solid"/>
            <a:round/>
            <a:headEnd len="sm" w="sm" type="none"/>
            <a:tailEnd len="sm" w="sm" type="none"/>
          </a:ln>
        </p:spPr>
      </p:pic>
      <p:pic>
        <p:nvPicPr>
          <p:cNvPr id="196" name="Google Shape;196;p30"/>
          <p:cNvPicPr preferRelativeResize="0"/>
          <p:nvPr/>
        </p:nvPicPr>
        <p:blipFill>
          <a:blip r:embed="rId5">
            <a:alphaModFix/>
          </a:blip>
          <a:stretch>
            <a:fillRect/>
          </a:stretch>
        </p:blipFill>
        <p:spPr>
          <a:xfrm>
            <a:off x="566475" y="3060838"/>
            <a:ext cx="1917504" cy="19291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1"/>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31"/>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Civics Challenge: Vote!</a:t>
            </a:r>
            <a:endParaRPr b="1" sz="2820">
              <a:solidFill>
                <a:srgbClr val="0000FF"/>
              </a:solidFill>
            </a:endParaRPr>
          </a:p>
        </p:txBody>
      </p:sp>
      <p:sp>
        <p:nvSpPr>
          <p:cNvPr id="203" name="Google Shape;203;p31"/>
          <p:cNvSpPr txBox="1"/>
          <p:nvPr>
            <p:ph idx="1" type="body"/>
          </p:nvPr>
        </p:nvSpPr>
        <p:spPr>
          <a:xfrm>
            <a:off x="311700" y="1234950"/>
            <a:ext cx="4475400" cy="36795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a:solidFill>
                  <a:schemeClr val="dk1"/>
                </a:solidFill>
              </a:rPr>
              <a:t>Why is voting a good decision-making strategy?</a:t>
            </a:r>
            <a:endParaRPr>
              <a:solidFill>
                <a:schemeClr val="dk1"/>
              </a:solidFill>
            </a:endParaRPr>
          </a:p>
        </p:txBody>
      </p:sp>
      <p:pic>
        <p:nvPicPr>
          <p:cNvPr id="204" name="Google Shape;204;p31"/>
          <p:cNvPicPr preferRelativeResize="0"/>
          <p:nvPr/>
        </p:nvPicPr>
        <p:blipFill>
          <a:blip r:embed="rId3">
            <a:alphaModFix/>
          </a:blip>
          <a:stretch>
            <a:fillRect/>
          </a:stretch>
        </p:blipFill>
        <p:spPr>
          <a:xfrm>
            <a:off x="5839050" y="1867025"/>
            <a:ext cx="2574950" cy="25749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idx="1" type="body"/>
          </p:nvPr>
        </p:nvSpPr>
        <p:spPr>
          <a:xfrm>
            <a:off x="311700" y="1152475"/>
            <a:ext cx="8520600" cy="1359900"/>
          </a:xfrm>
          <a:prstGeom prst="rect">
            <a:avLst/>
          </a:prstGeom>
        </p:spPr>
        <p:txBody>
          <a:bodyPr anchorCtr="0" anchor="t" bIns="91425" lIns="91425" spcFirstLastPara="1" rIns="91425" wrap="square" tIns="91425">
            <a:normAutofit/>
          </a:bodyPr>
          <a:lstStyle/>
          <a:p>
            <a:pPr indent="0" lvl="0" marL="0" rtl="0" algn="ctr">
              <a:lnSpc>
                <a:spcPct val="120000"/>
              </a:lnSpc>
              <a:spcBef>
                <a:spcPts val="500"/>
              </a:spcBef>
              <a:spcAft>
                <a:spcPts val="0"/>
              </a:spcAft>
              <a:buNone/>
            </a:pPr>
            <a:r>
              <a:rPr lang="en" sz="2900">
                <a:solidFill>
                  <a:schemeClr val="dk1"/>
                </a:solidFill>
              </a:rPr>
              <a:t>the love, loyalty, and respect (allegiance) someone has for their country</a:t>
            </a:r>
            <a:endParaRPr sz="3600"/>
          </a:p>
        </p:txBody>
      </p:sp>
      <p:sp>
        <p:nvSpPr>
          <p:cNvPr id="63" name="Google Shape;63;p14"/>
          <p:cNvSpPr txBox="1"/>
          <p:nvPr>
            <p:ph type="title"/>
          </p:nvPr>
        </p:nvSpPr>
        <p:spPr>
          <a:xfrm>
            <a:off x="0" y="0"/>
            <a:ext cx="91968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5520">
                <a:solidFill>
                  <a:srgbClr val="0000FF"/>
                </a:solidFill>
              </a:rPr>
              <a:t>Patriotism</a:t>
            </a:r>
            <a:endParaRPr b="1" sz="5520">
              <a:solidFill>
                <a:srgbClr val="0000FF"/>
              </a:solidFill>
            </a:endParaRPr>
          </a:p>
        </p:txBody>
      </p:sp>
      <p:pic>
        <p:nvPicPr>
          <p:cNvPr id="64" name="Google Shape;64;p14"/>
          <p:cNvPicPr preferRelativeResize="0"/>
          <p:nvPr/>
        </p:nvPicPr>
        <p:blipFill>
          <a:blip r:embed="rId3">
            <a:alphaModFix/>
          </a:blip>
          <a:stretch>
            <a:fillRect/>
          </a:stretch>
        </p:blipFill>
        <p:spPr>
          <a:xfrm>
            <a:off x="3444175" y="2414900"/>
            <a:ext cx="2308450" cy="23299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8" name="Shape 208"/>
        <p:cNvGrpSpPr/>
        <p:nvPr/>
      </p:nvGrpSpPr>
      <p:grpSpPr>
        <a:xfrm>
          <a:off x="0" y="0"/>
          <a:ext cx="0" cy="0"/>
          <a:chOff x="0" y="0"/>
          <a:chExt cx="0" cy="0"/>
        </a:xfrm>
      </p:grpSpPr>
      <p:sp>
        <p:nvSpPr>
          <p:cNvPr id="209" name="Google Shape;209;p32"/>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2"/>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Victims of Communism Day</a:t>
            </a:r>
            <a:endParaRPr b="1" sz="2820">
              <a:solidFill>
                <a:srgbClr val="FF0000"/>
              </a:solidFill>
            </a:endParaRPr>
          </a:p>
        </p:txBody>
      </p:sp>
      <p:sp>
        <p:nvSpPr>
          <p:cNvPr id="211" name="Google Shape;211;p32"/>
          <p:cNvSpPr txBox="1"/>
          <p:nvPr>
            <p:ph idx="1" type="body"/>
          </p:nvPr>
        </p:nvSpPr>
        <p:spPr>
          <a:xfrm>
            <a:off x="311700" y="1022050"/>
            <a:ext cx="4260300" cy="3973500"/>
          </a:xfrm>
          <a:prstGeom prst="rect">
            <a:avLst/>
          </a:prstGeom>
          <a:solidFill>
            <a:srgbClr val="F4CCCC"/>
          </a:solidFill>
          <a:ln cap="flat" cmpd="sng" w="9525">
            <a:solidFill>
              <a:srgbClr val="000000"/>
            </a:solidFill>
            <a:prstDash val="lgDashDot"/>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212" name="Google Shape;212;p32"/>
          <p:cNvPicPr preferRelativeResize="0"/>
          <p:nvPr/>
        </p:nvPicPr>
        <p:blipFill rotWithShape="1">
          <a:blip r:embed="rId3">
            <a:alphaModFix/>
          </a:blip>
          <a:srcRect b="2893" l="0" r="3605" t="0"/>
          <a:stretch/>
        </p:blipFill>
        <p:spPr>
          <a:xfrm>
            <a:off x="4988500" y="2304400"/>
            <a:ext cx="2081300" cy="2691150"/>
          </a:xfrm>
          <a:prstGeom prst="rect">
            <a:avLst/>
          </a:prstGeom>
          <a:noFill/>
          <a:ln cap="flat" cmpd="sng" w="9525">
            <a:solidFill>
              <a:schemeClr val="dk1"/>
            </a:solidFill>
            <a:prstDash val="solid"/>
            <a:round/>
            <a:headEnd len="sm" w="sm" type="none"/>
            <a:tailEnd len="sm" w="sm" type="none"/>
          </a:ln>
        </p:spPr>
      </p:pic>
      <p:pic>
        <p:nvPicPr>
          <p:cNvPr id="213" name="Google Shape;213;p32"/>
          <p:cNvPicPr preferRelativeResize="0"/>
          <p:nvPr/>
        </p:nvPicPr>
        <p:blipFill>
          <a:blip r:embed="rId4">
            <a:alphaModFix/>
          </a:blip>
          <a:stretch>
            <a:fillRect/>
          </a:stretch>
        </p:blipFill>
        <p:spPr>
          <a:xfrm>
            <a:off x="7230325" y="1152725"/>
            <a:ext cx="1775375" cy="16224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3"/>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3"/>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Challenge: Being an Upstander! </a:t>
            </a:r>
            <a:endParaRPr b="1" sz="2820">
              <a:solidFill>
                <a:srgbClr val="FF0000"/>
              </a:solidFill>
            </a:endParaRPr>
          </a:p>
        </p:txBody>
      </p:sp>
      <p:sp>
        <p:nvSpPr>
          <p:cNvPr id="220" name="Google Shape;220;p33"/>
          <p:cNvSpPr txBox="1"/>
          <p:nvPr>
            <p:ph idx="1" type="body"/>
          </p:nvPr>
        </p:nvSpPr>
        <p:spPr>
          <a:xfrm>
            <a:off x="311700" y="1133100"/>
            <a:ext cx="4628100" cy="38901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How can we be an upstander?</a:t>
            </a:r>
            <a:endParaRPr sz="2100">
              <a:solidFill>
                <a:schemeClr val="dk1"/>
              </a:solidFill>
            </a:endParaRPr>
          </a:p>
        </p:txBody>
      </p:sp>
      <p:pic>
        <p:nvPicPr>
          <p:cNvPr id="221" name="Google Shape;221;p33"/>
          <p:cNvPicPr preferRelativeResize="0"/>
          <p:nvPr/>
        </p:nvPicPr>
        <p:blipFill>
          <a:blip r:embed="rId3">
            <a:alphaModFix/>
          </a:blip>
          <a:stretch>
            <a:fillRect/>
          </a:stretch>
        </p:blipFill>
        <p:spPr>
          <a:xfrm>
            <a:off x="5399775" y="1736300"/>
            <a:ext cx="3042700" cy="25355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5" name="Shape 225"/>
        <p:cNvGrpSpPr/>
        <p:nvPr/>
      </p:nvGrpSpPr>
      <p:grpSpPr>
        <a:xfrm>
          <a:off x="0" y="0"/>
          <a:ext cx="0" cy="0"/>
          <a:chOff x="0" y="0"/>
          <a:chExt cx="0" cy="0"/>
        </a:xfrm>
      </p:grpSpPr>
      <p:sp>
        <p:nvSpPr>
          <p:cNvPr id="226" name="Google Shape;226;p34"/>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4"/>
          <p:cNvSpPr txBox="1"/>
          <p:nvPr>
            <p:ph type="title"/>
          </p:nvPr>
        </p:nvSpPr>
        <p:spPr>
          <a:xfrm>
            <a:off x="3558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Holocaust Education Week </a:t>
            </a:r>
            <a:endParaRPr b="1" sz="2820">
              <a:solidFill>
                <a:srgbClr val="0000FF"/>
              </a:solidFill>
            </a:endParaRPr>
          </a:p>
        </p:txBody>
      </p:sp>
      <p:sp>
        <p:nvSpPr>
          <p:cNvPr id="228" name="Google Shape;228;p34"/>
          <p:cNvSpPr txBox="1"/>
          <p:nvPr>
            <p:ph idx="1" type="body"/>
          </p:nvPr>
        </p:nvSpPr>
        <p:spPr>
          <a:xfrm>
            <a:off x="174350" y="1069550"/>
            <a:ext cx="8780100" cy="1956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229" name="Google Shape;229;p34"/>
          <p:cNvPicPr preferRelativeResize="0"/>
          <p:nvPr/>
        </p:nvPicPr>
        <p:blipFill>
          <a:blip r:embed="rId3">
            <a:alphaModFix/>
          </a:blip>
          <a:stretch>
            <a:fillRect/>
          </a:stretch>
        </p:blipFill>
        <p:spPr>
          <a:xfrm>
            <a:off x="2700850" y="3091250"/>
            <a:ext cx="3727095" cy="19567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5"/>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35"/>
          <p:cNvSpPr txBox="1"/>
          <p:nvPr>
            <p:ph type="title"/>
          </p:nvPr>
        </p:nvSpPr>
        <p:spPr>
          <a:xfrm>
            <a:off x="311700" y="1977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Civics Challenge: Kindness </a:t>
            </a:r>
            <a:endParaRPr b="1" sz="2820">
              <a:solidFill>
                <a:srgbClr val="0000FF"/>
              </a:solidFill>
            </a:endParaRPr>
          </a:p>
        </p:txBody>
      </p:sp>
      <p:sp>
        <p:nvSpPr>
          <p:cNvPr id="236" name="Google Shape;236;p35"/>
          <p:cNvSpPr txBox="1"/>
          <p:nvPr>
            <p:ph idx="1" type="body"/>
          </p:nvPr>
        </p:nvSpPr>
        <p:spPr>
          <a:xfrm>
            <a:off x="311700" y="1133575"/>
            <a:ext cx="5061000" cy="38109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What can you do to be kind to others today?</a:t>
            </a:r>
            <a:endParaRPr sz="2100">
              <a:solidFill>
                <a:schemeClr val="dk1"/>
              </a:solidFill>
            </a:endParaRPr>
          </a:p>
        </p:txBody>
      </p:sp>
      <p:pic>
        <p:nvPicPr>
          <p:cNvPr id="237" name="Google Shape;237;p35"/>
          <p:cNvPicPr preferRelativeResize="0"/>
          <p:nvPr/>
        </p:nvPicPr>
        <p:blipFill>
          <a:blip r:embed="rId3">
            <a:alphaModFix/>
          </a:blip>
          <a:stretch>
            <a:fillRect/>
          </a:stretch>
        </p:blipFill>
        <p:spPr>
          <a:xfrm>
            <a:off x="5914425" y="1710637"/>
            <a:ext cx="2847025" cy="26567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1" name="Shape 241"/>
        <p:cNvGrpSpPr/>
        <p:nvPr/>
      </p:nvGrpSpPr>
      <p:grpSpPr>
        <a:xfrm>
          <a:off x="0" y="0"/>
          <a:ext cx="0" cy="0"/>
          <a:chOff x="0" y="0"/>
          <a:chExt cx="0" cy="0"/>
        </a:xfrm>
      </p:grpSpPr>
      <p:sp>
        <p:nvSpPr>
          <p:cNvPr id="242" name="Google Shape;242;p36"/>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36"/>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Veterans Day</a:t>
            </a:r>
            <a:endParaRPr b="1" sz="2820">
              <a:solidFill>
                <a:srgbClr val="FF0000"/>
              </a:solidFill>
            </a:endParaRPr>
          </a:p>
        </p:txBody>
      </p:sp>
      <p:sp>
        <p:nvSpPr>
          <p:cNvPr id="244" name="Google Shape;244;p36"/>
          <p:cNvSpPr txBox="1"/>
          <p:nvPr>
            <p:ph idx="1" type="body"/>
          </p:nvPr>
        </p:nvSpPr>
        <p:spPr>
          <a:xfrm>
            <a:off x="4097375" y="1046125"/>
            <a:ext cx="4857000" cy="39318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245" name="Google Shape;245;p36"/>
          <p:cNvPicPr preferRelativeResize="0"/>
          <p:nvPr/>
        </p:nvPicPr>
        <p:blipFill>
          <a:blip r:embed="rId3">
            <a:alphaModFix/>
          </a:blip>
          <a:stretch>
            <a:fillRect/>
          </a:stretch>
        </p:blipFill>
        <p:spPr>
          <a:xfrm>
            <a:off x="311700" y="1857237"/>
            <a:ext cx="3465725" cy="23095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7"/>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7"/>
          <p:cNvSpPr txBox="1"/>
          <p:nvPr>
            <p:ph type="title"/>
          </p:nvPr>
        </p:nvSpPr>
        <p:spPr>
          <a:xfrm>
            <a:off x="224525"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a:t>
            </a:r>
            <a:r>
              <a:rPr b="1" lang="en" sz="2820">
                <a:solidFill>
                  <a:srgbClr val="FF0000"/>
                </a:solidFill>
              </a:rPr>
              <a:t>Challenge</a:t>
            </a:r>
            <a:r>
              <a:rPr b="1" lang="en" sz="2820">
                <a:solidFill>
                  <a:srgbClr val="FF0000"/>
                </a:solidFill>
              </a:rPr>
              <a:t>: Thank a Veteran</a:t>
            </a:r>
            <a:endParaRPr b="1" sz="2820">
              <a:solidFill>
                <a:srgbClr val="FF0000"/>
              </a:solidFill>
            </a:endParaRPr>
          </a:p>
        </p:txBody>
      </p:sp>
      <p:sp>
        <p:nvSpPr>
          <p:cNvPr id="252" name="Google Shape;252;p37"/>
          <p:cNvSpPr txBox="1"/>
          <p:nvPr>
            <p:ph idx="1" type="body"/>
          </p:nvPr>
        </p:nvSpPr>
        <p:spPr>
          <a:xfrm>
            <a:off x="311700" y="1196750"/>
            <a:ext cx="5137500" cy="37581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sz="2100">
                <a:solidFill>
                  <a:schemeClr val="dk1"/>
                </a:solidFill>
              </a:rPr>
              <a:t> Dear Veteran, </a:t>
            </a:r>
            <a:endParaRPr sz="2100">
              <a:solidFill>
                <a:schemeClr val="dk1"/>
              </a:solidFill>
            </a:endParaRPr>
          </a:p>
        </p:txBody>
      </p:sp>
      <p:pic>
        <p:nvPicPr>
          <p:cNvPr id="253" name="Google Shape;253;p37"/>
          <p:cNvPicPr preferRelativeResize="0"/>
          <p:nvPr/>
        </p:nvPicPr>
        <p:blipFill>
          <a:blip r:embed="rId3">
            <a:alphaModFix/>
          </a:blip>
          <a:stretch>
            <a:fillRect/>
          </a:stretch>
        </p:blipFill>
        <p:spPr>
          <a:xfrm>
            <a:off x="5688361" y="2081663"/>
            <a:ext cx="3225887" cy="19882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7" name="Shape 257"/>
        <p:cNvGrpSpPr/>
        <p:nvPr/>
      </p:nvGrpSpPr>
      <p:grpSpPr>
        <a:xfrm>
          <a:off x="0" y="0"/>
          <a:ext cx="0" cy="0"/>
          <a:chOff x="0" y="0"/>
          <a:chExt cx="0" cy="0"/>
        </a:xfrm>
      </p:grpSpPr>
      <p:sp>
        <p:nvSpPr>
          <p:cNvPr id="258" name="Google Shape;258;p38"/>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38"/>
          <p:cNvSpPr txBox="1"/>
          <p:nvPr>
            <p:ph type="title"/>
          </p:nvPr>
        </p:nvSpPr>
        <p:spPr>
          <a:xfrm>
            <a:off x="174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Thanksgiving Day</a:t>
            </a:r>
            <a:endParaRPr b="1" sz="2820">
              <a:solidFill>
                <a:srgbClr val="0000FF"/>
              </a:solidFill>
            </a:endParaRPr>
          </a:p>
        </p:txBody>
      </p:sp>
      <p:sp>
        <p:nvSpPr>
          <p:cNvPr id="260" name="Google Shape;260;p38"/>
          <p:cNvSpPr txBox="1"/>
          <p:nvPr>
            <p:ph idx="1" type="body"/>
          </p:nvPr>
        </p:nvSpPr>
        <p:spPr>
          <a:xfrm>
            <a:off x="174700" y="1095950"/>
            <a:ext cx="5255400" cy="38949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261" name="Google Shape;261;p38"/>
          <p:cNvPicPr preferRelativeResize="0"/>
          <p:nvPr/>
        </p:nvPicPr>
        <p:blipFill>
          <a:blip r:embed="rId3">
            <a:alphaModFix/>
          </a:blip>
          <a:stretch>
            <a:fillRect/>
          </a:stretch>
        </p:blipFill>
        <p:spPr>
          <a:xfrm>
            <a:off x="5728100" y="2005887"/>
            <a:ext cx="3241549" cy="20750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9"/>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9"/>
          <p:cNvSpPr txBox="1"/>
          <p:nvPr>
            <p:ph type="title"/>
          </p:nvPr>
        </p:nvSpPr>
        <p:spPr>
          <a:xfrm>
            <a:off x="311700" y="1347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Civics Challenge: Be Thankful!</a:t>
            </a:r>
            <a:endParaRPr b="1" sz="2820">
              <a:solidFill>
                <a:srgbClr val="0000FF"/>
              </a:solidFill>
            </a:endParaRPr>
          </a:p>
        </p:txBody>
      </p:sp>
      <p:sp>
        <p:nvSpPr>
          <p:cNvPr id="268" name="Google Shape;268;p39"/>
          <p:cNvSpPr txBox="1"/>
          <p:nvPr>
            <p:ph idx="1" type="body"/>
          </p:nvPr>
        </p:nvSpPr>
        <p:spPr>
          <a:xfrm>
            <a:off x="311700" y="1133100"/>
            <a:ext cx="4730100" cy="38592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What is one thing you are </a:t>
            </a:r>
            <a:r>
              <a:rPr lang="en" sz="2100">
                <a:solidFill>
                  <a:schemeClr val="dk1"/>
                </a:solidFill>
              </a:rPr>
              <a:t>thankful</a:t>
            </a:r>
            <a:r>
              <a:rPr lang="en" sz="2100">
                <a:solidFill>
                  <a:schemeClr val="dk1"/>
                </a:solidFill>
              </a:rPr>
              <a:t> for? </a:t>
            </a:r>
            <a:endParaRPr sz="2100">
              <a:solidFill>
                <a:schemeClr val="dk1"/>
              </a:solidFill>
            </a:endParaRPr>
          </a:p>
        </p:txBody>
      </p:sp>
      <p:pic>
        <p:nvPicPr>
          <p:cNvPr id="269" name="Google Shape;269;p39"/>
          <p:cNvPicPr preferRelativeResize="0"/>
          <p:nvPr/>
        </p:nvPicPr>
        <p:blipFill>
          <a:blip r:embed="rId3">
            <a:alphaModFix/>
          </a:blip>
          <a:stretch>
            <a:fillRect/>
          </a:stretch>
        </p:blipFill>
        <p:spPr>
          <a:xfrm>
            <a:off x="5287125" y="1953675"/>
            <a:ext cx="3545175" cy="23634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0"/>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Bill of Rights Day (December 15)</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275" name="Google Shape;275;p40"/>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December</a:t>
            </a:r>
            <a:endParaRPr b="1" sz="42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9" name="Shape 279"/>
        <p:cNvGrpSpPr/>
        <p:nvPr/>
      </p:nvGrpSpPr>
      <p:grpSpPr>
        <a:xfrm>
          <a:off x="0" y="0"/>
          <a:ext cx="0" cy="0"/>
          <a:chOff x="0" y="0"/>
          <a:chExt cx="0" cy="0"/>
        </a:xfrm>
      </p:grpSpPr>
      <p:sp>
        <p:nvSpPr>
          <p:cNvPr id="280" name="Google Shape;280;p41"/>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41"/>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Bill of Rights Day</a:t>
            </a:r>
            <a:endParaRPr b="1" sz="2820">
              <a:solidFill>
                <a:srgbClr val="FF0000"/>
              </a:solidFill>
            </a:endParaRPr>
          </a:p>
        </p:txBody>
      </p:sp>
      <p:sp>
        <p:nvSpPr>
          <p:cNvPr id="282" name="Google Shape;282;p41"/>
          <p:cNvSpPr txBox="1"/>
          <p:nvPr>
            <p:ph idx="1" type="body"/>
          </p:nvPr>
        </p:nvSpPr>
        <p:spPr>
          <a:xfrm>
            <a:off x="3512025" y="1017725"/>
            <a:ext cx="5320200" cy="39747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283" name="Google Shape;283;p41"/>
          <p:cNvPicPr preferRelativeResize="0"/>
          <p:nvPr/>
        </p:nvPicPr>
        <p:blipFill>
          <a:blip r:embed="rId3">
            <a:alphaModFix/>
          </a:blip>
          <a:stretch>
            <a:fillRect/>
          </a:stretch>
        </p:blipFill>
        <p:spPr>
          <a:xfrm>
            <a:off x="613750" y="1094588"/>
            <a:ext cx="2505649" cy="382097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nvSpPr>
        <p:spPr>
          <a:xfrm>
            <a:off x="542275" y="1559550"/>
            <a:ext cx="8080800" cy="14775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Lexend"/>
              <a:buChar char="●"/>
            </a:pPr>
            <a:r>
              <a:rPr lang="en">
                <a:latin typeface="Lexend"/>
                <a:ea typeface="Lexend"/>
                <a:cs typeface="Lexend"/>
                <a:sym typeface="Lexend"/>
              </a:rPr>
              <a:t>American Founders Month</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Labor Day (1st Monday) </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Patriot Day (9/11)</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Constitution Day (9/17)</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Celebrate Freedom Week (Last full week)</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Hispanic Heritage Month (9/15-10/15)*</a:t>
            </a:r>
            <a:endParaRPr>
              <a:latin typeface="Lexend"/>
              <a:ea typeface="Lexend"/>
              <a:cs typeface="Lexend"/>
              <a:sym typeface="Lexend"/>
            </a:endParaRPr>
          </a:p>
        </p:txBody>
      </p:sp>
      <p:sp>
        <p:nvSpPr>
          <p:cNvPr id="70" name="Google Shape;70;p15"/>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September</a:t>
            </a:r>
            <a:endParaRPr b="1" sz="4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2"/>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42"/>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Challenge: Know Your Rights</a:t>
            </a:r>
            <a:endParaRPr b="1" sz="2820">
              <a:solidFill>
                <a:srgbClr val="FF0000"/>
              </a:solidFill>
            </a:endParaRPr>
          </a:p>
        </p:txBody>
      </p:sp>
      <p:sp>
        <p:nvSpPr>
          <p:cNvPr id="290" name="Google Shape;290;p42"/>
          <p:cNvSpPr txBox="1"/>
          <p:nvPr>
            <p:ph idx="1" type="body"/>
          </p:nvPr>
        </p:nvSpPr>
        <p:spPr>
          <a:xfrm>
            <a:off x="311700" y="2677625"/>
            <a:ext cx="8520600" cy="23130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What are some rights we have as students in school?</a:t>
            </a:r>
            <a:endParaRPr sz="2100">
              <a:solidFill>
                <a:schemeClr val="dk1"/>
              </a:solidFill>
            </a:endParaRPr>
          </a:p>
        </p:txBody>
      </p:sp>
      <p:pic>
        <p:nvPicPr>
          <p:cNvPr id="291" name="Google Shape;291;p42"/>
          <p:cNvPicPr preferRelativeResize="0"/>
          <p:nvPr/>
        </p:nvPicPr>
        <p:blipFill>
          <a:blip r:embed="rId3">
            <a:alphaModFix/>
          </a:blip>
          <a:stretch>
            <a:fillRect/>
          </a:stretch>
        </p:blipFill>
        <p:spPr>
          <a:xfrm>
            <a:off x="3494050" y="1128300"/>
            <a:ext cx="1818975" cy="1364226"/>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3"/>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Martin Luther King Jr. Day (3rd Monday of January) </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297" name="Google Shape;297;p43"/>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January</a:t>
            </a:r>
            <a:endParaRPr b="1" sz="4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1" name="Shape 301"/>
        <p:cNvGrpSpPr/>
        <p:nvPr/>
      </p:nvGrpSpPr>
      <p:grpSpPr>
        <a:xfrm>
          <a:off x="0" y="0"/>
          <a:ext cx="0" cy="0"/>
          <a:chOff x="0" y="0"/>
          <a:chExt cx="0" cy="0"/>
        </a:xfrm>
      </p:grpSpPr>
      <p:sp>
        <p:nvSpPr>
          <p:cNvPr id="302" name="Google Shape;302;p44"/>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44"/>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Martin Luther King Jr. Day </a:t>
            </a:r>
            <a:endParaRPr b="1" sz="2820">
              <a:solidFill>
                <a:srgbClr val="0000FF"/>
              </a:solidFill>
            </a:endParaRPr>
          </a:p>
        </p:txBody>
      </p:sp>
      <p:sp>
        <p:nvSpPr>
          <p:cNvPr id="304" name="Google Shape;304;p44"/>
          <p:cNvSpPr txBox="1"/>
          <p:nvPr>
            <p:ph idx="1" type="body"/>
          </p:nvPr>
        </p:nvSpPr>
        <p:spPr>
          <a:xfrm>
            <a:off x="311700" y="1046125"/>
            <a:ext cx="4260300" cy="3927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305" name="Google Shape;305;p44"/>
          <p:cNvPicPr preferRelativeResize="0"/>
          <p:nvPr/>
        </p:nvPicPr>
        <p:blipFill>
          <a:blip r:embed="rId3">
            <a:alphaModFix/>
          </a:blip>
          <a:stretch>
            <a:fillRect/>
          </a:stretch>
        </p:blipFill>
        <p:spPr>
          <a:xfrm>
            <a:off x="5376950" y="1099425"/>
            <a:ext cx="3056780" cy="38209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5"/>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45"/>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Civics Challenge: </a:t>
            </a:r>
            <a:r>
              <a:rPr b="1" lang="en" sz="2820">
                <a:solidFill>
                  <a:srgbClr val="0000FF"/>
                </a:solidFill>
              </a:rPr>
              <a:t>Peace</a:t>
            </a:r>
            <a:r>
              <a:rPr b="1" lang="en" sz="2820">
                <a:solidFill>
                  <a:srgbClr val="0000FF"/>
                </a:solidFill>
              </a:rPr>
              <a:t>!</a:t>
            </a:r>
            <a:endParaRPr b="1" sz="2820">
              <a:solidFill>
                <a:srgbClr val="0000FF"/>
              </a:solidFill>
            </a:endParaRPr>
          </a:p>
        </p:txBody>
      </p:sp>
      <p:sp>
        <p:nvSpPr>
          <p:cNvPr id="312" name="Google Shape;312;p45"/>
          <p:cNvSpPr txBox="1"/>
          <p:nvPr>
            <p:ph idx="1" type="body"/>
          </p:nvPr>
        </p:nvSpPr>
        <p:spPr>
          <a:xfrm>
            <a:off x="311700" y="1058600"/>
            <a:ext cx="5201100" cy="39465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How can we calm down when things frustrate us?</a:t>
            </a:r>
            <a:endParaRPr sz="2100">
              <a:solidFill>
                <a:schemeClr val="dk1"/>
              </a:solidFill>
            </a:endParaRPr>
          </a:p>
        </p:txBody>
      </p:sp>
      <p:pic>
        <p:nvPicPr>
          <p:cNvPr id="313" name="Google Shape;313;p45"/>
          <p:cNvPicPr preferRelativeResize="0"/>
          <p:nvPr/>
        </p:nvPicPr>
        <p:blipFill>
          <a:blip r:embed="rId3">
            <a:alphaModFix/>
          </a:blip>
          <a:stretch>
            <a:fillRect/>
          </a:stretch>
        </p:blipFill>
        <p:spPr>
          <a:xfrm>
            <a:off x="5759850" y="2125275"/>
            <a:ext cx="2965151" cy="19767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6"/>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Black History Month (all month)</a:t>
            </a:r>
            <a:endParaRPr>
              <a:solidFill>
                <a:schemeClr val="dk1"/>
              </a:solidFill>
              <a:latin typeface="Lexend"/>
              <a:ea typeface="Lexend"/>
              <a:cs typeface="Lexend"/>
              <a:sym typeface="Lexend"/>
            </a:endParaRPr>
          </a:p>
          <a:p>
            <a:pPr indent="0" lvl="0" marL="0" rtl="0" algn="l">
              <a:spcBef>
                <a:spcPts val="0"/>
              </a:spcBef>
              <a:spcAft>
                <a:spcPts val="0"/>
              </a:spcAft>
              <a:buNone/>
            </a:pPr>
            <a:r>
              <a:t/>
            </a:r>
            <a:endParaRPr>
              <a:latin typeface="Lexend"/>
              <a:ea typeface="Lexend"/>
              <a:cs typeface="Lexend"/>
              <a:sym typeface="Lexend"/>
            </a:endParaRPr>
          </a:p>
        </p:txBody>
      </p:sp>
      <p:sp>
        <p:nvSpPr>
          <p:cNvPr id="319" name="Google Shape;319;p46"/>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February</a:t>
            </a:r>
            <a:endParaRPr b="1" sz="4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3" name="Shape 323"/>
        <p:cNvGrpSpPr/>
        <p:nvPr/>
      </p:nvGrpSpPr>
      <p:grpSpPr>
        <a:xfrm>
          <a:off x="0" y="0"/>
          <a:ext cx="0" cy="0"/>
          <a:chOff x="0" y="0"/>
          <a:chExt cx="0" cy="0"/>
        </a:xfrm>
      </p:grpSpPr>
      <p:sp>
        <p:nvSpPr>
          <p:cNvPr id="324" name="Google Shape;324;p47"/>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47"/>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Black History Month</a:t>
            </a:r>
            <a:endParaRPr b="1" sz="2820">
              <a:solidFill>
                <a:srgbClr val="FF0000"/>
              </a:solidFill>
            </a:endParaRPr>
          </a:p>
        </p:txBody>
      </p:sp>
      <p:sp>
        <p:nvSpPr>
          <p:cNvPr id="326" name="Google Shape;326;p47"/>
          <p:cNvSpPr txBox="1"/>
          <p:nvPr>
            <p:ph idx="1" type="body"/>
          </p:nvPr>
        </p:nvSpPr>
        <p:spPr>
          <a:xfrm>
            <a:off x="137325" y="1052850"/>
            <a:ext cx="4260300" cy="39621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327" name="Google Shape;327;p47"/>
          <p:cNvPicPr preferRelativeResize="0"/>
          <p:nvPr/>
        </p:nvPicPr>
        <p:blipFill>
          <a:blip r:embed="rId3">
            <a:alphaModFix/>
          </a:blip>
          <a:stretch>
            <a:fillRect/>
          </a:stretch>
        </p:blipFill>
        <p:spPr>
          <a:xfrm>
            <a:off x="4499380" y="1061538"/>
            <a:ext cx="2725995" cy="1878374"/>
          </a:xfrm>
          <a:prstGeom prst="rect">
            <a:avLst/>
          </a:prstGeom>
          <a:noFill/>
          <a:ln cap="flat" cmpd="sng" w="9525">
            <a:solidFill>
              <a:schemeClr val="dk1"/>
            </a:solidFill>
            <a:prstDash val="solid"/>
            <a:round/>
            <a:headEnd len="sm" w="sm" type="none"/>
            <a:tailEnd len="sm" w="sm" type="none"/>
          </a:ln>
        </p:spPr>
      </p:pic>
      <p:pic>
        <p:nvPicPr>
          <p:cNvPr id="328" name="Google Shape;328;p47"/>
          <p:cNvPicPr preferRelativeResize="0"/>
          <p:nvPr/>
        </p:nvPicPr>
        <p:blipFill>
          <a:blip r:embed="rId4">
            <a:alphaModFix/>
          </a:blip>
          <a:stretch>
            <a:fillRect/>
          </a:stretch>
        </p:blipFill>
        <p:spPr>
          <a:xfrm>
            <a:off x="4884004" y="3058238"/>
            <a:ext cx="1956725" cy="1956725"/>
          </a:xfrm>
          <a:prstGeom prst="rect">
            <a:avLst/>
          </a:prstGeom>
          <a:noFill/>
          <a:ln cap="flat" cmpd="sng" w="9525">
            <a:solidFill>
              <a:schemeClr val="dk1"/>
            </a:solidFill>
            <a:prstDash val="solid"/>
            <a:round/>
            <a:headEnd len="sm" w="sm" type="none"/>
            <a:tailEnd len="sm" w="sm" type="none"/>
          </a:ln>
        </p:spPr>
      </p:pic>
      <p:pic>
        <p:nvPicPr>
          <p:cNvPr id="329" name="Google Shape;329;p47"/>
          <p:cNvPicPr preferRelativeResize="0"/>
          <p:nvPr/>
        </p:nvPicPr>
        <p:blipFill rotWithShape="1">
          <a:blip r:embed="rId5">
            <a:alphaModFix/>
          </a:blip>
          <a:srcRect b="6837" l="10392" r="6398" t="6716"/>
          <a:stretch/>
        </p:blipFill>
        <p:spPr>
          <a:xfrm>
            <a:off x="7447425" y="2364250"/>
            <a:ext cx="1506550" cy="19567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8"/>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48"/>
          <p:cNvSpPr txBox="1"/>
          <p:nvPr>
            <p:ph type="title"/>
          </p:nvPr>
        </p:nvSpPr>
        <p:spPr>
          <a:xfrm>
            <a:off x="311700"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Civics Challenge: Active Listening</a:t>
            </a:r>
            <a:endParaRPr b="1" sz="2820">
              <a:solidFill>
                <a:srgbClr val="FF0000"/>
              </a:solidFill>
            </a:endParaRPr>
          </a:p>
        </p:txBody>
      </p:sp>
      <p:sp>
        <p:nvSpPr>
          <p:cNvPr id="336" name="Google Shape;336;p48"/>
          <p:cNvSpPr txBox="1"/>
          <p:nvPr>
            <p:ph idx="1" type="body"/>
          </p:nvPr>
        </p:nvSpPr>
        <p:spPr>
          <a:xfrm>
            <a:off x="311700" y="1222225"/>
            <a:ext cx="5150100" cy="37842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How do we show others we are listening to them? </a:t>
            </a:r>
            <a:endParaRPr sz="2100">
              <a:solidFill>
                <a:schemeClr val="dk1"/>
              </a:solidFill>
            </a:endParaRPr>
          </a:p>
        </p:txBody>
      </p:sp>
      <p:pic>
        <p:nvPicPr>
          <p:cNvPr id="337" name="Google Shape;337;p48"/>
          <p:cNvPicPr preferRelativeResize="0"/>
          <p:nvPr/>
        </p:nvPicPr>
        <p:blipFill>
          <a:blip r:embed="rId3">
            <a:alphaModFix/>
          </a:blip>
          <a:stretch>
            <a:fillRect/>
          </a:stretch>
        </p:blipFill>
        <p:spPr>
          <a:xfrm>
            <a:off x="5944075" y="1816400"/>
            <a:ext cx="2595850" cy="25958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49"/>
          <p:cNvSpPr txBox="1"/>
          <p:nvPr/>
        </p:nvSpPr>
        <p:spPr>
          <a:xfrm>
            <a:off x="422100" y="1573000"/>
            <a:ext cx="6604500" cy="6156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Women’s History Month (All month long)</a:t>
            </a:r>
            <a:endParaRPr>
              <a:solidFill>
                <a:schemeClr val="dk1"/>
              </a:solidFill>
              <a:latin typeface="Lexend"/>
              <a:ea typeface="Lexend"/>
              <a:cs typeface="Lexend"/>
              <a:sym typeface="Lexend"/>
            </a:endParaRPr>
          </a:p>
          <a:p>
            <a:pPr indent="-317500" lvl="0" marL="457200" rtl="0" algn="l">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Medal of Honor Day (March 25)</a:t>
            </a:r>
            <a:endParaRPr>
              <a:latin typeface="Lexend"/>
              <a:ea typeface="Lexend"/>
              <a:cs typeface="Lexend"/>
              <a:sym typeface="Lexend"/>
            </a:endParaRPr>
          </a:p>
        </p:txBody>
      </p:sp>
      <p:sp>
        <p:nvSpPr>
          <p:cNvPr id="343" name="Google Shape;343;p49"/>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March</a:t>
            </a:r>
            <a:endParaRPr b="1" sz="4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7" name="Shape 347"/>
        <p:cNvGrpSpPr/>
        <p:nvPr/>
      </p:nvGrpSpPr>
      <p:grpSpPr>
        <a:xfrm>
          <a:off x="0" y="0"/>
          <a:ext cx="0" cy="0"/>
          <a:chOff x="0" y="0"/>
          <a:chExt cx="0" cy="0"/>
        </a:xfrm>
      </p:grpSpPr>
      <p:sp>
        <p:nvSpPr>
          <p:cNvPr id="348" name="Google Shape;348;p50"/>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50"/>
          <p:cNvSpPr txBox="1"/>
          <p:nvPr>
            <p:ph type="title"/>
          </p:nvPr>
        </p:nvSpPr>
        <p:spPr>
          <a:xfrm>
            <a:off x="392675" y="1852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Women’s History Month</a:t>
            </a:r>
            <a:endParaRPr b="1" sz="2820">
              <a:solidFill>
                <a:srgbClr val="0000FF"/>
              </a:solidFill>
            </a:endParaRPr>
          </a:p>
        </p:txBody>
      </p:sp>
      <p:sp>
        <p:nvSpPr>
          <p:cNvPr id="350" name="Google Shape;350;p50"/>
          <p:cNvSpPr txBox="1"/>
          <p:nvPr>
            <p:ph idx="1" type="body"/>
          </p:nvPr>
        </p:nvSpPr>
        <p:spPr>
          <a:xfrm>
            <a:off x="162175" y="3175775"/>
            <a:ext cx="8863200" cy="18873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351" name="Google Shape;351;p50"/>
          <p:cNvPicPr preferRelativeResize="0"/>
          <p:nvPr/>
        </p:nvPicPr>
        <p:blipFill>
          <a:blip r:embed="rId3">
            <a:alphaModFix/>
          </a:blip>
          <a:stretch>
            <a:fillRect/>
          </a:stretch>
        </p:blipFill>
        <p:spPr>
          <a:xfrm>
            <a:off x="610525" y="1024125"/>
            <a:ext cx="1673150" cy="2070733"/>
          </a:xfrm>
          <a:prstGeom prst="rect">
            <a:avLst/>
          </a:prstGeom>
          <a:noFill/>
          <a:ln cap="flat" cmpd="sng" w="9525">
            <a:solidFill>
              <a:schemeClr val="dk2"/>
            </a:solidFill>
            <a:prstDash val="solid"/>
            <a:round/>
            <a:headEnd len="sm" w="sm" type="none"/>
            <a:tailEnd len="sm" w="sm" type="none"/>
          </a:ln>
        </p:spPr>
      </p:pic>
      <p:pic>
        <p:nvPicPr>
          <p:cNvPr id="352" name="Google Shape;352;p50"/>
          <p:cNvPicPr preferRelativeResize="0"/>
          <p:nvPr/>
        </p:nvPicPr>
        <p:blipFill>
          <a:blip r:embed="rId4">
            <a:alphaModFix/>
          </a:blip>
          <a:stretch>
            <a:fillRect/>
          </a:stretch>
        </p:blipFill>
        <p:spPr>
          <a:xfrm>
            <a:off x="3250424" y="1148525"/>
            <a:ext cx="2686700" cy="1821925"/>
          </a:xfrm>
          <a:prstGeom prst="rect">
            <a:avLst/>
          </a:prstGeom>
          <a:noFill/>
          <a:ln cap="flat" cmpd="sng" w="9525">
            <a:solidFill>
              <a:schemeClr val="dk2"/>
            </a:solidFill>
            <a:prstDash val="solid"/>
            <a:round/>
            <a:headEnd len="sm" w="sm" type="none"/>
            <a:tailEnd len="sm" w="sm" type="none"/>
          </a:ln>
        </p:spPr>
      </p:pic>
      <p:pic>
        <p:nvPicPr>
          <p:cNvPr id="353" name="Google Shape;353;p50"/>
          <p:cNvPicPr preferRelativeResize="0"/>
          <p:nvPr/>
        </p:nvPicPr>
        <p:blipFill>
          <a:blip r:embed="rId5">
            <a:alphaModFix/>
          </a:blip>
          <a:stretch>
            <a:fillRect/>
          </a:stretch>
        </p:blipFill>
        <p:spPr>
          <a:xfrm>
            <a:off x="6981525" y="1148527"/>
            <a:ext cx="1392547" cy="18219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51"/>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51"/>
          <p:cNvSpPr txBox="1"/>
          <p:nvPr>
            <p:ph type="title"/>
          </p:nvPr>
        </p:nvSpPr>
        <p:spPr>
          <a:xfrm>
            <a:off x="384600" y="1025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Civics Challenge: </a:t>
            </a:r>
            <a:r>
              <a:rPr b="1" lang="en" sz="2820">
                <a:solidFill>
                  <a:srgbClr val="0000FF"/>
                </a:solidFill>
              </a:rPr>
              <a:t>Celebrate</a:t>
            </a:r>
            <a:r>
              <a:rPr b="1" lang="en" sz="2820">
                <a:solidFill>
                  <a:srgbClr val="0000FF"/>
                </a:solidFill>
              </a:rPr>
              <a:t> Women</a:t>
            </a:r>
            <a:endParaRPr b="1" sz="2820">
              <a:solidFill>
                <a:srgbClr val="0000FF"/>
              </a:solidFill>
            </a:endParaRPr>
          </a:p>
        </p:txBody>
      </p:sp>
      <p:sp>
        <p:nvSpPr>
          <p:cNvPr id="360" name="Google Shape;360;p51"/>
          <p:cNvSpPr txBox="1"/>
          <p:nvPr>
            <p:ph idx="1" type="body"/>
          </p:nvPr>
        </p:nvSpPr>
        <p:spPr>
          <a:xfrm>
            <a:off x="311700" y="1170675"/>
            <a:ext cx="4260300" cy="38232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How can you celebrate women in your life?</a:t>
            </a:r>
            <a:endParaRPr sz="2100">
              <a:solidFill>
                <a:schemeClr val="dk1"/>
              </a:solidFill>
            </a:endParaRPr>
          </a:p>
        </p:txBody>
      </p:sp>
      <p:pic>
        <p:nvPicPr>
          <p:cNvPr id="361" name="Google Shape;361;p51"/>
          <p:cNvPicPr preferRelativeResize="0"/>
          <p:nvPr/>
        </p:nvPicPr>
        <p:blipFill rotWithShape="1">
          <a:blip r:embed="rId3">
            <a:alphaModFix/>
          </a:blip>
          <a:srcRect b="19425" l="0" r="0" t="19431"/>
          <a:stretch/>
        </p:blipFill>
        <p:spPr>
          <a:xfrm>
            <a:off x="4920000" y="1891325"/>
            <a:ext cx="3895500" cy="23818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4" name="Shape 74"/>
        <p:cNvGrpSpPr/>
        <p:nvPr/>
      </p:nvGrpSpPr>
      <p:grpSpPr>
        <a:xfrm>
          <a:off x="0" y="0"/>
          <a:ext cx="0" cy="0"/>
          <a:chOff x="0" y="0"/>
          <a:chExt cx="0" cy="0"/>
        </a:xfrm>
      </p:grpSpPr>
      <p:sp>
        <p:nvSpPr>
          <p:cNvPr id="75" name="Google Shape;75;p16"/>
          <p:cNvSpPr txBox="1"/>
          <p:nvPr>
            <p:ph type="title"/>
          </p:nvPr>
        </p:nvSpPr>
        <p:spPr>
          <a:xfrm>
            <a:off x="0" y="0"/>
            <a:ext cx="92106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2820">
                <a:solidFill>
                  <a:srgbClr val="0000FF"/>
                </a:solidFill>
              </a:rPr>
              <a:t>American Founders Month</a:t>
            </a:r>
            <a:endParaRPr b="1" sz="2820">
              <a:solidFill>
                <a:srgbClr val="0000FF"/>
              </a:solidFill>
            </a:endParaRPr>
          </a:p>
        </p:txBody>
      </p:sp>
      <p:sp>
        <p:nvSpPr>
          <p:cNvPr id="76" name="Google Shape;76;p16"/>
          <p:cNvSpPr txBox="1"/>
          <p:nvPr>
            <p:ph idx="1" type="body"/>
          </p:nvPr>
        </p:nvSpPr>
        <p:spPr>
          <a:xfrm>
            <a:off x="311700" y="3001500"/>
            <a:ext cx="8520600" cy="19782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 </a:t>
            </a:r>
            <a:endParaRPr>
              <a:solidFill>
                <a:schemeClr val="dk1"/>
              </a:solidFill>
            </a:endParaRPr>
          </a:p>
        </p:txBody>
      </p:sp>
      <p:pic>
        <p:nvPicPr>
          <p:cNvPr id="77" name="Google Shape;77;p16"/>
          <p:cNvPicPr preferRelativeResize="0"/>
          <p:nvPr/>
        </p:nvPicPr>
        <p:blipFill>
          <a:blip r:embed="rId3">
            <a:alphaModFix/>
          </a:blip>
          <a:stretch>
            <a:fillRect/>
          </a:stretch>
        </p:blipFill>
        <p:spPr>
          <a:xfrm>
            <a:off x="438976" y="1245576"/>
            <a:ext cx="2008133" cy="1339550"/>
          </a:xfrm>
          <a:prstGeom prst="rect">
            <a:avLst/>
          </a:prstGeom>
          <a:noFill/>
          <a:ln cap="flat" cmpd="sng" w="9525">
            <a:solidFill>
              <a:schemeClr val="dk1"/>
            </a:solidFill>
            <a:prstDash val="solid"/>
            <a:round/>
            <a:headEnd len="sm" w="sm" type="none"/>
            <a:tailEnd len="sm" w="sm" type="none"/>
          </a:ln>
        </p:spPr>
      </p:pic>
      <p:pic>
        <p:nvPicPr>
          <p:cNvPr id="78" name="Google Shape;78;p16"/>
          <p:cNvPicPr preferRelativeResize="0"/>
          <p:nvPr/>
        </p:nvPicPr>
        <p:blipFill>
          <a:blip r:embed="rId4">
            <a:alphaModFix/>
          </a:blip>
          <a:stretch>
            <a:fillRect/>
          </a:stretch>
        </p:blipFill>
        <p:spPr>
          <a:xfrm>
            <a:off x="5067579" y="1000875"/>
            <a:ext cx="1499147" cy="1828950"/>
          </a:xfrm>
          <a:prstGeom prst="rect">
            <a:avLst/>
          </a:prstGeom>
          <a:noFill/>
          <a:ln cap="flat" cmpd="sng" w="9525">
            <a:solidFill>
              <a:schemeClr val="dk1"/>
            </a:solidFill>
            <a:prstDash val="solid"/>
            <a:round/>
            <a:headEnd len="sm" w="sm" type="none"/>
            <a:tailEnd len="sm" w="sm" type="none"/>
          </a:ln>
        </p:spPr>
      </p:pic>
      <p:pic>
        <p:nvPicPr>
          <p:cNvPr id="79" name="Google Shape;79;p16"/>
          <p:cNvPicPr preferRelativeResize="0"/>
          <p:nvPr/>
        </p:nvPicPr>
        <p:blipFill rotWithShape="1">
          <a:blip r:embed="rId5">
            <a:alphaModFix/>
          </a:blip>
          <a:srcRect b="4319" l="7844" r="6604" t="2777"/>
          <a:stretch/>
        </p:blipFill>
        <p:spPr>
          <a:xfrm>
            <a:off x="3086249" y="1000863"/>
            <a:ext cx="1342175" cy="1828974"/>
          </a:xfrm>
          <a:prstGeom prst="rect">
            <a:avLst/>
          </a:prstGeom>
          <a:noFill/>
          <a:ln cap="flat" cmpd="sng" w="9525">
            <a:solidFill>
              <a:schemeClr val="dk1"/>
            </a:solidFill>
            <a:prstDash val="solid"/>
            <a:round/>
            <a:headEnd len="sm" w="sm" type="none"/>
            <a:tailEnd len="sm" w="sm" type="none"/>
          </a:ln>
        </p:spPr>
      </p:pic>
      <p:pic>
        <p:nvPicPr>
          <p:cNvPr id="80" name="Google Shape;80;p16"/>
          <p:cNvPicPr preferRelativeResize="0"/>
          <p:nvPr/>
        </p:nvPicPr>
        <p:blipFill>
          <a:blip r:embed="rId6">
            <a:alphaModFix/>
          </a:blip>
          <a:stretch>
            <a:fillRect/>
          </a:stretch>
        </p:blipFill>
        <p:spPr>
          <a:xfrm>
            <a:off x="7205877" y="1005851"/>
            <a:ext cx="1499150" cy="1819002"/>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5" name="Shape 365"/>
        <p:cNvGrpSpPr/>
        <p:nvPr/>
      </p:nvGrpSpPr>
      <p:grpSpPr>
        <a:xfrm>
          <a:off x="0" y="0"/>
          <a:ext cx="0" cy="0"/>
          <a:chOff x="0" y="0"/>
          <a:chExt cx="0" cy="0"/>
        </a:xfrm>
      </p:grpSpPr>
      <p:sp>
        <p:nvSpPr>
          <p:cNvPr id="366" name="Google Shape;366;p52"/>
          <p:cNvSpPr txBox="1"/>
          <p:nvPr>
            <p:ph idx="1" type="body"/>
          </p:nvPr>
        </p:nvSpPr>
        <p:spPr>
          <a:xfrm>
            <a:off x="311700" y="1152475"/>
            <a:ext cx="4551600" cy="34164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367" name="Google Shape;367;p52"/>
          <p:cNvPicPr preferRelativeResize="0"/>
          <p:nvPr/>
        </p:nvPicPr>
        <p:blipFill>
          <a:blip r:embed="rId3">
            <a:alphaModFix/>
          </a:blip>
          <a:stretch>
            <a:fillRect/>
          </a:stretch>
        </p:blipFill>
        <p:spPr>
          <a:xfrm>
            <a:off x="5139125" y="1784100"/>
            <a:ext cx="3693174" cy="2153151"/>
          </a:xfrm>
          <a:prstGeom prst="rect">
            <a:avLst/>
          </a:prstGeom>
          <a:noFill/>
          <a:ln cap="flat" cmpd="sng" w="9525">
            <a:solidFill>
              <a:schemeClr val="dk1"/>
            </a:solidFill>
            <a:prstDash val="solid"/>
            <a:round/>
            <a:headEnd len="sm" w="sm" type="none"/>
            <a:tailEnd len="sm" w="sm" type="none"/>
          </a:ln>
        </p:spPr>
      </p:pic>
      <p:sp>
        <p:nvSpPr>
          <p:cNvPr id="368" name="Google Shape;368;p52"/>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Medal of Honor Day</a:t>
            </a:r>
            <a:endParaRPr b="1" sz="2800">
              <a:solidFill>
                <a:srgbClr val="FF0000"/>
              </a:solidFill>
              <a:latin typeface="Lexend"/>
              <a:ea typeface="Lexend"/>
              <a:cs typeface="Lexend"/>
              <a:sym typeface="Lexen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53"/>
          <p:cNvSpPr txBox="1"/>
          <p:nvPr>
            <p:ph idx="1" type="body"/>
          </p:nvPr>
        </p:nvSpPr>
        <p:spPr>
          <a:xfrm>
            <a:off x="311700" y="1229750"/>
            <a:ext cx="5022900" cy="33390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How can we show patriotism?</a:t>
            </a:r>
            <a:r>
              <a:rPr lang="en" sz="2100">
                <a:solidFill>
                  <a:schemeClr val="dk1"/>
                </a:solidFill>
              </a:rPr>
              <a:t> </a:t>
            </a:r>
            <a:endParaRPr sz="2100">
              <a:solidFill>
                <a:schemeClr val="dk1"/>
              </a:solidFill>
            </a:endParaRPr>
          </a:p>
        </p:txBody>
      </p:sp>
      <p:pic>
        <p:nvPicPr>
          <p:cNvPr id="374" name="Google Shape;374;p53"/>
          <p:cNvPicPr preferRelativeResize="0"/>
          <p:nvPr/>
        </p:nvPicPr>
        <p:blipFill>
          <a:blip r:embed="rId3">
            <a:alphaModFix/>
          </a:blip>
          <a:stretch>
            <a:fillRect/>
          </a:stretch>
        </p:blipFill>
        <p:spPr>
          <a:xfrm>
            <a:off x="6041373" y="1685100"/>
            <a:ext cx="2405925" cy="2428300"/>
          </a:xfrm>
          <a:prstGeom prst="rect">
            <a:avLst/>
          </a:prstGeom>
          <a:noFill/>
          <a:ln>
            <a:noFill/>
          </a:ln>
        </p:spPr>
      </p:pic>
      <p:sp>
        <p:nvSpPr>
          <p:cNvPr id="375" name="Google Shape;375;p53"/>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Civics Challenge: Patriotism!</a:t>
            </a:r>
            <a:endParaRPr b="1" sz="2800">
              <a:solidFill>
                <a:srgbClr val="FF0000"/>
              </a:solidFill>
              <a:latin typeface="Lexend"/>
              <a:ea typeface="Lexend"/>
              <a:cs typeface="Lexend"/>
              <a:sym typeface="Lexen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54"/>
          <p:cNvSpPr txBox="1"/>
          <p:nvPr>
            <p:ph type="title"/>
          </p:nvPr>
        </p:nvSpPr>
        <p:spPr>
          <a:xfrm>
            <a:off x="422100" y="1541250"/>
            <a:ext cx="54261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Pascua Florida Day (April 2)</a:t>
            </a:r>
            <a:endParaRPr sz="1400"/>
          </a:p>
          <a:p>
            <a:pPr indent="-317500" lvl="0" marL="457200" rtl="0" algn="l">
              <a:spcBef>
                <a:spcPts val="0"/>
              </a:spcBef>
              <a:spcAft>
                <a:spcPts val="0"/>
              </a:spcAft>
              <a:buSzPts val="1400"/>
              <a:buChar char="●"/>
            </a:pPr>
            <a:r>
              <a:rPr lang="en" sz="1400"/>
              <a:t>Financial Literacy Month (All Month)</a:t>
            </a:r>
            <a:endParaRPr sz="1400"/>
          </a:p>
        </p:txBody>
      </p:sp>
      <p:sp>
        <p:nvSpPr>
          <p:cNvPr id="381" name="Google Shape;381;p54"/>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April</a:t>
            </a:r>
            <a:endParaRPr b="1" sz="42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5" name="Shape 385"/>
        <p:cNvGrpSpPr/>
        <p:nvPr/>
      </p:nvGrpSpPr>
      <p:grpSpPr>
        <a:xfrm>
          <a:off x="0" y="0"/>
          <a:ext cx="0" cy="0"/>
          <a:chOff x="0" y="0"/>
          <a:chExt cx="0" cy="0"/>
        </a:xfrm>
      </p:grpSpPr>
      <p:sp>
        <p:nvSpPr>
          <p:cNvPr id="386" name="Google Shape;386;p55"/>
          <p:cNvSpPr txBox="1"/>
          <p:nvPr>
            <p:ph idx="1" type="body"/>
          </p:nvPr>
        </p:nvSpPr>
        <p:spPr>
          <a:xfrm>
            <a:off x="311700" y="1152475"/>
            <a:ext cx="4615500" cy="3723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387" name="Google Shape;387;p55"/>
          <p:cNvPicPr preferRelativeResize="0"/>
          <p:nvPr/>
        </p:nvPicPr>
        <p:blipFill>
          <a:blip r:embed="rId3">
            <a:alphaModFix/>
          </a:blip>
          <a:stretch>
            <a:fillRect/>
          </a:stretch>
        </p:blipFill>
        <p:spPr>
          <a:xfrm>
            <a:off x="6135479" y="3058550"/>
            <a:ext cx="2458945" cy="1942925"/>
          </a:xfrm>
          <a:prstGeom prst="rect">
            <a:avLst/>
          </a:prstGeom>
          <a:noFill/>
          <a:ln cap="flat" cmpd="sng" w="9525">
            <a:solidFill>
              <a:schemeClr val="dk1"/>
            </a:solidFill>
            <a:prstDash val="solid"/>
            <a:round/>
            <a:headEnd len="sm" w="sm" type="none"/>
            <a:tailEnd len="sm" w="sm" type="none"/>
          </a:ln>
        </p:spPr>
      </p:pic>
      <p:sp>
        <p:nvSpPr>
          <p:cNvPr id="388" name="Google Shape;388;p55"/>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Pascua Florida Day</a:t>
            </a:r>
            <a:endParaRPr b="1" sz="2800">
              <a:solidFill>
                <a:srgbClr val="0000FF"/>
              </a:solidFill>
              <a:latin typeface="Lexend"/>
              <a:ea typeface="Lexend"/>
              <a:cs typeface="Lexend"/>
              <a:sym typeface="Lexend"/>
            </a:endParaRPr>
          </a:p>
        </p:txBody>
      </p:sp>
      <p:pic>
        <p:nvPicPr>
          <p:cNvPr id="389" name="Google Shape;389;p55"/>
          <p:cNvPicPr preferRelativeResize="0"/>
          <p:nvPr/>
        </p:nvPicPr>
        <p:blipFill rotWithShape="1">
          <a:blip r:embed="rId4">
            <a:alphaModFix/>
          </a:blip>
          <a:srcRect b="0" l="21362" r="16825" t="0"/>
          <a:stretch/>
        </p:blipFill>
        <p:spPr>
          <a:xfrm>
            <a:off x="5354177" y="1177797"/>
            <a:ext cx="1808876" cy="1646162"/>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6"/>
          <p:cNvSpPr txBox="1"/>
          <p:nvPr>
            <p:ph idx="1" type="body"/>
          </p:nvPr>
        </p:nvSpPr>
        <p:spPr>
          <a:xfrm>
            <a:off x="311700" y="1239525"/>
            <a:ext cx="5430300" cy="33294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What do we know about Florida?</a:t>
            </a:r>
            <a:r>
              <a:rPr lang="en" sz="2100">
                <a:solidFill>
                  <a:schemeClr val="dk1"/>
                </a:solidFill>
              </a:rPr>
              <a:t> </a:t>
            </a:r>
            <a:endParaRPr sz="2100">
              <a:solidFill>
                <a:schemeClr val="dk1"/>
              </a:solidFill>
            </a:endParaRPr>
          </a:p>
        </p:txBody>
      </p:sp>
      <p:sp>
        <p:nvSpPr>
          <p:cNvPr id="395" name="Google Shape;395;p56"/>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Civics Challenge: Our Great State!</a:t>
            </a:r>
            <a:endParaRPr b="1" sz="2800">
              <a:solidFill>
                <a:srgbClr val="0000FF"/>
              </a:solidFill>
              <a:latin typeface="Lexend"/>
              <a:ea typeface="Lexend"/>
              <a:cs typeface="Lexend"/>
              <a:sym typeface="Lexend"/>
            </a:endParaRPr>
          </a:p>
        </p:txBody>
      </p:sp>
      <p:pic>
        <p:nvPicPr>
          <p:cNvPr id="396" name="Google Shape;396;p56"/>
          <p:cNvPicPr preferRelativeResize="0"/>
          <p:nvPr/>
        </p:nvPicPr>
        <p:blipFill>
          <a:blip r:embed="rId3">
            <a:alphaModFix/>
          </a:blip>
          <a:stretch>
            <a:fillRect/>
          </a:stretch>
        </p:blipFill>
        <p:spPr>
          <a:xfrm>
            <a:off x="6001925" y="1596249"/>
            <a:ext cx="2690049" cy="261594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0" name="Shape 400"/>
        <p:cNvGrpSpPr/>
        <p:nvPr/>
      </p:nvGrpSpPr>
      <p:grpSpPr>
        <a:xfrm>
          <a:off x="0" y="0"/>
          <a:ext cx="0" cy="0"/>
          <a:chOff x="0" y="0"/>
          <a:chExt cx="0" cy="0"/>
        </a:xfrm>
      </p:grpSpPr>
      <p:sp>
        <p:nvSpPr>
          <p:cNvPr id="401" name="Google Shape;401;p57"/>
          <p:cNvSpPr txBox="1"/>
          <p:nvPr>
            <p:ph idx="1" type="body"/>
          </p:nvPr>
        </p:nvSpPr>
        <p:spPr>
          <a:xfrm>
            <a:off x="311700" y="1152475"/>
            <a:ext cx="8447400" cy="20685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402" name="Google Shape;402;p57"/>
          <p:cNvPicPr preferRelativeResize="0"/>
          <p:nvPr/>
        </p:nvPicPr>
        <p:blipFill>
          <a:blip r:embed="rId3">
            <a:alphaModFix/>
          </a:blip>
          <a:stretch>
            <a:fillRect/>
          </a:stretch>
        </p:blipFill>
        <p:spPr>
          <a:xfrm>
            <a:off x="1180676" y="3430250"/>
            <a:ext cx="1528051" cy="1469399"/>
          </a:xfrm>
          <a:prstGeom prst="rect">
            <a:avLst/>
          </a:prstGeom>
          <a:noFill/>
          <a:ln>
            <a:noFill/>
          </a:ln>
        </p:spPr>
      </p:pic>
      <p:pic>
        <p:nvPicPr>
          <p:cNvPr id="403" name="Google Shape;403;p57"/>
          <p:cNvPicPr preferRelativeResize="0"/>
          <p:nvPr/>
        </p:nvPicPr>
        <p:blipFill>
          <a:blip r:embed="rId4">
            <a:alphaModFix/>
          </a:blip>
          <a:stretch>
            <a:fillRect/>
          </a:stretch>
        </p:blipFill>
        <p:spPr>
          <a:xfrm>
            <a:off x="6435300" y="3431238"/>
            <a:ext cx="1528050" cy="1467422"/>
          </a:xfrm>
          <a:prstGeom prst="rect">
            <a:avLst/>
          </a:prstGeom>
          <a:noFill/>
          <a:ln>
            <a:noFill/>
          </a:ln>
        </p:spPr>
      </p:pic>
      <p:sp>
        <p:nvSpPr>
          <p:cNvPr id="404" name="Google Shape;404;p57"/>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Financial Literacy Month</a:t>
            </a:r>
            <a:endParaRPr b="1" sz="2800">
              <a:solidFill>
                <a:srgbClr val="FF0000"/>
              </a:solidFill>
              <a:latin typeface="Lexend"/>
              <a:ea typeface="Lexend"/>
              <a:cs typeface="Lexend"/>
              <a:sym typeface="Lexend"/>
            </a:endParaRPr>
          </a:p>
        </p:txBody>
      </p:sp>
      <p:pic>
        <p:nvPicPr>
          <p:cNvPr id="405" name="Google Shape;405;p57"/>
          <p:cNvPicPr preferRelativeResize="0"/>
          <p:nvPr/>
        </p:nvPicPr>
        <p:blipFill>
          <a:blip r:embed="rId5">
            <a:alphaModFix/>
          </a:blip>
          <a:stretch>
            <a:fillRect/>
          </a:stretch>
        </p:blipFill>
        <p:spPr>
          <a:xfrm>
            <a:off x="3088225" y="3549025"/>
            <a:ext cx="2967576" cy="123185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58"/>
          <p:cNvSpPr txBox="1"/>
          <p:nvPr>
            <p:ph idx="1" type="body"/>
          </p:nvPr>
        </p:nvSpPr>
        <p:spPr>
          <a:xfrm>
            <a:off x="311700" y="1152475"/>
            <a:ext cx="4984500" cy="34164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How can we earn money as a kid? What might we</a:t>
            </a:r>
            <a:r>
              <a:rPr lang="en" sz="2100">
                <a:solidFill>
                  <a:schemeClr val="dk1"/>
                </a:solidFill>
              </a:rPr>
              <a:t> save for?</a:t>
            </a:r>
            <a:endParaRPr sz="2100">
              <a:solidFill>
                <a:schemeClr val="dk1"/>
              </a:solidFill>
            </a:endParaRPr>
          </a:p>
        </p:txBody>
      </p:sp>
      <p:sp>
        <p:nvSpPr>
          <p:cNvPr id="411" name="Google Shape;411;p58"/>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Civics Challenge: Earning and Saving</a:t>
            </a:r>
            <a:endParaRPr b="1" sz="2800">
              <a:solidFill>
                <a:srgbClr val="FF0000"/>
              </a:solidFill>
              <a:latin typeface="Lexend"/>
              <a:ea typeface="Lexend"/>
              <a:cs typeface="Lexend"/>
              <a:sym typeface="Lexend"/>
            </a:endParaRPr>
          </a:p>
        </p:txBody>
      </p:sp>
      <p:pic>
        <p:nvPicPr>
          <p:cNvPr id="412" name="Google Shape;412;p58"/>
          <p:cNvPicPr preferRelativeResize="0"/>
          <p:nvPr/>
        </p:nvPicPr>
        <p:blipFill>
          <a:blip r:embed="rId3">
            <a:alphaModFix/>
          </a:blip>
          <a:stretch>
            <a:fillRect/>
          </a:stretch>
        </p:blipFill>
        <p:spPr>
          <a:xfrm>
            <a:off x="5932475" y="1632040"/>
            <a:ext cx="2454824" cy="24572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59"/>
          <p:cNvSpPr txBox="1"/>
          <p:nvPr>
            <p:ph type="title"/>
          </p:nvPr>
        </p:nvSpPr>
        <p:spPr>
          <a:xfrm>
            <a:off x="422100" y="1489050"/>
            <a:ext cx="65583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Florida Emancipation Day (May 25)</a:t>
            </a:r>
            <a:endParaRPr sz="1400"/>
          </a:p>
          <a:p>
            <a:pPr indent="-317500" lvl="0" marL="457200" rtl="0" algn="l">
              <a:spcBef>
                <a:spcPts val="0"/>
              </a:spcBef>
              <a:spcAft>
                <a:spcPts val="0"/>
              </a:spcAft>
              <a:buSzPts val="1400"/>
              <a:buChar char="●"/>
            </a:pPr>
            <a:r>
              <a:rPr lang="en" sz="1400"/>
              <a:t>Armed Forces Week (Third week of the month)</a:t>
            </a:r>
            <a:endParaRPr sz="1400"/>
          </a:p>
          <a:p>
            <a:pPr indent="-317500" lvl="0" marL="457200" rtl="0" algn="l">
              <a:spcBef>
                <a:spcPts val="0"/>
              </a:spcBef>
              <a:spcAft>
                <a:spcPts val="0"/>
              </a:spcAft>
              <a:buSzPts val="1400"/>
              <a:buChar char="●"/>
            </a:pPr>
            <a:r>
              <a:rPr lang="en" sz="1400"/>
              <a:t>Memorial Day (Last Monday of the month)</a:t>
            </a:r>
            <a:endParaRPr sz="1400"/>
          </a:p>
        </p:txBody>
      </p:sp>
      <p:sp>
        <p:nvSpPr>
          <p:cNvPr id="418" name="Google Shape;418;p59"/>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May</a:t>
            </a:r>
            <a:endParaRPr b="1" sz="42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2" name="Shape 422"/>
        <p:cNvGrpSpPr/>
        <p:nvPr/>
      </p:nvGrpSpPr>
      <p:grpSpPr>
        <a:xfrm>
          <a:off x="0" y="0"/>
          <a:ext cx="0" cy="0"/>
          <a:chOff x="0" y="0"/>
          <a:chExt cx="0" cy="0"/>
        </a:xfrm>
      </p:grpSpPr>
      <p:sp>
        <p:nvSpPr>
          <p:cNvPr id="423" name="Google Shape;423;p60"/>
          <p:cNvSpPr txBox="1"/>
          <p:nvPr>
            <p:ph idx="1" type="body"/>
          </p:nvPr>
        </p:nvSpPr>
        <p:spPr>
          <a:xfrm>
            <a:off x="311700" y="1152475"/>
            <a:ext cx="4564500" cy="37365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424" name="Google Shape;424;p60"/>
          <p:cNvPicPr preferRelativeResize="0"/>
          <p:nvPr/>
        </p:nvPicPr>
        <p:blipFill>
          <a:blip r:embed="rId3">
            <a:alphaModFix/>
          </a:blip>
          <a:stretch>
            <a:fillRect/>
          </a:stretch>
        </p:blipFill>
        <p:spPr>
          <a:xfrm>
            <a:off x="5191975" y="1700263"/>
            <a:ext cx="3725875" cy="2481425"/>
          </a:xfrm>
          <a:prstGeom prst="rect">
            <a:avLst/>
          </a:prstGeom>
          <a:noFill/>
          <a:ln cap="flat" cmpd="sng" w="9525">
            <a:solidFill>
              <a:schemeClr val="dk1"/>
            </a:solidFill>
            <a:prstDash val="solid"/>
            <a:round/>
            <a:headEnd len="sm" w="sm" type="none"/>
            <a:tailEnd len="sm" w="sm" type="none"/>
          </a:ln>
        </p:spPr>
      </p:pic>
      <p:sp>
        <p:nvSpPr>
          <p:cNvPr id="425" name="Google Shape;425;p60"/>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Florida Emancipation Day</a:t>
            </a:r>
            <a:endParaRPr b="1" sz="2800">
              <a:solidFill>
                <a:srgbClr val="0000FF"/>
              </a:solidFill>
              <a:latin typeface="Lexend"/>
              <a:ea typeface="Lexend"/>
              <a:cs typeface="Lexend"/>
              <a:sym typeface="Lexend"/>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1"/>
          <p:cNvSpPr txBox="1"/>
          <p:nvPr>
            <p:ph idx="1" type="body"/>
          </p:nvPr>
        </p:nvSpPr>
        <p:spPr>
          <a:xfrm>
            <a:off x="311700" y="1158550"/>
            <a:ext cx="4908300" cy="36411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What are some freedoms we have?</a:t>
            </a:r>
            <a:endParaRPr sz="2100">
              <a:solidFill>
                <a:schemeClr val="dk1"/>
              </a:solidFill>
            </a:endParaRPr>
          </a:p>
        </p:txBody>
      </p:sp>
      <p:sp>
        <p:nvSpPr>
          <p:cNvPr id="431" name="Google Shape;431;p61"/>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Civics Challenge: Freedom!</a:t>
            </a:r>
            <a:endParaRPr b="1" sz="2800">
              <a:solidFill>
                <a:srgbClr val="0000FF"/>
              </a:solidFill>
              <a:latin typeface="Lexend"/>
              <a:ea typeface="Lexend"/>
              <a:cs typeface="Lexend"/>
              <a:sym typeface="Lexend"/>
            </a:endParaRPr>
          </a:p>
        </p:txBody>
      </p:sp>
      <p:pic>
        <p:nvPicPr>
          <p:cNvPr id="432" name="Google Shape;432;p61"/>
          <p:cNvPicPr preferRelativeResize="0"/>
          <p:nvPr/>
        </p:nvPicPr>
        <p:blipFill>
          <a:blip r:embed="rId3">
            <a:alphaModFix/>
          </a:blip>
          <a:stretch>
            <a:fillRect/>
          </a:stretch>
        </p:blipFill>
        <p:spPr>
          <a:xfrm>
            <a:off x="5623925" y="1659913"/>
            <a:ext cx="2638374" cy="263837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type="title"/>
          </p:nvPr>
        </p:nvSpPr>
        <p:spPr>
          <a:xfrm>
            <a:off x="0" y="0"/>
            <a:ext cx="9144000" cy="7734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solidFill>
                  <a:srgbClr val="0000FF"/>
                </a:solidFill>
              </a:rPr>
              <a:t>Civics Challenge: Teamwork!</a:t>
            </a:r>
            <a:endParaRPr b="1">
              <a:solidFill>
                <a:srgbClr val="0000FF"/>
              </a:solidFill>
            </a:endParaRPr>
          </a:p>
        </p:txBody>
      </p:sp>
      <p:sp>
        <p:nvSpPr>
          <p:cNvPr id="86" name="Google Shape;86;p17"/>
          <p:cNvSpPr txBox="1"/>
          <p:nvPr>
            <p:ph idx="1" type="body"/>
          </p:nvPr>
        </p:nvSpPr>
        <p:spPr>
          <a:xfrm>
            <a:off x="311700" y="1155600"/>
            <a:ext cx="4333200" cy="3756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0"/>
              </a:spcAft>
              <a:buNone/>
            </a:pPr>
            <a:r>
              <a:rPr lang="en" sz="2100">
                <a:solidFill>
                  <a:schemeClr val="dk1"/>
                </a:solidFill>
              </a:rPr>
              <a:t>What are some ways we can show great teamwork today?</a:t>
            </a:r>
            <a:endParaRPr sz="2100">
              <a:solidFill>
                <a:schemeClr val="dk1"/>
              </a:solidFill>
            </a:endParaRPr>
          </a:p>
          <a:p>
            <a:pPr indent="0" lvl="0" marL="0" rtl="0" algn="ctr">
              <a:spcBef>
                <a:spcPts val="1200"/>
              </a:spcBef>
              <a:spcAft>
                <a:spcPts val="1200"/>
              </a:spcAft>
              <a:buNone/>
            </a:pPr>
            <a:r>
              <a:t/>
            </a:r>
            <a:endParaRPr sz="2100">
              <a:solidFill>
                <a:schemeClr val="dk1"/>
              </a:solidFill>
            </a:endParaRPr>
          </a:p>
        </p:txBody>
      </p:sp>
      <p:pic>
        <p:nvPicPr>
          <p:cNvPr id="87" name="Google Shape;87;p17"/>
          <p:cNvPicPr preferRelativeResize="0"/>
          <p:nvPr/>
        </p:nvPicPr>
        <p:blipFill>
          <a:blip r:embed="rId3">
            <a:alphaModFix/>
          </a:blip>
          <a:stretch>
            <a:fillRect/>
          </a:stretch>
        </p:blipFill>
        <p:spPr>
          <a:xfrm>
            <a:off x="5282071" y="1500362"/>
            <a:ext cx="3125699" cy="3067073"/>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6" name="Shape 436"/>
        <p:cNvGrpSpPr/>
        <p:nvPr/>
      </p:nvGrpSpPr>
      <p:grpSpPr>
        <a:xfrm>
          <a:off x="0" y="0"/>
          <a:ext cx="0" cy="0"/>
          <a:chOff x="0" y="0"/>
          <a:chExt cx="0" cy="0"/>
        </a:xfrm>
      </p:grpSpPr>
      <p:sp>
        <p:nvSpPr>
          <p:cNvPr id="437" name="Google Shape;437;p62"/>
          <p:cNvSpPr txBox="1"/>
          <p:nvPr>
            <p:ph idx="1" type="body"/>
          </p:nvPr>
        </p:nvSpPr>
        <p:spPr>
          <a:xfrm>
            <a:off x="308250" y="1152488"/>
            <a:ext cx="4260300" cy="37365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sp>
        <p:nvSpPr>
          <p:cNvPr id="438" name="Google Shape;438;p62"/>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Armed Forces Week</a:t>
            </a:r>
            <a:endParaRPr b="1" sz="2800">
              <a:solidFill>
                <a:srgbClr val="FF0000"/>
              </a:solidFill>
              <a:latin typeface="Lexend"/>
              <a:ea typeface="Lexend"/>
              <a:cs typeface="Lexend"/>
              <a:sym typeface="Lexend"/>
            </a:endParaRPr>
          </a:p>
        </p:txBody>
      </p:sp>
      <p:pic>
        <p:nvPicPr>
          <p:cNvPr id="439" name="Google Shape;439;p62"/>
          <p:cNvPicPr preferRelativeResize="0"/>
          <p:nvPr/>
        </p:nvPicPr>
        <p:blipFill>
          <a:blip r:embed="rId3">
            <a:alphaModFix/>
          </a:blip>
          <a:stretch>
            <a:fillRect/>
          </a:stretch>
        </p:blipFill>
        <p:spPr>
          <a:xfrm>
            <a:off x="4954875" y="1799224"/>
            <a:ext cx="3684626" cy="24430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sp>
        <p:nvSpPr>
          <p:cNvPr id="444" name="Google Shape;444;p63"/>
          <p:cNvSpPr txBox="1"/>
          <p:nvPr>
            <p:ph idx="1" type="body"/>
          </p:nvPr>
        </p:nvSpPr>
        <p:spPr>
          <a:xfrm>
            <a:off x="311700" y="1162200"/>
            <a:ext cx="4730100" cy="35976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 Who do you know that is or was in the military?</a:t>
            </a:r>
            <a:endParaRPr sz="2100">
              <a:solidFill>
                <a:schemeClr val="dk1"/>
              </a:solidFill>
            </a:endParaRPr>
          </a:p>
        </p:txBody>
      </p:sp>
      <p:sp>
        <p:nvSpPr>
          <p:cNvPr id="445" name="Google Shape;445;p63"/>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Civics Challenge: Family!</a:t>
            </a:r>
            <a:endParaRPr b="1" sz="2800">
              <a:solidFill>
                <a:srgbClr val="FF0000"/>
              </a:solidFill>
              <a:latin typeface="Lexend"/>
              <a:ea typeface="Lexend"/>
              <a:cs typeface="Lexend"/>
              <a:sym typeface="Lexend"/>
            </a:endParaRPr>
          </a:p>
        </p:txBody>
      </p:sp>
      <p:pic>
        <p:nvPicPr>
          <p:cNvPr id="446" name="Google Shape;446;p63"/>
          <p:cNvPicPr preferRelativeResize="0"/>
          <p:nvPr/>
        </p:nvPicPr>
        <p:blipFill>
          <a:blip r:embed="rId3">
            <a:alphaModFix/>
          </a:blip>
          <a:stretch>
            <a:fillRect/>
          </a:stretch>
        </p:blipFill>
        <p:spPr>
          <a:xfrm>
            <a:off x="5836600" y="1678975"/>
            <a:ext cx="2564050" cy="25640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0" name="Shape 450"/>
        <p:cNvGrpSpPr/>
        <p:nvPr/>
      </p:nvGrpSpPr>
      <p:grpSpPr>
        <a:xfrm>
          <a:off x="0" y="0"/>
          <a:ext cx="0" cy="0"/>
          <a:chOff x="0" y="0"/>
          <a:chExt cx="0" cy="0"/>
        </a:xfrm>
      </p:grpSpPr>
      <p:sp>
        <p:nvSpPr>
          <p:cNvPr id="451" name="Google Shape;451;p64"/>
          <p:cNvSpPr txBox="1"/>
          <p:nvPr>
            <p:ph idx="1" type="body"/>
          </p:nvPr>
        </p:nvSpPr>
        <p:spPr>
          <a:xfrm>
            <a:off x="254625" y="1165200"/>
            <a:ext cx="4317300" cy="36600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pic>
        <p:nvPicPr>
          <p:cNvPr id="452" name="Google Shape;452;p64"/>
          <p:cNvPicPr preferRelativeResize="0"/>
          <p:nvPr/>
        </p:nvPicPr>
        <p:blipFill>
          <a:blip r:embed="rId3">
            <a:alphaModFix/>
          </a:blip>
          <a:stretch>
            <a:fillRect/>
          </a:stretch>
        </p:blipFill>
        <p:spPr>
          <a:xfrm>
            <a:off x="5067125" y="1623574"/>
            <a:ext cx="3888927" cy="2591999"/>
          </a:xfrm>
          <a:prstGeom prst="rect">
            <a:avLst/>
          </a:prstGeom>
          <a:noFill/>
          <a:ln cap="flat" cmpd="sng" w="9525">
            <a:solidFill>
              <a:schemeClr val="dk1"/>
            </a:solidFill>
            <a:prstDash val="solid"/>
            <a:round/>
            <a:headEnd len="sm" w="sm" type="none"/>
            <a:tailEnd len="sm" w="sm" type="none"/>
          </a:ln>
        </p:spPr>
      </p:pic>
      <p:sp>
        <p:nvSpPr>
          <p:cNvPr id="453" name="Google Shape;453;p64"/>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Memorial Day</a:t>
            </a:r>
            <a:endParaRPr b="1" sz="2800">
              <a:solidFill>
                <a:srgbClr val="0000FF"/>
              </a:solidFill>
              <a:latin typeface="Lexend"/>
              <a:ea typeface="Lexend"/>
              <a:cs typeface="Lexend"/>
              <a:sym typeface="Lexen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7" name="Shape 457"/>
        <p:cNvGrpSpPr/>
        <p:nvPr/>
      </p:nvGrpSpPr>
      <p:grpSpPr>
        <a:xfrm>
          <a:off x="0" y="0"/>
          <a:ext cx="0" cy="0"/>
          <a:chOff x="0" y="0"/>
          <a:chExt cx="0" cy="0"/>
        </a:xfrm>
      </p:grpSpPr>
      <p:sp>
        <p:nvSpPr>
          <p:cNvPr id="458" name="Google Shape;458;p65"/>
          <p:cNvSpPr txBox="1"/>
          <p:nvPr>
            <p:ph idx="1" type="body"/>
          </p:nvPr>
        </p:nvSpPr>
        <p:spPr>
          <a:xfrm>
            <a:off x="311700" y="1120375"/>
            <a:ext cx="5302800" cy="38448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When is a time that you had to be brave?</a:t>
            </a:r>
            <a:r>
              <a:rPr lang="en" sz="2100">
                <a:solidFill>
                  <a:schemeClr val="dk1"/>
                </a:solidFill>
              </a:rPr>
              <a:t> </a:t>
            </a:r>
            <a:endParaRPr sz="2100">
              <a:solidFill>
                <a:schemeClr val="dk1"/>
              </a:solidFill>
            </a:endParaRPr>
          </a:p>
        </p:txBody>
      </p:sp>
      <p:sp>
        <p:nvSpPr>
          <p:cNvPr id="459" name="Google Shape;459;p65"/>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0000FF"/>
                </a:solidFill>
                <a:latin typeface="Lexend"/>
                <a:ea typeface="Lexend"/>
                <a:cs typeface="Lexend"/>
                <a:sym typeface="Lexend"/>
              </a:rPr>
              <a:t>Civics Challenge: Be Brave!</a:t>
            </a:r>
            <a:endParaRPr b="1" sz="2800">
              <a:solidFill>
                <a:srgbClr val="0000FF"/>
              </a:solidFill>
              <a:latin typeface="Lexend"/>
              <a:ea typeface="Lexend"/>
              <a:cs typeface="Lexend"/>
              <a:sym typeface="Lexend"/>
            </a:endParaRPr>
          </a:p>
        </p:txBody>
      </p:sp>
      <p:pic>
        <p:nvPicPr>
          <p:cNvPr id="460" name="Google Shape;460;p65"/>
          <p:cNvPicPr preferRelativeResize="0"/>
          <p:nvPr/>
        </p:nvPicPr>
        <p:blipFill>
          <a:blip r:embed="rId3">
            <a:alphaModFix/>
          </a:blip>
          <a:stretch>
            <a:fillRect/>
          </a:stretch>
        </p:blipFill>
        <p:spPr>
          <a:xfrm>
            <a:off x="5980700" y="1669312"/>
            <a:ext cx="2746926" cy="274692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66"/>
          <p:cNvSpPr txBox="1"/>
          <p:nvPr>
            <p:ph type="title"/>
          </p:nvPr>
        </p:nvSpPr>
        <p:spPr>
          <a:xfrm>
            <a:off x="422100" y="1489050"/>
            <a:ext cx="6558300" cy="841800"/>
          </a:xfrm>
          <a:prstGeom prst="rect">
            <a:avLst/>
          </a:prstGeom>
        </p:spPr>
        <p:txBody>
          <a:bodyPr anchorCtr="0" anchor="ctr" bIns="91425" lIns="91425" spcFirstLastPara="1" rIns="91425" wrap="square" tIns="91425">
            <a:normAutofit/>
          </a:bodyPr>
          <a:lstStyle/>
          <a:p>
            <a:pPr indent="-317500" lvl="0" marL="457200" rtl="0" algn="l">
              <a:spcBef>
                <a:spcPts val="0"/>
              </a:spcBef>
              <a:spcAft>
                <a:spcPts val="0"/>
              </a:spcAft>
              <a:buSzPts val="1400"/>
              <a:buChar char="●"/>
            </a:pPr>
            <a:r>
              <a:rPr lang="en" sz="1400"/>
              <a:t>Independence Day (July 4)</a:t>
            </a:r>
            <a:endParaRPr sz="1400"/>
          </a:p>
        </p:txBody>
      </p:sp>
      <p:sp>
        <p:nvSpPr>
          <p:cNvPr id="466" name="Google Shape;466;p66"/>
          <p:cNvSpPr txBox="1"/>
          <p:nvPr>
            <p:ph idx="4294967295" type="ctrTitle"/>
          </p:nvPr>
        </p:nvSpPr>
        <p:spPr>
          <a:xfrm>
            <a:off x="0" y="421850"/>
            <a:ext cx="9298500" cy="869100"/>
          </a:xfrm>
          <a:prstGeom prst="rect">
            <a:avLst/>
          </a:prstGeom>
          <a:solidFill>
            <a:schemeClr val="lt2"/>
          </a:solidFill>
        </p:spPr>
        <p:txBody>
          <a:bodyPr anchorCtr="0" anchor="t" bIns="91425" lIns="91425" spcFirstLastPara="1" rIns="91425" wrap="square" tIns="91425">
            <a:normAutofit/>
          </a:bodyPr>
          <a:lstStyle/>
          <a:p>
            <a:pPr indent="0" lvl="0" marL="0" rtl="0" algn="ctr">
              <a:spcBef>
                <a:spcPts val="0"/>
              </a:spcBef>
              <a:spcAft>
                <a:spcPts val="0"/>
              </a:spcAft>
              <a:buNone/>
            </a:pPr>
            <a:r>
              <a:rPr b="1" lang="en" sz="4200"/>
              <a:t>July</a:t>
            </a:r>
            <a:endParaRPr b="1" sz="42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0" name="Shape 470"/>
        <p:cNvGrpSpPr/>
        <p:nvPr/>
      </p:nvGrpSpPr>
      <p:grpSpPr>
        <a:xfrm>
          <a:off x="0" y="0"/>
          <a:ext cx="0" cy="0"/>
          <a:chOff x="0" y="0"/>
          <a:chExt cx="0" cy="0"/>
        </a:xfrm>
      </p:grpSpPr>
      <p:sp>
        <p:nvSpPr>
          <p:cNvPr id="471" name="Google Shape;471;p67"/>
          <p:cNvSpPr txBox="1"/>
          <p:nvPr>
            <p:ph idx="1" type="body"/>
          </p:nvPr>
        </p:nvSpPr>
        <p:spPr>
          <a:xfrm>
            <a:off x="311700" y="1152475"/>
            <a:ext cx="4260300" cy="35910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t> </a:t>
            </a:r>
            <a:endParaRPr/>
          </a:p>
        </p:txBody>
      </p:sp>
      <p:sp>
        <p:nvSpPr>
          <p:cNvPr id="472" name="Google Shape;472;p67"/>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Independence Day</a:t>
            </a:r>
            <a:endParaRPr b="1" sz="2800">
              <a:solidFill>
                <a:srgbClr val="FF0000"/>
              </a:solidFill>
              <a:latin typeface="Lexend"/>
              <a:ea typeface="Lexend"/>
              <a:cs typeface="Lexend"/>
              <a:sym typeface="Lexend"/>
            </a:endParaRPr>
          </a:p>
        </p:txBody>
      </p:sp>
      <p:pic>
        <p:nvPicPr>
          <p:cNvPr id="473" name="Google Shape;473;p67"/>
          <p:cNvPicPr preferRelativeResize="0"/>
          <p:nvPr/>
        </p:nvPicPr>
        <p:blipFill>
          <a:blip r:embed="rId3">
            <a:alphaModFix/>
          </a:blip>
          <a:stretch>
            <a:fillRect/>
          </a:stretch>
        </p:blipFill>
        <p:spPr>
          <a:xfrm>
            <a:off x="4924075" y="1152471"/>
            <a:ext cx="2191750" cy="2602325"/>
          </a:xfrm>
          <a:prstGeom prst="rect">
            <a:avLst/>
          </a:prstGeom>
          <a:noFill/>
          <a:ln cap="flat" cmpd="sng" w="9525">
            <a:solidFill>
              <a:srgbClr val="000000"/>
            </a:solidFill>
            <a:prstDash val="solid"/>
            <a:round/>
            <a:headEnd len="sm" w="sm" type="none"/>
            <a:tailEnd len="sm" w="sm" type="none"/>
          </a:ln>
        </p:spPr>
      </p:pic>
      <p:pic>
        <p:nvPicPr>
          <p:cNvPr id="474" name="Google Shape;474;p67"/>
          <p:cNvPicPr preferRelativeResize="0"/>
          <p:nvPr/>
        </p:nvPicPr>
        <p:blipFill>
          <a:blip r:embed="rId4">
            <a:alphaModFix/>
          </a:blip>
          <a:stretch>
            <a:fillRect/>
          </a:stretch>
        </p:blipFill>
        <p:spPr>
          <a:xfrm>
            <a:off x="7230500" y="3195775"/>
            <a:ext cx="1723374" cy="172337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8" name="Shape 478"/>
        <p:cNvGrpSpPr/>
        <p:nvPr/>
      </p:nvGrpSpPr>
      <p:grpSpPr>
        <a:xfrm>
          <a:off x="0" y="0"/>
          <a:ext cx="0" cy="0"/>
          <a:chOff x="0" y="0"/>
          <a:chExt cx="0" cy="0"/>
        </a:xfrm>
      </p:grpSpPr>
      <p:sp>
        <p:nvSpPr>
          <p:cNvPr id="479" name="Google Shape;479;p68"/>
          <p:cNvSpPr txBox="1"/>
          <p:nvPr>
            <p:ph idx="1" type="body"/>
          </p:nvPr>
        </p:nvSpPr>
        <p:spPr>
          <a:xfrm>
            <a:off x="311700" y="1152475"/>
            <a:ext cx="4717200" cy="35910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What is something we can work together on to do or create? </a:t>
            </a:r>
            <a:r>
              <a:rPr lang="en">
                <a:solidFill>
                  <a:schemeClr val="dk1"/>
                </a:solidFill>
              </a:rPr>
              <a:t> </a:t>
            </a:r>
            <a:endParaRPr>
              <a:solidFill>
                <a:schemeClr val="dk1"/>
              </a:solidFill>
            </a:endParaRPr>
          </a:p>
        </p:txBody>
      </p:sp>
      <p:sp>
        <p:nvSpPr>
          <p:cNvPr id="480" name="Google Shape;480;p68"/>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800">
                <a:solidFill>
                  <a:srgbClr val="FF0000"/>
                </a:solidFill>
                <a:latin typeface="Lexend"/>
                <a:ea typeface="Lexend"/>
                <a:cs typeface="Lexend"/>
                <a:sym typeface="Lexend"/>
              </a:rPr>
              <a:t>Civics Challenge: Working Together!</a:t>
            </a:r>
            <a:endParaRPr b="1" sz="2800">
              <a:solidFill>
                <a:srgbClr val="FF0000"/>
              </a:solidFill>
              <a:latin typeface="Lexend"/>
              <a:ea typeface="Lexend"/>
              <a:cs typeface="Lexend"/>
              <a:sym typeface="Lexend"/>
            </a:endParaRPr>
          </a:p>
        </p:txBody>
      </p:sp>
      <p:pic>
        <p:nvPicPr>
          <p:cNvPr id="481" name="Google Shape;481;p68"/>
          <p:cNvPicPr preferRelativeResize="0"/>
          <p:nvPr/>
        </p:nvPicPr>
        <p:blipFill>
          <a:blip r:embed="rId3">
            <a:alphaModFix/>
          </a:blip>
          <a:stretch>
            <a:fillRect/>
          </a:stretch>
        </p:blipFill>
        <p:spPr>
          <a:xfrm>
            <a:off x="5307000" y="1829663"/>
            <a:ext cx="3357650" cy="22366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p69"/>
          <p:cNvSpPr txBox="1"/>
          <p:nvPr>
            <p:ph type="title"/>
          </p:nvPr>
        </p:nvSpPr>
        <p:spPr>
          <a:xfrm>
            <a:off x="264675" y="1253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Patriotic Holidays and Observances </a:t>
            </a:r>
            <a:endParaRPr b="1"/>
          </a:p>
        </p:txBody>
      </p:sp>
      <p:graphicFrame>
        <p:nvGraphicFramePr>
          <p:cNvPr id="487" name="Google Shape;487;p69"/>
          <p:cNvGraphicFramePr/>
          <p:nvPr/>
        </p:nvGraphicFramePr>
        <p:xfrm>
          <a:off x="952500" y="697950"/>
          <a:ext cx="3000000" cy="3000000"/>
        </p:xfrm>
        <a:graphic>
          <a:graphicData uri="http://schemas.openxmlformats.org/drawingml/2006/table">
            <a:tbl>
              <a:tblPr>
                <a:noFill/>
                <a:tableStyleId>{D2F11375-BDCB-405A-86C5-C1D7681E6B9D}</a:tableStyleId>
              </a:tblPr>
              <a:tblGrid>
                <a:gridCol w="3619500"/>
                <a:gridCol w="3619500"/>
              </a:tblGrid>
              <a:tr h="701050">
                <a:tc>
                  <a:txBody>
                    <a:bodyPr/>
                    <a:lstStyle/>
                    <a:p>
                      <a:pPr indent="0" lvl="0" marL="0" rtl="0" algn="ctr">
                        <a:spcBef>
                          <a:spcPts val="0"/>
                        </a:spcBef>
                        <a:spcAft>
                          <a:spcPts val="0"/>
                        </a:spcAft>
                        <a:buNone/>
                      </a:pPr>
                      <a:r>
                        <a:rPr b="1" lang="en" sz="2000">
                          <a:latin typeface="Lexend"/>
                          <a:ea typeface="Lexend"/>
                          <a:cs typeface="Lexend"/>
                          <a:sym typeface="Lexend"/>
                        </a:rPr>
                        <a:t>Holiday/Observance</a:t>
                      </a:r>
                      <a:endParaRPr b="1" sz="2000">
                        <a:latin typeface="Lexend"/>
                        <a:ea typeface="Lexend"/>
                        <a:cs typeface="Lexend"/>
                        <a:sym typeface="Lexend"/>
                      </a:endParaRPr>
                    </a:p>
                  </a:txBody>
                  <a:tcPr marT="91425" marB="91425" marR="91425" marL="91425" anchor="ctr">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2000">
                          <a:latin typeface="Lexend"/>
                          <a:ea typeface="Lexend"/>
                          <a:cs typeface="Lexend"/>
                          <a:sym typeface="Lexend"/>
                        </a:rPr>
                        <a:t>Connection to ME!</a:t>
                      </a:r>
                      <a:endParaRPr b="1" sz="2000">
                        <a:latin typeface="Lexend"/>
                        <a:ea typeface="Lexend"/>
                        <a:cs typeface="Lexend"/>
                        <a:sym typeface="Lexend"/>
                      </a:endParaRPr>
                    </a:p>
                  </a:txBody>
                  <a:tcPr marT="91425" marB="91425" marR="91425" marL="91425" anchor="ctr">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701050">
                <a:tc>
                  <a:txBody>
                    <a:bodyPr/>
                    <a:lstStyle/>
                    <a:p>
                      <a:pPr indent="0" lvl="0" marL="0" rtl="0" algn="l">
                        <a:spcBef>
                          <a:spcPts val="0"/>
                        </a:spcBef>
                        <a:spcAft>
                          <a:spcPts val="0"/>
                        </a:spcAft>
                        <a:buNone/>
                      </a:pPr>
                      <a:r>
                        <a:t/>
                      </a:r>
                      <a:endParaRPr/>
                    </a:p>
                  </a:txBody>
                  <a:tcPr marT="91425" marB="91425" marR="91425" marL="91425">
                    <a:lnT cap="flat" cmpd="sng" w="28575">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t/>
                      </a:r>
                      <a:endParaRPr/>
                    </a:p>
                  </a:txBody>
                  <a:tcPr marT="91425" marB="91425" marR="91425" marL="91425">
                    <a:lnT cap="flat" cmpd="sng" w="28575">
                      <a:solidFill>
                        <a:srgbClr val="9E9E9E"/>
                      </a:solidFill>
                      <a:prstDash val="solid"/>
                      <a:round/>
                      <a:headEnd len="sm" w="sm" type="none"/>
                      <a:tailEnd len="sm" w="sm" type="none"/>
                    </a:lnT>
                  </a:tcPr>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70105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pic>
        <p:nvPicPr>
          <p:cNvPr id="488" name="Google Shape;488;p69"/>
          <p:cNvPicPr preferRelativeResize="0"/>
          <p:nvPr/>
        </p:nvPicPr>
        <p:blipFill>
          <a:blip r:embed="rId3">
            <a:alphaModFix/>
          </a:blip>
          <a:stretch>
            <a:fillRect/>
          </a:stretch>
        </p:blipFill>
        <p:spPr>
          <a:xfrm>
            <a:off x="8191500" y="4733463"/>
            <a:ext cx="893000" cy="343461"/>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p7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
        <p:nvSpPr>
          <p:cNvPr id="494" name="Google Shape;494;p70"/>
          <p:cNvSpPr txBox="1"/>
          <p:nvPr>
            <p:ph idx="1" type="body"/>
          </p:nvPr>
        </p:nvSpPr>
        <p:spPr>
          <a:xfrm>
            <a:off x="311700" y="1017725"/>
            <a:ext cx="8520600" cy="3977100"/>
          </a:xfrm>
          <a:prstGeom prst="rect">
            <a:avLst/>
          </a:prstGeom>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3">
                  <a:extLst>
                    <a:ext uri="{A12FA001-AC4F-418D-AE19-62706E023703}">
                      <ahyp:hlinkClr val="tx"/>
                    </a:ext>
                  </a:extLst>
                </a:hlinkClick>
              </a:rPr>
              <a:t>American map </a:t>
            </a:r>
            <a:r>
              <a:rPr lang="en" sz="1200" u="sng">
                <a:solidFill>
                  <a:srgbClr val="2200CC"/>
                </a:solidFill>
                <a:latin typeface="Arial"/>
                <a:ea typeface="Arial"/>
                <a:cs typeface="Arial"/>
                <a:sym typeface="Arial"/>
                <a:hlinkClick r:id="rId4">
                  <a:extLst>
                    <a:ext uri="{A12FA001-AC4F-418D-AE19-62706E023703}">
                      <ahyp:hlinkClr val="tx"/>
                    </a:ext>
                  </a:extLst>
                </a:hlinkClick>
              </a:rPr>
              <a:t>flag</a:t>
            </a:r>
            <a:r>
              <a:rPr lang="en" sz="1200">
                <a:solidFill>
                  <a:schemeClr val="dk1"/>
                </a:solidFill>
                <a:latin typeface="Arial"/>
                <a:ea typeface="Arial"/>
                <a:cs typeface="Arial"/>
                <a:sym typeface="Arial"/>
              </a:rPr>
              <a:t>” by GDJ from OpenClipart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5">
                  <a:extLst>
                    <a:ext uri="{A12FA001-AC4F-418D-AE19-62706E023703}">
                      <ahyp:hlinkClr val="tx"/>
                    </a:ext>
                  </a:extLst>
                </a:hlinkClick>
              </a:rPr>
              <a:t>I Love USA (Stars and Stripes)</a:t>
            </a:r>
            <a:r>
              <a:rPr lang="en" sz="1200">
                <a:solidFill>
                  <a:schemeClr val="dk1"/>
                </a:solidFill>
                <a:latin typeface="Arial"/>
                <a:ea typeface="Arial"/>
                <a:cs typeface="Arial"/>
                <a:sym typeface="Arial"/>
              </a:rPr>
              <a:t>” from ClipArt Best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6">
                  <a:extLst>
                    <a:ext uri="{A12FA001-AC4F-418D-AE19-62706E023703}">
                      <ahyp:hlinkClr val="tx"/>
                    </a:ext>
                  </a:extLst>
                </a:hlinkClick>
              </a:rPr>
              <a:t>Constitution Page 1</a:t>
            </a:r>
            <a:r>
              <a:rPr lang="en" sz="1200">
                <a:solidFill>
                  <a:schemeClr val="accent2"/>
                </a:solidFill>
                <a:latin typeface="Arial"/>
                <a:ea typeface="Arial"/>
                <a:cs typeface="Arial"/>
                <a:sym typeface="Arial"/>
              </a:rPr>
              <a:t>” by National Archives is under the Public Domain</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7">
                  <a:extLst>
                    <a:ext uri="{A12FA001-AC4F-418D-AE19-62706E023703}">
                      <ahyp:hlinkClr val="tx"/>
                    </a:ext>
                  </a:extLst>
                </a:hlinkClick>
              </a:rPr>
              <a:t>Community team teamwork</a:t>
            </a:r>
            <a:r>
              <a:rPr lang="en" sz="1200">
                <a:solidFill>
                  <a:schemeClr val="accent2"/>
                </a:solidFill>
                <a:latin typeface="Arial"/>
                <a:ea typeface="Arial"/>
                <a:cs typeface="Arial"/>
                <a:sym typeface="Arial"/>
              </a:rPr>
              <a:t>”  by harishs is licensed under the </a:t>
            </a:r>
            <a:r>
              <a:rPr lang="en" sz="1200" u="sng">
                <a:solidFill>
                  <a:srgbClr val="2200CC"/>
                </a:solidFill>
                <a:latin typeface="Arial"/>
                <a:ea typeface="Arial"/>
                <a:cs typeface="Arial"/>
                <a:sym typeface="Arial"/>
                <a:hlinkClick r:id="rId8">
                  <a:extLst>
                    <a:ext uri="{A12FA001-AC4F-418D-AE19-62706E023703}">
                      <ahyp:hlinkClr val="tx"/>
                    </a:ext>
                  </a:extLst>
                </a:hlinkClick>
              </a:rPr>
              <a:t>Pixabay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9">
                  <a:extLst>
                    <a:ext uri="{A12FA001-AC4F-418D-AE19-62706E023703}">
                      <ahyp:hlinkClr val="tx"/>
                    </a:ext>
                  </a:extLst>
                </a:hlinkClick>
              </a:rPr>
              <a:t>Various career professions</a:t>
            </a:r>
            <a:r>
              <a:rPr lang="en" sz="1200">
                <a:solidFill>
                  <a:schemeClr val="accent2"/>
                </a:solidFill>
                <a:latin typeface="Arial"/>
                <a:ea typeface="Arial"/>
                <a:cs typeface="Arial"/>
                <a:sym typeface="Arial"/>
              </a:rPr>
              <a:t>” by rawpixel.com is licensed under the </a:t>
            </a:r>
            <a:r>
              <a:rPr lang="en" sz="1200" u="sng">
                <a:solidFill>
                  <a:srgbClr val="2200CC"/>
                </a:solidFill>
                <a:latin typeface="Arial"/>
                <a:ea typeface="Arial"/>
                <a:cs typeface="Arial"/>
                <a:sym typeface="Arial"/>
                <a:hlinkClick r:id="rId10">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1">
                  <a:extLst>
                    <a:ext uri="{A12FA001-AC4F-418D-AE19-62706E023703}">
                      <ahyp:hlinkClr val="tx"/>
                    </a:ext>
                  </a:extLst>
                </a:hlinkClick>
              </a:rPr>
              <a:t>Volunteer charity social set</a:t>
            </a:r>
            <a:r>
              <a:rPr lang="en" sz="1200">
                <a:solidFill>
                  <a:schemeClr val="accent2"/>
                </a:solidFill>
                <a:latin typeface="Arial"/>
                <a:ea typeface="Arial"/>
                <a:cs typeface="Arial"/>
                <a:sym typeface="Arial"/>
              </a:rPr>
              <a:t>” by macrovector is licensed under the </a:t>
            </a:r>
            <a:r>
              <a:rPr lang="en" sz="1200" u="sng">
                <a:solidFill>
                  <a:srgbClr val="2200CC"/>
                </a:solidFill>
                <a:latin typeface="Arial"/>
                <a:ea typeface="Arial"/>
                <a:cs typeface="Arial"/>
                <a:sym typeface="Arial"/>
                <a:hlinkClick r:id="rId12">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3">
                  <a:extLst>
                    <a:ext uri="{A12FA001-AC4F-418D-AE19-62706E023703}">
                      <ahyp:hlinkClr val="tx"/>
                    </a:ext>
                  </a:extLst>
                </a:hlinkClick>
              </a:rPr>
              <a:t>Skyline of Manhattan with smoke billowing</a:t>
            </a:r>
            <a:r>
              <a:rPr lang="en" sz="1200">
                <a:solidFill>
                  <a:schemeClr val="accent2"/>
                </a:solidFill>
                <a:latin typeface="Arial"/>
                <a:ea typeface="Arial"/>
                <a:cs typeface="Arial"/>
                <a:sym typeface="Arial"/>
              </a:rPr>
              <a:t>” from the Library of Congress has no known copyright restrictions</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4">
                  <a:extLst>
                    <a:ext uri="{A12FA001-AC4F-418D-AE19-62706E023703}">
                      <ahyp:hlinkClr val="tx"/>
                    </a:ext>
                  </a:extLst>
                </a:hlinkClick>
              </a:rPr>
              <a:t>911 Patriot day illustration</a:t>
            </a:r>
            <a:r>
              <a:rPr lang="en" sz="1200">
                <a:solidFill>
                  <a:schemeClr val="accent2"/>
                </a:solidFill>
                <a:latin typeface="Arial"/>
                <a:ea typeface="Arial"/>
                <a:cs typeface="Arial"/>
                <a:sym typeface="Arial"/>
              </a:rPr>
              <a:t>” by freepik is licensed under the </a:t>
            </a:r>
            <a:r>
              <a:rPr lang="en" sz="1200" u="sng">
                <a:solidFill>
                  <a:srgbClr val="2200CC"/>
                </a:solidFill>
                <a:latin typeface="Arial"/>
                <a:ea typeface="Arial"/>
                <a:cs typeface="Arial"/>
                <a:sym typeface="Arial"/>
                <a:hlinkClick r:id="rId15">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6">
                  <a:extLst>
                    <a:ext uri="{A12FA001-AC4F-418D-AE19-62706E023703}">
                      <ahyp:hlinkClr val="tx"/>
                    </a:ext>
                  </a:extLst>
                </a:hlinkClick>
              </a:rPr>
              <a:t>Stop sign</a:t>
            </a:r>
            <a:r>
              <a:rPr lang="en" sz="1200">
                <a:solidFill>
                  <a:schemeClr val="dk1"/>
                </a:solidFill>
                <a:latin typeface="Arial"/>
                <a:ea typeface="Arial"/>
                <a:cs typeface="Arial"/>
                <a:sym typeface="Arial"/>
              </a:rPr>
              <a:t>” by David blyons from OpenClipart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7">
                  <a:extLst>
                    <a:ext uri="{A12FA001-AC4F-418D-AE19-62706E023703}">
                      <ahyp:hlinkClr val="tx"/>
                    </a:ext>
                  </a:extLst>
                </a:hlinkClick>
              </a:rPr>
              <a:t>Safety first sign</a:t>
            </a:r>
            <a:r>
              <a:rPr lang="en" sz="1200">
                <a:solidFill>
                  <a:schemeClr val="accent2"/>
                </a:solidFill>
                <a:latin typeface="Arial"/>
                <a:ea typeface="Arial"/>
                <a:cs typeface="Arial"/>
                <a:sym typeface="Arial"/>
              </a:rPr>
              <a:t>” by freepik is licensed under the </a:t>
            </a:r>
            <a:r>
              <a:rPr lang="en" sz="1200" u="sng">
                <a:solidFill>
                  <a:srgbClr val="2200CC"/>
                </a:solidFill>
                <a:latin typeface="Arial"/>
                <a:ea typeface="Arial"/>
                <a:cs typeface="Arial"/>
                <a:sym typeface="Arial"/>
                <a:hlinkClick r:id="rId18">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9">
                  <a:extLst>
                    <a:ext uri="{A12FA001-AC4F-418D-AE19-62706E023703}">
                      <ahyp:hlinkClr val="tx"/>
                    </a:ext>
                  </a:extLst>
                </a:hlinkClick>
              </a:rPr>
              <a:t>Washington at Constitutional Convention of 1787</a:t>
            </a:r>
            <a:r>
              <a:rPr lang="en" sz="1200">
                <a:solidFill>
                  <a:schemeClr val="accent2"/>
                </a:solidFill>
                <a:latin typeface="Arial"/>
                <a:ea typeface="Arial"/>
                <a:cs typeface="Arial"/>
                <a:sym typeface="Arial"/>
              </a:rPr>
              <a:t>” by Junius Brutus Stearns is under the Public Domain</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20">
                  <a:extLst>
                    <a:ext uri="{A12FA001-AC4F-418D-AE19-62706E023703}">
                      <ahyp:hlinkClr val="tx"/>
                    </a:ext>
                  </a:extLst>
                </a:hlinkClick>
              </a:rPr>
              <a:t>James Madison</a:t>
            </a:r>
            <a:r>
              <a:rPr lang="en" sz="1200">
                <a:solidFill>
                  <a:schemeClr val="accent2"/>
                </a:solidFill>
                <a:latin typeface="Arial"/>
                <a:ea typeface="Arial"/>
                <a:cs typeface="Arial"/>
                <a:sym typeface="Arial"/>
              </a:rPr>
              <a:t>” from The White House is under the Public Domain</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21">
                  <a:extLst>
                    <a:ext uri="{A12FA001-AC4F-418D-AE19-62706E023703}">
                      <ahyp:hlinkClr val="tx"/>
                    </a:ext>
                  </a:extLst>
                </a:hlinkClick>
              </a:rPr>
              <a:t>Background with advocacy elements</a:t>
            </a:r>
            <a:r>
              <a:rPr lang="en" sz="1200">
                <a:solidFill>
                  <a:schemeClr val="accent2"/>
                </a:solidFill>
                <a:latin typeface="Arial"/>
                <a:ea typeface="Arial"/>
                <a:cs typeface="Arial"/>
                <a:sym typeface="Arial"/>
              </a:rPr>
              <a:t>” by freepik is licensed under the </a:t>
            </a:r>
            <a:r>
              <a:rPr lang="en" sz="1200" u="sng">
                <a:solidFill>
                  <a:srgbClr val="2200CC"/>
                </a:solidFill>
                <a:latin typeface="Arial"/>
                <a:ea typeface="Arial"/>
                <a:cs typeface="Arial"/>
                <a:sym typeface="Arial"/>
                <a:hlinkClick r:id="rId22">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3">
                  <a:extLst>
                    <a:ext uri="{A12FA001-AC4F-418D-AE19-62706E023703}">
                      <ahyp:hlinkClr val="tx"/>
                    </a:ext>
                  </a:extLst>
                </a:hlinkClick>
              </a:rPr>
              <a:t>Declaration of Independence</a:t>
            </a:r>
            <a:r>
              <a:rPr lang="en" sz="1200">
                <a:solidFill>
                  <a:schemeClr val="dk1"/>
                </a:solidFill>
                <a:latin typeface="Arial"/>
                <a:ea typeface="Arial"/>
                <a:cs typeface="Arial"/>
                <a:sym typeface="Arial"/>
              </a:rPr>
              <a:t>” from The Library of Congress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4">
                  <a:extLst>
                    <a:ext uri="{A12FA001-AC4F-418D-AE19-62706E023703}">
                      <ahyp:hlinkClr val="tx"/>
                    </a:ext>
                  </a:extLst>
                </a:hlinkClick>
              </a:rPr>
              <a:t>George Washington</a:t>
            </a:r>
            <a:r>
              <a:rPr lang="en" sz="1200">
                <a:solidFill>
                  <a:schemeClr val="dk1"/>
                </a:solidFill>
                <a:latin typeface="Arial"/>
                <a:ea typeface="Arial"/>
                <a:cs typeface="Arial"/>
                <a:sym typeface="Arial"/>
              </a:rPr>
              <a:t>” from  The Bill of Rights Institute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5">
                  <a:extLst>
                    <a:ext uri="{A12FA001-AC4F-418D-AE19-62706E023703}">
                      <ahyp:hlinkClr val="tx"/>
                    </a:ext>
                  </a:extLst>
                </a:hlinkClick>
              </a:rPr>
              <a:t>Thomas Jefferson</a:t>
            </a:r>
            <a:r>
              <a:rPr lang="en" sz="1200">
                <a:solidFill>
                  <a:schemeClr val="dk1"/>
                </a:solidFill>
                <a:latin typeface="Arial"/>
                <a:ea typeface="Arial"/>
                <a:cs typeface="Arial"/>
                <a:sym typeface="Arial"/>
              </a:rPr>
              <a:t>” from The Library of Congress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6">
                  <a:extLst>
                    <a:ext uri="{A12FA001-AC4F-418D-AE19-62706E023703}">
                      <ahyp:hlinkClr val="tx"/>
                    </a:ext>
                  </a:extLst>
                </a:hlinkClick>
              </a:rPr>
              <a:t>Benjamin Franklin</a:t>
            </a:r>
            <a:r>
              <a:rPr lang="en" sz="1200">
                <a:solidFill>
                  <a:schemeClr val="dk1"/>
                </a:solidFill>
                <a:latin typeface="Arial"/>
                <a:ea typeface="Arial"/>
                <a:cs typeface="Arial"/>
                <a:sym typeface="Arial"/>
              </a:rPr>
              <a:t>” from The Library of Congress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7">
                  <a:extLst>
                    <a:ext uri="{A12FA001-AC4F-418D-AE19-62706E023703}">
                      <ahyp:hlinkClr val="tx"/>
                    </a:ext>
                  </a:extLst>
                </a:hlinkClick>
              </a:rPr>
              <a:t>Different emoji set</a:t>
            </a:r>
            <a:r>
              <a:rPr lang="en" sz="1200">
                <a:solidFill>
                  <a:schemeClr val="dk1"/>
                </a:solidFill>
                <a:latin typeface="Arial"/>
                <a:ea typeface="Arial"/>
                <a:cs typeface="Arial"/>
                <a:sym typeface="Arial"/>
              </a:rPr>
              <a:t>” </a:t>
            </a:r>
            <a:r>
              <a:rPr lang="en" sz="1200">
                <a:solidFill>
                  <a:schemeClr val="accent2"/>
                </a:solidFill>
                <a:latin typeface="Arial"/>
                <a:ea typeface="Arial"/>
                <a:cs typeface="Arial"/>
                <a:sym typeface="Arial"/>
              </a:rPr>
              <a:t>by rawpixel.com is licensed under the </a:t>
            </a:r>
            <a:r>
              <a:rPr lang="en" sz="1200" u="sng">
                <a:solidFill>
                  <a:srgbClr val="2200CC"/>
                </a:solidFill>
                <a:latin typeface="Arial"/>
                <a:ea typeface="Arial"/>
                <a:cs typeface="Arial"/>
                <a:sym typeface="Arial"/>
                <a:hlinkClick r:id="rId28">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9">
                  <a:extLst>
                    <a:ext uri="{A12FA001-AC4F-418D-AE19-62706E023703}">
                      <ahyp:hlinkClr val="tx"/>
                    </a:ext>
                  </a:extLst>
                </a:hlinkClick>
              </a:rPr>
              <a:t>Ellen Ocho</a:t>
            </a:r>
            <a:r>
              <a:rPr lang="en" sz="1200">
                <a:solidFill>
                  <a:schemeClr val="dk1"/>
                </a:solidFill>
                <a:latin typeface="Arial"/>
                <a:ea typeface="Arial"/>
                <a:cs typeface="Arial"/>
                <a:sym typeface="Arial"/>
              </a:rPr>
              <a:t>” from NASA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30">
                  <a:extLst>
                    <a:ext uri="{A12FA001-AC4F-418D-AE19-62706E023703}">
                      <ahyp:hlinkClr val="tx"/>
                    </a:ext>
                  </a:extLst>
                </a:hlinkClick>
              </a:rPr>
              <a:t>Mexico flag</a:t>
            </a:r>
            <a:r>
              <a:rPr lang="en" sz="1200">
                <a:solidFill>
                  <a:schemeClr val="dk1"/>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31">
                  <a:extLst>
                    <a:ext uri="{A12FA001-AC4F-418D-AE19-62706E023703}">
                      <ahyp:hlinkClr val="tx"/>
                    </a:ext>
                  </a:extLst>
                </a:hlinkClick>
              </a:rPr>
              <a:t>Freepik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32">
                  <a:extLst>
                    <a:ext uri="{A12FA001-AC4F-418D-AE19-62706E023703}">
                      <ahyp:hlinkClr val="tx"/>
                    </a:ext>
                  </a:extLst>
                </a:hlinkClick>
              </a:rPr>
              <a:t>We all deserve respect quote</a:t>
            </a:r>
            <a:r>
              <a:rPr lang="en" sz="1200">
                <a:solidFill>
                  <a:schemeClr val="dk1"/>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33">
                  <a:extLst>
                    <a:ext uri="{A12FA001-AC4F-418D-AE19-62706E023703}">
                      <ahyp:hlinkClr val="tx"/>
                    </a:ext>
                  </a:extLst>
                </a:hlinkClick>
              </a:rPr>
              <a:t>Freepik License</a:t>
            </a:r>
            <a:endParaRPr sz="1200">
              <a:solidFill>
                <a:schemeClr val="dk1"/>
              </a:solidFill>
              <a:latin typeface="Arial"/>
              <a:ea typeface="Arial"/>
              <a:cs typeface="Arial"/>
              <a:sym typeface="Arial"/>
            </a:endParaRPr>
          </a:p>
        </p:txBody>
      </p:sp>
      <p:pic>
        <p:nvPicPr>
          <p:cNvPr id="495" name="Google Shape;495;p70"/>
          <p:cNvPicPr preferRelativeResize="0"/>
          <p:nvPr/>
        </p:nvPicPr>
        <p:blipFill>
          <a:blip r:embed="rId3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7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
        <p:nvSpPr>
          <p:cNvPr id="501" name="Google Shape;501;p71"/>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3">
                  <a:extLst>
                    <a:ext uri="{A12FA001-AC4F-418D-AE19-62706E023703}">
                      <ahyp:hlinkClr val="tx"/>
                    </a:ext>
                  </a:extLst>
                </a:hlinkClick>
              </a:rPr>
              <a:t>Election box design</a:t>
            </a:r>
            <a:r>
              <a:rPr lang="en" sz="1200">
                <a:solidFill>
                  <a:schemeClr val="accent2"/>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4">
                  <a:extLst>
                    <a:ext uri="{A12FA001-AC4F-418D-AE19-62706E023703}">
                      <ahyp:hlinkClr val="tx"/>
                    </a:ext>
                  </a:extLst>
                </a:hlinkClick>
              </a:rPr>
              <a:t>Freepik License</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5">
                  <a:extLst>
                    <a:ext uri="{A12FA001-AC4F-418D-AE19-62706E023703}">
                      <ahyp:hlinkClr val="tx"/>
                    </a:ext>
                  </a:extLst>
                </a:hlinkClick>
              </a:rPr>
              <a:t>Voting badges sticker collection</a:t>
            </a:r>
            <a:r>
              <a:rPr lang="en" sz="1200">
                <a:solidFill>
                  <a:schemeClr val="accent2"/>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6">
                  <a:extLst>
                    <a:ext uri="{A12FA001-AC4F-418D-AE19-62706E023703}">
                      <ahyp:hlinkClr val="tx"/>
                    </a:ext>
                  </a:extLst>
                </a:hlinkClick>
              </a:rPr>
              <a:t>Freepik License</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7">
                  <a:extLst>
                    <a:ext uri="{A12FA001-AC4F-418D-AE19-62706E023703}">
                      <ahyp:hlinkClr val="tx"/>
                    </a:ext>
                  </a:extLst>
                </a:hlinkClick>
              </a:rPr>
              <a:t>Election campaign scenes</a:t>
            </a:r>
            <a:r>
              <a:rPr lang="en" sz="1200">
                <a:solidFill>
                  <a:schemeClr val="accent2"/>
                </a:solidFill>
                <a:latin typeface="Arial"/>
                <a:ea typeface="Arial"/>
                <a:cs typeface="Arial"/>
                <a:sym typeface="Arial"/>
              </a:rPr>
              <a:t>” by freepik is licensed under the </a:t>
            </a:r>
            <a:r>
              <a:rPr lang="en" sz="1200" u="sng">
                <a:solidFill>
                  <a:srgbClr val="2200CC"/>
                </a:solidFill>
                <a:latin typeface="Arial"/>
                <a:ea typeface="Arial"/>
                <a:cs typeface="Arial"/>
                <a:sym typeface="Arial"/>
                <a:hlinkClick r:id="rId8">
                  <a:extLst>
                    <a:ext uri="{A12FA001-AC4F-418D-AE19-62706E023703}">
                      <ahyp:hlinkClr val="tx"/>
                    </a:ext>
                  </a:extLst>
                </a:hlinkClick>
              </a:rPr>
              <a:t>Freepik License</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9">
                  <a:extLst>
                    <a:ext uri="{A12FA001-AC4F-418D-AE19-62706E023703}">
                      <ahyp:hlinkClr val="tx"/>
                    </a:ext>
                  </a:extLst>
                </a:hlinkClick>
              </a:rPr>
              <a:t>Hand putting voting bulletin box vote</a:t>
            </a:r>
            <a:r>
              <a:rPr lang="en" sz="1200">
                <a:solidFill>
                  <a:schemeClr val="accent2"/>
                </a:solidFill>
                <a:latin typeface="Arial"/>
                <a:ea typeface="Arial"/>
                <a:cs typeface="Arial"/>
                <a:sym typeface="Arial"/>
              </a:rPr>
              <a:t>” by pch.vector is licensed under the </a:t>
            </a:r>
            <a:r>
              <a:rPr lang="en" sz="1200" u="sng">
                <a:solidFill>
                  <a:srgbClr val="2200CC"/>
                </a:solidFill>
                <a:latin typeface="Arial"/>
                <a:ea typeface="Arial"/>
                <a:cs typeface="Arial"/>
                <a:sym typeface="Arial"/>
                <a:hlinkClick r:id="rId10">
                  <a:extLst>
                    <a:ext uri="{A12FA001-AC4F-418D-AE19-62706E023703}">
                      <ahyp:hlinkClr val="tx"/>
                    </a:ext>
                  </a:extLst>
                </a:hlinkClick>
              </a:rPr>
              <a:t>Freepik License</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1">
                  <a:extLst>
                    <a:ext uri="{A12FA001-AC4F-418D-AE19-62706E023703}">
                      <ahyp:hlinkClr val="tx"/>
                    </a:ext>
                  </a:extLst>
                </a:hlinkClick>
              </a:rPr>
              <a:t>President Bush dedication of Victims of Communism memorial</a:t>
            </a:r>
            <a:r>
              <a:rPr lang="en" sz="1200">
                <a:solidFill>
                  <a:schemeClr val="accent2"/>
                </a:solidFill>
                <a:latin typeface="Arial"/>
                <a:ea typeface="Arial"/>
                <a:cs typeface="Arial"/>
                <a:sym typeface="Arial"/>
              </a:rPr>
              <a:t>” from The White House is under the Public Domain</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2">
                  <a:extLst>
                    <a:ext uri="{A12FA001-AC4F-418D-AE19-62706E023703}">
                      <ahyp:hlinkClr val="tx"/>
                    </a:ext>
                  </a:extLst>
                </a:hlinkClick>
              </a:rPr>
              <a:t>Victims of Communism Memorial</a:t>
            </a:r>
            <a:r>
              <a:rPr lang="en" sz="1200">
                <a:solidFill>
                  <a:schemeClr val="accent2"/>
                </a:solidFill>
                <a:latin typeface="Arial"/>
                <a:ea typeface="Arial"/>
                <a:cs typeface="Arial"/>
                <a:sym typeface="Arial"/>
              </a:rPr>
              <a:t>” by DBKing is licensed under </a:t>
            </a:r>
            <a:r>
              <a:rPr lang="en" sz="1200" u="sng">
                <a:solidFill>
                  <a:srgbClr val="2200CC"/>
                </a:solidFill>
                <a:latin typeface="Arial"/>
                <a:ea typeface="Arial"/>
                <a:cs typeface="Arial"/>
                <a:sym typeface="Arial"/>
                <a:hlinkClick r:id="rId13">
                  <a:extLst>
                    <a:ext uri="{A12FA001-AC4F-418D-AE19-62706E023703}">
                      <ahyp:hlinkClr val="tx"/>
                    </a:ext>
                  </a:extLst>
                </a:hlinkClick>
              </a:rPr>
              <a:t>CC BY 2.0</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4">
                  <a:extLst>
                    <a:ext uri="{A12FA001-AC4F-418D-AE19-62706E023703}">
                      <ahyp:hlinkClr val="tx"/>
                    </a:ext>
                  </a:extLst>
                </a:hlinkClick>
              </a:rPr>
              <a:t>Boy breaks sandcastle little girl crying</a:t>
            </a:r>
            <a:r>
              <a:rPr lang="en" sz="1200">
                <a:solidFill>
                  <a:schemeClr val="dk1"/>
                </a:solidFill>
                <a:latin typeface="Arial"/>
                <a:ea typeface="Arial"/>
                <a:cs typeface="Arial"/>
                <a:sym typeface="Arial"/>
              </a:rPr>
              <a:t>” by studio4rt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15">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6">
                  <a:extLst>
                    <a:ext uri="{A12FA001-AC4F-418D-AE19-62706E023703}">
                      <ahyp:hlinkClr val="tx"/>
                    </a:ext>
                  </a:extLst>
                </a:hlinkClick>
              </a:rPr>
              <a:t>Holocaust Remembrance Week</a:t>
            </a:r>
            <a:r>
              <a:rPr lang="en" sz="1200">
                <a:solidFill>
                  <a:schemeClr val="dk1"/>
                </a:solidFill>
                <a:latin typeface="Arial"/>
                <a:ea typeface="Arial"/>
                <a:cs typeface="Arial"/>
                <a:sym typeface="Arial"/>
              </a:rPr>
              <a:t>” from the Department of Defense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7">
                  <a:extLst>
                    <a:ext uri="{A12FA001-AC4F-418D-AE19-62706E023703}">
                      <ahyp:hlinkClr val="tx"/>
                    </a:ext>
                  </a:extLst>
                </a:hlinkClick>
              </a:rPr>
              <a:t>Beautiful peace day background</a:t>
            </a:r>
            <a:r>
              <a:rPr lang="en" sz="1200">
                <a:solidFill>
                  <a:schemeClr val="dk1"/>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18">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9">
                  <a:extLst>
                    <a:ext uri="{A12FA001-AC4F-418D-AE19-62706E023703}">
                      <ahyp:hlinkClr val="tx"/>
                    </a:ext>
                  </a:extLst>
                </a:hlinkClick>
              </a:rPr>
              <a:t>Wavy american flag with thank you veterans</a:t>
            </a:r>
            <a:r>
              <a:rPr lang="en" sz="1200">
                <a:solidFill>
                  <a:schemeClr val="dk1"/>
                </a:solidFill>
                <a:latin typeface="Arial"/>
                <a:ea typeface="Arial"/>
                <a:cs typeface="Arial"/>
                <a:sym typeface="Arial"/>
              </a:rPr>
              <a:t>” </a:t>
            </a:r>
            <a:r>
              <a:rPr lang="en" sz="1200">
                <a:solidFill>
                  <a:schemeClr val="accent2"/>
                </a:solidFill>
                <a:latin typeface="Arial"/>
                <a:ea typeface="Arial"/>
                <a:cs typeface="Arial"/>
                <a:sym typeface="Arial"/>
              </a:rPr>
              <a:t>by freepik is licensed under the </a:t>
            </a:r>
            <a:r>
              <a:rPr lang="en" sz="1200" u="sng">
                <a:solidFill>
                  <a:srgbClr val="2200CC"/>
                </a:solidFill>
                <a:latin typeface="Arial"/>
                <a:ea typeface="Arial"/>
                <a:cs typeface="Arial"/>
                <a:sym typeface="Arial"/>
                <a:hlinkClick r:id="rId20">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1">
                  <a:extLst>
                    <a:ext uri="{A12FA001-AC4F-418D-AE19-62706E023703}">
                      <ahyp:hlinkClr val="tx"/>
                    </a:ext>
                  </a:extLst>
                </a:hlinkClick>
              </a:rPr>
              <a:t>Victory day st george ribbon parade</a:t>
            </a:r>
            <a:r>
              <a:rPr lang="en" sz="1200">
                <a:solidFill>
                  <a:schemeClr val="dk1"/>
                </a:solidFill>
                <a:latin typeface="Arial"/>
                <a:ea typeface="Arial"/>
                <a:cs typeface="Arial"/>
                <a:sym typeface="Arial"/>
              </a:rPr>
              <a:t>” by Svetlana Novikova is licensed under the </a:t>
            </a:r>
            <a:r>
              <a:rPr lang="en" sz="1200" u="sng">
                <a:solidFill>
                  <a:srgbClr val="2200CC"/>
                </a:solidFill>
                <a:latin typeface="Arial"/>
                <a:ea typeface="Arial"/>
                <a:cs typeface="Arial"/>
                <a:sym typeface="Arial"/>
                <a:hlinkClick r:id="rId22">
                  <a:extLst>
                    <a:ext uri="{A12FA001-AC4F-418D-AE19-62706E023703}">
                      <ahyp:hlinkClr val="tx"/>
                    </a:ext>
                  </a:extLst>
                </a:hlinkClick>
              </a:rPr>
              <a:t>Pixabay license</a:t>
            </a:r>
            <a:endParaRPr sz="1200">
              <a:solidFill>
                <a:srgbClr val="2200CC"/>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3">
                  <a:extLst>
                    <a:ext uri="{A12FA001-AC4F-418D-AE19-62706E023703}">
                      <ahyp:hlinkClr val="tx"/>
                    </a:ext>
                  </a:extLst>
                </a:hlinkClick>
              </a:rPr>
              <a:t>First Thanksgiving in 1621</a:t>
            </a:r>
            <a:r>
              <a:rPr lang="en" sz="1200">
                <a:solidFill>
                  <a:schemeClr val="dk1"/>
                </a:solidFill>
                <a:latin typeface="Arial"/>
                <a:ea typeface="Arial"/>
                <a:cs typeface="Arial"/>
                <a:sym typeface="Arial"/>
              </a:rPr>
              <a:t>” from the Library of Congress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4">
                  <a:extLst>
                    <a:ext uri="{A12FA001-AC4F-418D-AE19-62706E023703}">
                      <ahyp:hlinkClr val="tx"/>
                    </a:ext>
                  </a:extLst>
                </a:hlinkClick>
              </a:rPr>
              <a:t>Happy thanksgiving day lettering style</a:t>
            </a:r>
            <a:r>
              <a:rPr lang="en" sz="1200">
                <a:solidFill>
                  <a:schemeClr val="dk1"/>
                </a:solidFill>
                <a:latin typeface="Arial"/>
                <a:ea typeface="Arial"/>
                <a:cs typeface="Arial"/>
                <a:sym typeface="Arial"/>
              </a:rPr>
              <a:t>” by pikisuperstar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25">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6">
                  <a:extLst>
                    <a:ext uri="{A12FA001-AC4F-418D-AE19-62706E023703}">
                      <ahyp:hlinkClr val="tx"/>
                    </a:ext>
                  </a:extLst>
                </a:hlinkClick>
              </a:rPr>
              <a:t>Bill of Rights</a:t>
            </a:r>
            <a:r>
              <a:rPr lang="en" sz="1200">
                <a:solidFill>
                  <a:schemeClr val="dk1"/>
                </a:solidFill>
                <a:latin typeface="Arial"/>
                <a:ea typeface="Arial"/>
                <a:cs typeface="Arial"/>
                <a:sym typeface="Arial"/>
              </a:rPr>
              <a:t>” from the Library of Congress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7">
                  <a:extLst>
                    <a:ext uri="{A12FA001-AC4F-418D-AE19-62706E023703}">
                      <ahyp:hlinkClr val="tx"/>
                    </a:ext>
                  </a:extLst>
                </a:hlinkClick>
              </a:rPr>
              <a:t>Bus clipart</a:t>
            </a:r>
            <a:r>
              <a:rPr lang="en" sz="1200">
                <a:solidFill>
                  <a:schemeClr val="dk1"/>
                </a:solidFill>
                <a:latin typeface="Arial"/>
                <a:ea typeface="Arial"/>
                <a:cs typeface="Arial"/>
                <a:sym typeface="Arial"/>
              </a:rPr>
              <a:t>” from Clipartmax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8">
                  <a:extLst>
                    <a:ext uri="{A12FA001-AC4F-418D-AE19-62706E023703}">
                      <ahyp:hlinkClr val="tx"/>
                    </a:ext>
                  </a:extLst>
                </a:hlinkClick>
              </a:rPr>
              <a:t>Martin Luther King, Jr.</a:t>
            </a:r>
            <a:r>
              <a:rPr lang="en" sz="1200">
                <a:solidFill>
                  <a:schemeClr val="dk1"/>
                </a:solidFill>
                <a:latin typeface="Arial"/>
                <a:ea typeface="Arial"/>
                <a:cs typeface="Arial"/>
                <a:sym typeface="Arial"/>
              </a:rPr>
              <a:t>” from the Library of Congress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9">
                  <a:extLst>
                    <a:ext uri="{A12FA001-AC4F-418D-AE19-62706E023703}">
                      <ahyp:hlinkClr val="tx"/>
                    </a:ext>
                  </a:extLst>
                </a:hlinkClick>
              </a:rPr>
              <a:t>Reading sofa illustration</a:t>
            </a:r>
            <a:r>
              <a:rPr lang="en" sz="1200">
                <a:solidFill>
                  <a:schemeClr val="dk1"/>
                </a:solidFill>
                <a:latin typeface="Arial"/>
                <a:ea typeface="Arial"/>
                <a:cs typeface="Arial"/>
                <a:sym typeface="Arial"/>
              </a:rPr>
              <a:t>” by storyset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30">
                  <a:extLst>
                    <a:ext uri="{A12FA001-AC4F-418D-AE19-62706E023703}">
                      <ahyp:hlinkClr val="tx"/>
                    </a:ext>
                  </a:extLst>
                </a:hlinkClick>
              </a:rPr>
              <a:t>Freepik License</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31">
                  <a:extLst>
                    <a:ext uri="{A12FA001-AC4F-418D-AE19-62706E023703}">
                      <ahyp:hlinkClr val="tx"/>
                    </a:ext>
                  </a:extLst>
                </a:hlinkClick>
              </a:rPr>
              <a:t>Freedom March</a:t>
            </a:r>
            <a:r>
              <a:rPr lang="en" sz="1200">
                <a:solidFill>
                  <a:schemeClr val="dk1"/>
                </a:solidFill>
                <a:latin typeface="Arial"/>
                <a:ea typeface="Arial"/>
                <a:cs typeface="Arial"/>
                <a:sym typeface="Arial"/>
              </a:rPr>
              <a:t>” from the Library of Congress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32">
                  <a:extLst>
                    <a:ext uri="{A12FA001-AC4F-418D-AE19-62706E023703}">
                      <ahyp:hlinkClr val="tx"/>
                    </a:ext>
                  </a:extLst>
                </a:hlinkClick>
              </a:rPr>
              <a:t>Rosa Parks</a:t>
            </a:r>
            <a:r>
              <a:rPr lang="en" sz="1200">
                <a:solidFill>
                  <a:schemeClr val="dk1"/>
                </a:solidFill>
                <a:latin typeface="Arial"/>
                <a:ea typeface="Arial"/>
                <a:cs typeface="Arial"/>
                <a:sym typeface="Arial"/>
              </a:rPr>
              <a:t>” from the Library of Congress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33">
                  <a:extLst>
                    <a:ext uri="{A12FA001-AC4F-418D-AE19-62706E023703}">
                      <ahyp:hlinkClr val="tx"/>
                    </a:ext>
                  </a:extLst>
                </a:hlinkClick>
              </a:rPr>
              <a:t>Stone engraving of the Declaration of Independence</a:t>
            </a:r>
            <a:r>
              <a:rPr lang="en" sz="1200">
                <a:solidFill>
                  <a:schemeClr val="accent2"/>
                </a:solidFill>
                <a:latin typeface="Arial"/>
                <a:ea typeface="Arial"/>
                <a:cs typeface="Arial"/>
                <a:sym typeface="Arial"/>
              </a:rPr>
              <a:t>” by National Archives is under the Public Domain</a:t>
            </a:r>
            <a:endParaRPr sz="1200">
              <a:solidFill>
                <a:schemeClr val="accent2"/>
              </a:solidFill>
              <a:latin typeface="Arial"/>
              <a:ea typeface="Arial"/>
              <a:cs typeface="Arial"/>
              <a:sym typeface="Arial"/>
            </a:endParaRPr>
          </a:p>
          <a:p>
            <a:pPr indent="0" lvl="0" marL="0" rtl="0" algn="l">
              <a:lnSpc>
                <a:spcPct val="100000"/>
              </a:lnSpc>
              <a:spcBef>
                <a:spcPts val="0"/>
              </a:spcBef>
              <a:spcAft>
                <a:spcPts val="1200"/>
              </a:spcAft>
              <a:buNone/>
            </a:pPr>
            <a:r>
              <a:t/>
            </a:r>
            <a:endParaRPr sz="1200">
              <a:latin typeface="Arial"/>
              <a:ea typeface="Arial"/>
              <a:cs typeface="Arial"/>
              <a:sym typeface="Arial"/>
            </a:endParaRPr>
          </a:p>
        </p:txBody>
      </p:sp>
      <p:pic>
        <p:nvPicPr>
          <p:cNvPr id="502" name="Google Shape;502;p71"/>
          <p:cNvPicPr preferRelativeResize="0"/>
          <p:nvPr/>
        </p:nvPicPr>
        <p:blipFill>
          <a:blip r:embed="rId34">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91" name="Shape 91"/>
        <p:cNvGrpSpPr/>
        <p:nvPr/>
      </p:nvGrpSpPr>
      <p:grpSpPr>
        <a:xfrm>
          <a:off x="0" y="0"/>
          <a:ext cx="0" cy="0"/>
          <a:chOff x="0" y="0"/>
          <a:chExt cx="0" cy="0"/>
        </a:xfrm>
      </p:grpSpPr>
      <p:sp>
        <p:nvSpPr>
          <p:cNvPr id="92" name="Google Shape;92;p18"/>
          <p:cNvSpPr txBox="1"/>
          <p:nvPr>
            <p:ph idx="1" type="body"/>
          </p:nvPr>
        </p:nvSpPr>
        <p:spPr>
          <a:xfrm>
            <a:off x="311700" y="1152475"/>
            <a:ext cx="4260300" cy="38079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457200" rtl="0" algn="l">
              <a:spcBef>
                <a:spcPts val="0"/>
              </a:spcBef>
              <a:spcAft>
                <a:spcPts val="1200"/>
              </a:spcAft>
              <a:buNone/>
            </a:pPr>
            <a:r>
              <a:rPr lang="en" sz="1500">
                <a:solidFill>
                  <a:schemeClr val="dk1"/>
                </a:solidFill>
              </a:rPr>
              <a:t> </a:t>
            </a:r>
            <a:endParaRPr sz="1500">
              <a:solidFill>
                <a:schemeClr val="dk1"/>
              </a:solidFill>
            </a:endParaRPr>
          </a:p>
        </p:txBody>
      </p:sp>
      <p:sp>
        <p:nvSpPr>
          <p:cNvPr id="93" name="Google Shape;93;p18"/>
          <p:cNvSpPr txBox="1"/>
          <p:nvPr>
            <p:ph type="title"/>
          </p:nvPr>
        </p:nvSpPr>
        <p:spPr>
          <a:xfrm>
            <a:off x="0" y="0"/>
            <a:ext cx="9210600" cy="829200"/>
          </a:xfrm>
          <a:prstGeom prst="rect">
            <a:avLst/>
          </a:prstGeom>
          <a:solidFill>
            <a:schemeClr val="lt2"/>
          </a:solidFill>
        </p:spPr>
        <p:txBody>
          <a:bodyPr anchorCtr="0" anchor="ctr" bIns="91425" lIns="91425" spcFirstLastPara="1" rIns="91425" wrap="square" tIns="91425">
            <a:noAutofit/>
          </a:bodyPr>
          <a:lstStyle/>
          <a:p>
            <a:pPr indent="0" lvl="0" marL="0" rtl="0" algn="ctr">
              <a:spcBef>
                <a:spcPts val="0"/>
              </a:spcBef>
              <a:spcAft>
                <a:spcPts val="0"/>
              </a:spcAft>
              <a:buSzPts val="990"/>
              <a:buNone/>
            </a:pPr>
            <a:r>
              <a:rPr b="1" lang="en" sz="2820">
                <a:solidFill>
                  <a:srgbClr val="FF0000"/>
                </a:solidFill>
              </a:rPr>
              <a:t>Labor Day</a:t>
            </a:r>
            <a:endParaRPr b="1" sz="2820">
              <a:solidFill>
                <a:srgbClr val="FF0000"/>
              </a:solidFill>
            </a:endParaRPr>
          </a:p>
        </p:txBody>
      </p:sp>
      <p:pic>
        <p:nvPicPr>
          <p:cNvPr id="94" name="Google Shape;94;p18"/>
          <p:cNvPicPr preferRelativeResize="0"/>
          <p:nvPr/>
        </p:nvPicPr>
        <p:blipFill>
          <a:blip r:embed="rId3">
            <a:alphaModFix/>
          </a:blip>
          <a:stretch>
            <a:fillRect/>
          </a:stretch>
        </p:blipFill>
        <p:spPr>
          <a:xfrm>
            <a:off x="4897425" y="1152475"/>
            <a:ext cx="3807899" cy="38078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7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Arial"/>
                <a:ea typeface="Arial"/>
                <a:cs typeface="Arial"/>
                <a:sym typeface="Arial"/>
              </a:rPr>
              <a:t>Sources</a:t>
            </a:r>
            <a:endParaRPr>
              <a:latin typeface="Arial"/>
              <a:ea typeface="Arial"/>
              <a:cs typeface="Arial"/>
              <a:sym typeface="Arial"/>
            </a:endParaRPr>
          </a:p>
        </p:txBody>
      </p:sp>
      <p:sp>
        <p:nvSpPr>
          <p:cNvPr id="508" name="Google Shape;508;p72"/>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3">
                  <a:extLst>
                    <a:ext uri="{A12FA001-AC4F-418D-AE19-62706E023703}">
                      <ahyp:hlinkClr val="tx"/>
                    </a:ext>
                  </a:extLst>
                </a:hlinkClick>
              </a:rPr>
              <a:t>Ear</a:t>
            </a:r>
            <a:r>
              <a:rPr lang="en" sz="1200">
                <a:solidFill>
                  <a:schemeClr val="accent2"/>
                </a:solidFill>
                <a:latin typeface="Arial"/>
                <a:ea typeface="Arial"/>
                <a:cs typeface="Arial"/>
                <a:sym typeface="Arial"/>
              </a:rPr>
              <a:t>” by flaticon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4">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5">
                  <a:extLst>
                    <a:ext uri="{A12FA001-AC4F-418D-AE19-62706E023703}">
                      <ahyp:hlinkClr val="tx"/>
                    </a:ext>
                  </a:extLst>
                </a:hlinkClick>
              </a:rPr>
              <a:t>Abigail Adams</a:t>
            </a:r>
            <a:r>
              <a:rPr lang="en" sz="1200">
                <a:solidFill>
                  <a:schemeClr val="dk1"/>
                </a:solidFill>
                <a:latin typeface="Arial"/>
                <a:ea typeface="Arial"/>
                <a:cs typeface="Arial"/>
                <a:sym typeface="Arial"/>
              </a:rPr>
              <a:t>” from the National Gallery of Art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6">
                  <a:extLst>
                    <a:ext uri="{A12FA001-AC4F-418D-AE19-62706E023703}">
                      <ahyp:hlinkClr val="tx"/>
                    </a:ext>
                  </a:extLst>
                </a:hlinkClick>
              </a:rPr>
              <a:t>Sally Ride</a:t>
            </a:r>
            <a:r>
              <a:rPr lang="en" sz="1200">
                <a:solidFill>
                  <a:schemeClr val="dk1"/>
                </a:solidFill>
                <a:latin typeface="Arial"/>
                <a:ea typeface="Arial"/>
                <a:cs typeface="Arial"/>
                <a:sym typeface="Arial"/>
              </a:rPr>
              <a:t>” from the National Archives has unrestricted copyright access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7">
                  <a:extLst>
                    <a:ext uri="{A12FA001-AC4F-418D-AE19-62706E023703}">
                      <ahyp:hlinkClr val="tx"/>
                    </a:ext>
                  </a:extLst>
                </a:hlinkClick>
              </a:rPr>
              <a:t>Rosie the Riveter</a:t>
            </a:r>
            <a:r>
              <a:rPr lang="en" sz="1200">
                <a:solidFill>
                  <a:schemeClr val="dk1"/>
                </a:solidFill>
                <a:latin typeface="Arial"/>
                <a:ea typeface="Arial"/>
                <a:cs typeface="Arial"/>
                <a:sym typeface="Arial"/>
              </a:rPr>
              <a:t>” from the National Archives has unrestricted copyright access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8">
                  <a:extLst>
                    <a:ext uri="{A12FA001-AC4F-418D-AE19-62706E023703}">
                      <ahyp:hlinkClr val="tx"/>
                    </a:ext>
                  </a:extLst>
                </a:hlinkClick>
              </a:rPr>
              <a:t>Group strong women</a:t>
            </a:r>
            <a:r>
              <a:rPr lang="en" sz="1200">
                <a:solidFill>
                  <a:schemeClr val="dk1"/>
                </a:solidFill>
                <a:latin typeface="Arial"/>
                <a:ea typeface="Arial"/>
                <a:cs typeface="Arial"/>
                <a:sym typeface="Arial"/>
              </a:rPr>
              <a:t>” by rawpixel.com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9">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0">
                  <a:extLst>
                    <a:ext uri="{A12FA001-AC4F-418D-AE19-62706E023703}">
                      <ahyp:hlinkClr val="tx"/>
                    </a:ext>
                  </a:extLst>
                </a:hlinkClick>
              </a:rPr>
              <a:t>U.S. Army variation of the Medal of Honor</a:t>
            </a:r>
            <a:r>
              <a:rPr lang="en" sz="1200">
                <a:solidFill>
                  <a:schemeClr val="accent2"/>
                </a:solidFill>
                <a:latin typeface="Arial"/>
                <a:ea typeface="Arial"/>
                <a:cs typeface="Arial"/>
                <a:sym typeface="Arial"/>
              </a:rPr>
              <a:t>” from the National Park Service has no known copyright restrictions</a:t>
            </a:r>
            <a:endParaRPr sz="1200">
              <a:solidFill>
                <a:schemeClr val="accent2"/>
              </a:solidFill>
              <a:latin typeface="Arial"/>
              <a:ea typeface="Arial"/>
              <a:cs typeface="Arial"/>
              <a:sym typeface="Arial"/>
            </a:endParaRPr>
          </a:p>
          <a:p>
            <a:pPr indent="-304800" lvl="0" marL="457200" rtl="0" algn="l">
              <a:lnSpc>
                <a:spcPct val="12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1">
                  <a:extLst>
                    <a:ext uri="{A12FA001-AC4F-418D-AE19-62706E023703}">
                      <ahyp:hlinkClr val="tx"/>
                    </a:ext>
                  </a:extLst>
                </a:hlinkClick>
              </a:rPr>
              <a:t>Florida State Flag</a:t>
            </a:r>
            <a:r>
              <a:rPr lang="en" sz="1200">
                <a:solidFill>
                  <a:schemeClr val="accent2"/>
                </a:solidFill>
                <a:latin typeface="Arial"/>
                <a:ea typeface="Arial"/>
                <a:cs typeface="Arial"/>
                <a:sym typeface="Arial"/>
              </a:rPr>
              <a:t>” by Florida Department of State is under the Public Domain </a:t>
            </a:r>
            <a:endParaRPr sz="1200">
              <a:solidFill>
                <a:schemeClr val="accent2"/>
              </a:solidFill>
              <a:latin typeface="Arial"/>
              <a:ea typeface="Arial"/>
              <a:cs typeface="Arial"/>
              <a:sym typeface="Arial"/>
            </a:endParaRPr>
          </a:p>
          <a:p>
            <a:pPr indent="-304800" lvl="0" marL="457200" rtl="0" algn="l">
              <a:lnSpc>
                <a:spcPct val="12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2">
                  <a:extLst>
                    <a:ext uri="{A12FA001-AC4F-418D-AE19-62706E023703}">
                      <ahyp:hlinkClr val="tx"/>
                    </a:ext>
                  </a:extLst>
                </a:hlinkClick>
              </a:rPr>
              <a:t>Flowers in the State of Florida</a:t>
            </a:r>
            <a:r>
              <a:rPr lang="en" sz="1200">
                <a:solidFill>
                  <a:schemeClr val="accent2"/>
                </a:solidFill>
                <a:latin typeface="Arial"/>
                <a:ea typeface="Arial"/>
                <a:cs typeface="Arial"/>
                <a:sym typeface="Arial"/>
              </a:rPr>
              <a:t>” by Earl Scale is licensed under </a:t>
            </a:r>
            <a:r>
              <a:rPr lang="en" sz="1200" u="sng">
                <a:solidFill>
                  <a:srgbClr val="2200CC"/>
                </a:solidFill>
                <a:latin typeface="Arial"/>
                <a:ea typeface="Arial"/>
                <a:cs typeface="Arial"/>
                <a:sym typeface="Arial"/>
                <a:hlinkClick r:id="rId13">
                  <a:extLst>
                    <a:ext uri="{A12FA001-AC4F-418D-AE19-62706E023703}">
                      <ahyp:hlinkClr val="tx"/>
                    </a:ext>
                  </a:extLst>
                </a:hlinkClick>
              </a:rPr>
              <a:t>CC BY-SA 4.0</a:t>
            </a:r>
            <a:endParaRPr sz="1200">
              <a:solidFill>
                <a:srgbClr val="2200CC"/>
              </a:solidFill>
              <a:latin typeface="Arial"/>
              <a:ea typeface="Arial"/>
              <a:cs typeface="Arial"/>
              <a:sym typeface="Arial"/>
            </a:endParaRPr>
          </a:p>
          <a:p>
            <a:pPr indent="-304800" lvl="0" marL="457200" rtl="0" algn="l">
              <a:lnSpc>
                <a:spcPct val="120000"/>
              </a:lnSpc>
              <a:spcBef>
                <a:spcPts val="0"/>
              </a:spcBef>
              <a:spcAft>
                <a:spcPts val="0"/>
              </a:spcAft>
              <a:buClr>
                <a:schemeClr val="dk1"/>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14">
                  <a:extLst>
                    <a:ext uri="{A12FA001-AC4F-418D-AE19-62706E023703}">
                      <ahyp:hlinkClr val="tx"/>
                    </a:ext>
                  </a:extLst>
                </a:hlinkClick>
              </a:rPr>
              <a:t>Florida topographic map</a:t>
            </a:r>
            <a:r>
              <a:rPr lang="en" sz="1200">
                <a:solidFill>
                  <a:schemeClr val="accent2"/>
                </a:solidFill>
                <a:latin typeface="Arial"/>
                <a:ea typeface="Arial"/>
                <a:cs typeface="Arial"/>
                <a:sym typeface="Arial"/>
              </a:rPr>
              <a:t>” by Eric Gaba is licensed under </a:t>
            </a:r>
            <a:r>
              <a:rPr lang="en" sz="1200" u="sng">
                <a:solidFill>
                  <a:srgbClr val="2200CC"/>
                </a:solidFill>
                <a:latin typeface="Arial"/>
                <a:ea typeface="Arial"/>
                <a:cs typeface="Arial"/>
                <a:sym typeface="Arial"/>
                <a:hlinkClick r:id="rId15">
                  <a:extLst>
                    <a:ext uri="{A12FA001-AC4F-418D-AE19-62706E023703}">
                      <ahyp:hlinkClr val="tx"/>
                    </a:ext>
                  </a:extLst>
                </a:hlinkClick>
              </a:rPr>
              <a:t>CC BY-SA 3.0</a:t>
            </a:r>
            <a:endParaRPr sz="1200">
              <a:solidFill>
                <a:srgbClr val="2200CC"/>
              </a:solidFill>
              <a:latin typeface="Arial"/>
              <a:ea typeface="Arial"/>
              <a:cs typeface="Arial"/>
              <a:sym typeface="Arial"/>
            </a:endParaRPr>
          </a:p>
          <a:p>
            <a:pPr indent="-304800" lvl="0" marL="457200" rtl="0" algn="l">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6">
                  <a:extLst>
                    <a:ext uri="{A12FA001-AC4F-418D-AE19-62706E023703}">
                      <ahyp:hlinkClr val="tx"/>
                    </a:ext>
                  </a:extLst>
                </a:hlinkClick>
              </a:rPr>
              <a:t>The Seven Denominations</a:t>
            </a:r>
            <a:r>
              <a:rPr lang="en" sz="1200">
                <a:solidFill>
                  <a:schemeClr val="dk1"/>
                </a:solidFill>
                <a:latin typeface="Arial"/>
                <a:ea typeface="Arial"/>
                <a:cs typeface="Arial"/>
                <a:sym typeface="Arial"/>
              </a:rPr>
              <a:t>” by US Currency Education Program follows the </a:t>
            </a:r>
            <a:r>
              <a:rPr lang="en" sz="1200" u="sng">
                <a:solidFill>
                  <a:srgbClr val="2200CC"/>
                </a:solidFill>
                <a:latin typeface="Arial"/>
                <a:ea typeface="Arial"/>
                <a:cs typeface="Arial"/>
                <a:sym typeface="Arial"/>
                <a:hlinkClick r:id="rId17">
                  <a:extLst>
                    <a:ext uri="{A12FA001-AC4F-418D-AE19-62706E023703}">
                      <ahyp:hlinkClr val="tx"/>
                    </a:ext>
                  </a:extLst>
                </a:hlinkClick>
              </a:rPr>
              <a:t>Currency Image Use Guidelines </a:t>
            </a:r>
            <a:endParaRPr sz="1200">
              <a:solidFill>
                <a:srgbClr val="2200CC"/>
              </a:solidFill>
              <a:latin typeface="Arial"/>
              <a:ea typeface="Arial"/>
              <a:cs typeface="Arial"/>
              <a:sym typeface="Arial"/>
            </a:endParaRPr>
          </a:p>
          <a:p>
            <a:pPr indent="-304800" lvl="0" marL="457200" rtl="0" algn="l">
              <a:lnSpc>
                <a:spcPct val="12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18">
                  <a:extLst>
                    <a:ext uri="{A12FA001-AC4F-418D-AE19-62706E023703}">
                      <ahyp:hlinkClr val="tx"/>
                    </a:ext>
                  </a:extLst>
                </a:hlinkClick>
              </a:rPr>
              <a:t>Save money hand put coin</a:t>
            </a:r>
            <a:r>
              <a:rPr lang="en" sz="1200">
                <a:solidFill>
                  <a:schemeClr val="dk1"/>
                </a:solidFill>
                <a:latin typeface="Arial"/>
                <a:ea typeface="Arial"/>
                <a:cs typeface="Arial"/>
                <a:sym typeface="Arial"/>
              </a:rPr>
              <a:t>” by studiogstock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19">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0">
                  <a:extLst>
                    <a:ext uri="{A12FA001-AC4F-418D-AE19-62706E023703}">
                      <ahyp:hlinkClr val="tx"/>
                    </a:ext>
                  </a:extLst>
                </a:hlinkClick>
              </a:rPr>
              <a:t>Emancipation Day Photo</a:t>
            </a:r>
            <a:r>
              <a:rPr lang="en" sz="1200">
                <a:solidFill>
                  <a:schemeClr val="dk1"/>
                </a:solidFill>
                <a:latin typeface="Arial"/>
                <a:ea typeface="Arial"/>
                <a:cs typeface="Arial"/>
                <a:sym typeface="Arial"/>
              </a:rPr>
              <a:t>” from the Florida Department of State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1">
                  <a:extLst>
                    <a:ext uri="{A12FA001-AC4F-418D-AE19-62706E023703}">
                      <ahyp:hlinkClr val="tx"/>
                    </a:ext>
                  </a:extLst>
                </a:hlinkClick>
              </a:rPr>
              <a:t>Flat 4th july illustration with person holding american flag</a:t>
            </a:r>
            <a:r>
              <a:rPr lang="en" sz="1200">
                <a:solidFill>
                  <a:schemeClr val="dk1"/>
                </a:solidFill>
                <a:latin typeface="Arial"/>
                <a:ea typeface="Arial"/>
                <a:cs typeface="Arial"/>
                <a:sym typeface="Arial"/>
              </a:rPr>
              <a:t>” by freepik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22">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3">
                  <a:extLst>
                    <a:ext uri="{A12FA001-AC4F-418D-AE19-62706E023703}">
                      <ahyp:hlinkClr val="tx"/>
                    </a:ext>
                  </a:extLst>
                </a:hlinkClick>
              </a:rPr>
              <a:t>National Armed Forces Day</a:t>
            </a:r>
            <a:r>
              <a:rPr lang="en" sz="1200">
                <a:solidFill>
                  <a:schemeClr val="dk1"/>
                </a:solidFill>
                <a:latin typeface="Arial"/>
                <a:ea typeface="Arial"/>
                <a:cs typeface="Arial"/>
                <a:sym typeface="Arial"/>
              </a:rPr>
              <a:t>” from the United States Congress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4">
                  <a:extLst>
                    <a:ext uri="{A12FA001-AC4F-418D-AE19-62706E023703}">
                      <ahyp:hlinkClr val="tx"/>
                    </a:ext>
                  </a:extLst>
                </a:hlinkClick>
              </a:rPr>
              <a:t>Illustration of military personnel or veteran holding us flag</a:t>
            </a:r>
            <a:r>
              <a:rPr lang="en" sz="1200">
                <a:solidFill>
                  <a:schemeClr val="dk1"/>
                </a:solidFill>
                <a:latin typeface="Arial"/>
                <a:ea typeface="Arial"/>
                <a:cs typeface="Arial"/>
                <a:sym typeface="Arial"/>
              </a:rPr>
              <a:t>” from Wallpaperflar has no known copyright restrictions</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5">
                  <a:extLst>
                    <a:ext uri="{A12FA001-AC4F-418D-AE19-62706E023703}">
                      <ahyp:hlinkClr val="tx"/>
                    </a:ext>
                  </a:extLst>
                </a:hlinkClick>
              </a:rPr>
              <a:t>Flags In</a:t>
            </a:r>
            <a:r>
              <a:rPr lang="en" sz="1200">
                <a:solidFill>
                  <a:schemeClr val="dk1"/>
                </a:solidFill>
                <a:latin typeface="Arial"/>
                <a:ea typeface="Arial"/>
                <a:cs typeface="Arial"/>
                <a:sym typeface="Arial"/>
              </a:rPr>
              <a:t>” from the Arlington Cemetery website is under the Public Domain</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6">
                  <a:extLst>
                    <a:ext uri="{A12FA001-AC4F-418D-AE19-62706E023703}">
                      <ahyp:hlinkClr val="tx"/>
                    </a:ext>
                  </a:extLst>
                </a:hlinkClick>
              </a:rPr>
              <a:t>Child dreams being superhero</a:t>
            </a:r>
            <a:r>
              <a:rPr lang="en" sz="1200">
                <a:solidFill>
                  <a:schemeClr val="dk1"/>
                </a:solidFill>
                <a:latin typeface="Arial"/>
                <a:ea typeface="Arial"/>
                <a:cs typeface="Arial"/>
                <a:sym typeface="Arial"/>
              </a:rPr>
              <a:t>” by rosalerosa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27">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dk1"/>
              </a:solidFill>
              <a:latin typeface="Arial"/>
              <a:ea typeface="Arial"/>
              <a:cs typeface="Arial"/>
              <a:sym typeface="Arial"/>
            </a:endParaRPr>
          </a:p>
          <a:p>
            <a:pPr indent="-304800" lvl="0" marL="457200" rtl="0" algn="l">
              <a:lnSpc>
                <a:spcPct val="100000"/>
              </a:lnSpc>
              <a:spcBef>
                <a:spcPts val="0"/>
              </a:spcBef>
              <a:spcAft>
                <a:spcPts val="0"/>
              </a:spcAft>
              <a:buClr>
                <a:schemeClr val="dk1"/>
              </a:buClr>
              <a:buSzPts val="1200"/>
              <a:buFont typeface="Arial"/>
              <a:buAutoNum type="arabicPeriod"/>
            </a:pPr>
            <a:r>
              <a:rPr lang="en" sz="1200">
                <a:solidFill>
                  <a:schemeClr val="dk1"/>
                </a:solidFill>
                <a:latin typeface="Arial"/>
                <a:ea typeface="Arial"/>
                <a:cs typeface="Arial"/>
                <a:sym typeface="Arial"/>
              </a:rPr>
              <a:t>“</a:t>
            </a:r>
            <a:r>
              <a:rPr lang="en" sz="1200" u="sng">
                <a:solidFill>
                  <a:srgbClr val="2200CC"/>
                </a:solidFill>
                <a:latin typeface="Arial"/>
                <a:ea typeface="Arial"/>
                <a:cs typeface="Arial"/>
                <a:sym typeface="Arial"/>
                <a:hlinkClick r:id="rId28">
                  <a:extLst>
                    <a:ext uri="{A12FA001-AC4F-418D-AE19-62706E023703}">
                      <ahyp:hlinkClr val="tx"/>
                    </a:ext>
                  </a:extLst>
                </a:hlinkClick>
              </a:rPr>
              <a:t>Independence day background with US flag</a:t>
            </a:r>
            <a:r>
              <a:rPr lang="en" sz="1200">
                <a:solidFill>
                  <a:schemeClr val="dk1"/>
                </a:solidFill>
                <a:latin typeface="Arial"/>
                <a:ea typeface="Arial"/>
                <a:cs typeface="Arial"/>
                <a:sym typeface="Arial"/>
              </a:rPr>
              <a:t>” by ibrandify </a:t>
            </a:r>
            <a:r>
              <a:rPr lang="en" sz="1200">
                <a:solidFill>
                  <a:schemeClr val="accent2"/>
                </a:solidFill>
                <a:latin typeface="Arial"/>
                <a:ea typeface="Arial"/>
                <a:cs typeface="Arial"/>
                <a:sym typeface="Arial"/>
              </a:rPr>
              <a:t>is licensed under the </a:t>
            </a:r>
            <a:r>
              <a:rPr lang="en" sz="1200" u="sng">
                <a:solidFill>
                  <a:srgbClr val="2200CC"/>
                </a:solidFill>
                <a:latin typeface="Arial"/>
                <a:ea typeface="Arial"/>
                <a:cs typeface="Arial"/>
                <a:sym typeface="Arial"/>
                <a:hlinkClick r:id="rId29">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solidFill>
                <a:schemeClr val="accent2"/>
              </a:solidFill>
              <a:latin typeface="Arial"/>
              <a:ea typeface="Arial"/>
              <a:cs typeface="Arial"/>
              <a:sym typeface="Arial"/>
            </a:endParaRPr>
          </a:p>
          <a:p>
            <a:pPr indent="-304800" lvl="0" marL="457200" rtl="0" algn="l">
              <a:lnSpc>
                <a:spcPct val="100000"/>
              </a:lnSpc>
              <a:spcBef>
                <a:spcPts val="0"/>
              </a:spcBef>
              <a:spcAft>
                <a:spcPts val="0"/>
              </a:spcAft>
              <a:buClr>
                <a:schemeClr val="accent2"/>
              </a:buClr>
              <a:buSzPts val="1200"/>
              <a:buFont typeface="Arial"/>
              <a:buAutoNum type="arabicPeriod"/>
            </a:pPr>
            <a:r>
              <a:rPr lang="en" sz="1200">
                <a:solidFill>
                  <a:schemeClr val="accent2"/>
                </a:solidFill>
                <a:latin typeface="Arial"/>
                <a:ea typeface="Arial"/>
                <a:cs typeface="Arial"/>
                <a:sym typeface="Arial"/>
              </a:rPr>
              <a:t>“</a:t>
            </a:r>
            <a:r>
              <a:rPr lang="en" sz="1200" u="sng">
                <a:solidFill>
                  <a:srgbClr val="2200CC"/>
                </a:solidFill>
                <a:latin typeface="Arial"/>
                <a:ea typeface="Arial"/>
                <a:cs typeface="Arial"/>
                <a:sym typeface="Arial"/>
                <a:hlinkClick r:id="rId30">
                  <a:extLst>
                    <a:ext uri="{A12FA001-AC4F-418D-AE19-62706E023703}">
                      <ahyp:hlinkClr val="tx"/>
                    </a:ext>
                  </a:extLst>
                </a:hlinkClick>
              </a:rPr>
              <a:t>Kids playing puzzle illustration</a:t>
            </a:r>
            <a:r>
              <a:rPr lang="en" sz="1200">
                <a:solidFill>
                  <a:schemeClr val="accent2"/>
                </a:solidFill>
                <a:latin typeface="Arial"/>
                <a:ea typeface="Arial"/>
                <a:cs typeface="Arial"/>
                <a:sym typeface="Arial"/>
              </a:rPr>
              <a:t>” by storyset is licensed under the </a:t>
            </a:r>
            <a:r>
              <a:rPr lang="en" sz="1200" u="sng">
                <a:solidFill>
                  <a:srgbClr val="2200CC"/>
                </a:solidFill>
                <a:latin typeface="Arial"/>
                <a:ea typeface="Arial"/>
                <a:cs typeface="Arial"/>
                <a:sym typeface="Arial"/>
                <a:hlinkClick r:id="rId31">
                  <a:extLst>
                    <a:ext uri="{A12FA001-AC4F-418D-AE19-62706E023703}">
                      <ahyp:hlinkClr val="tx"/>
                    </a:ext>
                  </a:extLst>
                </a:hlinkClick>
              </a:rPr>
              <a:t>Freepik License</a:t>
            </a:r>
            <a:r>
              <a:rPr lang="en" sz="1200">
                <a:solidFill>
                  <a:schemeClr val="accent2"/>
                </a:solidFill>
                <a:latin typeface="Arial"/>
                <a:ea typeface="Arial"/>
                <a:cs typeface="Arial"/>
                <a:sym typeface="Arial"/>
              </a:rPr>
              <a:t> </a:t>
            </a:r>
            <a:endParaRPr sz="1200">
              <a:latin typeface="Arial"/>
              <a:ea typeface="Arial"/>
              <a:cs typeface="Arial"/>
              <a:sym typeface="Arial"/>
            </a:endParaRPr>
          </a:p>
        </p:txBody>
      </p:sp>
      <p:pic>
        <p:nvPicPr>
          <p:cNvPr id="509" name="Google Shape;509;p72"/>
          <p:cNvPicPr preferRelativeResize="0"/>
          <p:nvPr/>
        </p:nvPicPr>
        <p:blipFill>
          <a:blip r:embed="rId32">
            <a:alphaModFix/>
          </a:blip>
          <a:stretch>
            <a:fillRect/>
          </a:stretch>
        </p:blipFill>
        <p:spPr>
          <a:xfrm>
            <a:off x="8148325" y="4653925"/>
            <a:ext cx="889075" cy="340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37100" y="0"/>
            <a:ext cx="9199500" cy="773400"/>
          </a:xfrm>
          <a:prstGeom prst="rect">
            <a:avLst/>
          </a:prstGeom>
          <a:solidFill>
            <a:schemeClr val="lt2"/>
          </a:solidFill>
        </p:spPr>
        <p:txBody>
          <a:bodyPr anchorCtr="0" anchor="ctr" bIns="91425" lIns="91425" spcFirstLastPara="1" rIns="91425" wrap="square" tIns="91425">
            <a:normAutofit/>
          </a:bodyPr>
          <a:lstStyle/>
          <a:p>
            <a:pPr indent="0" lvl="0" marL="0" rtl="0" algn="ctr">
              <a:spcBef>
                <a:spcPts val="0"/>
              </a:spcBef>
              <a:spcAft>
                <a:spcPts val="0"/>
              </a:spcAft>
              <a:buNone/>
            </a:pPr>
            <a:r>
              <a:rPr b="1" lang="en">
                <a:solidFill>
                  <a:srgbClr val="FF0000"/>
                </a:solidFill>
              </a:rPr>
              <a:t>Civics Challenge: Helping Hands!</a:t>
            </a:r>
            <a:endParaRPr b="1">
              <a:solidFill>
                <a:srgbClr val="FF0000"/>
              </a:solidFill>
            </a:endParaRPr>
          </a:p>
        </p:txBody>
      </p:sp>
      <p:sp>
        <p:nvSpPr>
          <p:cNvPr id="100" name="Google Shape;100;p19"/>
          <p:cNvSpPr txBox="1"/>
          <p:nvPr>
            <p:ph idx="1" type="body"/>
          </p:nvPr>
        </p:nvSpPr>
        <p:spPr>
          <a:xfrm>
            <a:off x="311700" y="1155600"/>
            <a:ext cx="4333200" cy="3756600"/>
          </a:xfrm>
          <a:prstGeom prst="rect">
            <a:avLst/>
          </a:prstGeom>
          <a:solidFill>
            <a:srgbClr val="F4CCCC"/>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0"/>
              </a:spcAft>
              <a:buNone/>
            </a:pPr>
            <a:r>
              <a:rPr lang="en" sz="2100">
                <a:solidFill>
                  <a:schemeClr val="dk1"/>
                </a:solidFill>
              </a:rPr>
              <a:t>What can you do to be helpful today?</a:t>
            </a:r>
            <a:endParaRPr sz="2100">
              <a:solidFill>
                <a:schemeClr val="dk1"/>
              </a:solidFill>
            </a:endParaRPr>
          </a:p>
          <a:p>
            <a:pPr indent="0" lvl="0" marL="0" rtl="0" algn="ctr">
              <a:spcBef>
                <a:spcPts val="1200"/>
              </a:spcBef>
              <a:spcAft>
                <a:spcPts val="1200"/>
              </a:spcAft>
              <a:buNone/>
            </a:pPr>
            <a:r>
              <a:t/>
            </a:r>
            <a:endParaRPr sz="2100">
              <a:solidFill>
                <a:schemeClr val="dk1"/>
              </a:solidFill>
            </a:endParaRPr>
          </a:p>
        </p:txBody>
      </p:sp>
      <p:pic>
        <p:nvPicPr>
          <p:cNvPr id="101" name="Google Shape;101;p19"/>
          <p:cNvPicPr preferRelativeResize="0"/>
          <p:nvPr/>
        </p:nvPicPr>
        <p:blipFill>
          <a:blip r:embed="rId3">
            <a:alphaModFix/>
          </a:blip>
          <a:stretch>
            <a:fillRect/>
          </a:stretch>
        </p:blipFill>
        <p:spPr>
          <a:xfrm>
            <a:off x="5373125" y="1710812"/>
            <a:ext cx="2916176" cy="26461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0"/>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0"/>
          <p:cNvSpPr txBox="1"/>
          <p:nvPr>
            <p:ph type="title"/>
          </p:nvPr>
        </p:nvSpPr>
        <p:spPr>
          <a:xfrm>
            <a:off x="311700" y="185250"/>
            <a:ext cx="8520600" cy="572700"/>
          </a:xfrm>
          <a:prstGeom prst="rect">
            <a:avLst/>
          </a:prstGeom>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990"/>
              <a:buFont typeface="Arial"/>
              <a:buNone/>
            </a:pPr>
            <a:r>
              <a:rPr b="1" lang="en" sz="2820">
                <a:solidFill>
                  <a:srgbClr val="0000FF"/>
                </a:solidFill>
              </a:rPr>
              <a:t>Patriot Day 9/11</a:t>
            </a:r>
            <a:endParaRPr b="1" sz="2820">
              <a:solidFill>
                <a:srgbClr val="0000FF"/>
              </a:solidFill>
            </a:endParaRPr>
          </a:p>
        </p:txBody>
      </p:sp>
      <p:sp>
        <p:nvSpPr>
          <p:cNvPr id="108" name="Google Shape;108;p20"/>
          <p:cNvSpPr txBox="1"/>
          <p:nvPr>
            <p:ph idx="1" type="body"/>
          </p:nvPr>
        </p:nvSpPr>
        <p:spPr>
          <a:xfrm>
            <a:off x="311700" y="1152475"/>
            <a:ext cx="5042100" cy="3753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dk1"/>
                </a:solidFill>
              </a:rPr>
              <a:t> </a:t>
            </a:r>
            <a:endParaRPr>
              <a:solidFill>
                <a:schemeClr val="dk1"/>
              </a:solidFill>
            </a:endParaRPr>
          </a:p>
        </p:txBody>
      </p:sp>
      <p:pic>
        <p:nvPicPr>
          <p:cNvPr id="109" name="Google Shape;109;p20"/>
          <p:cNvPicPr preferRelativeResize="0"/>
          <p:nvPr/>
        </p:nvPicPr>
        <p:blipFill>
          <a:blip r:embed="rId3">
            <a:alphaModFix/>
          </a:blip>
          <a:stretch>
            <a:fillRect/>
          </a:stretch>
        </p:blipFill>
        <p:spPr>
          <a:xfrm>
            <a:off x="5595899" y="1233874"/>
            <a:ext cx="1546076" cy="1542425"/>
          </a:xfrm>
          <a:prstGeom prst="rect">
            <a:avLst/>
          </a:prstGeom>
          <a:noFill/>
          <a:ln cap="flat" cmpd="sng" w="9525">
            <a:solidFill>
              <a:schemeClr val="dk1"/>
            </a:solidFill>
            <a:prstDash val="solid"/>
            <a:round/>
            <a:headEnd len="sm" w="sm" type="none"/>
            <a:tailEnd len="sm" w="sm" type="none"/>
          </a:ln>
        </p:spPr>
      </p:pic>
      <p:pic>
        <p:nvPicPr>
          <p:cNvPr id="110" name="Google Shape;110;p20"/>
          <p:cNvPicPr preferRelativeResize="0"/>
          <p:nvPr/>
        </p:nvPicPr>
        <p:blipFill rotWithShape="1">
          <a:blip r:embed="rId4">
            <a:alphaModFix/>
          </a:blip>
          <a:srcRect b="0" l="25003" r="0" t="22630"/>
          <a:stretch/>
        </p:blipFill>
        <p:spPr>
          <a:xfrm>
            <a:off x="6275325" y="3137479"/>
            <a:ext cx="2556974" cy="176859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1"/>
          <p:cNvSpPr/>
          <p:nvPr/>
        </p:nvSpPr>
        <p:spPr>
          <a:xfrm>
            <a:off x="0" y="0"/>
            <a:ext cx="9144000" cy="943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1"/>
          <p:cNvSpPr txBox="1"/>
          <p:nvPr>
            <p:ph type="title"/>
          </p:nvPr>
        </p:nvSpPr>
        <p:spPr>
          <a:xfrm>
            <a:off x="373963" y="185250"/>
            <a:ext cx="85206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0000FF"/>
                </a:solidFill>
              </a:rPr>
              <a:t>Civics Challenge: Safety First!</a:t>
            </a:r>
            <a:endParaRPr b="1">
              <a:solidFill>
                <a:srgbClr val="0000FF"/>
              </a:solidFill>
            </a:endParaRPr>
          </a:p>
        </p:txBody>
      </p:sp>
      <p:sp>
        <p:nvSpPr>
          <p:cNvPr id="117" name="Google Shape;117;p21"/>
          <p:cNvSpPr txBox="1"/>
          <p:nvPr>
            <p:ph idx="1" type="body"/>
          </p:nvPr>
        </p:nvSpPr>
        <p:spPr>
          <a:xfrm>
            <a:off x="311700" y="1208050"/>
            <a:ext cx="4260300" cy="3642600"/>
          </a:xfrm>
          <a:prstGeom prst="rect">
            <a:avLst/>
          </a:prstGeom>
          <a:solidFill>
            <a:srgbClr val="CFE2F3"/>
          </a:solidFill>
          <a:ln cap="flat" cmpd="sng" w="9525">
            <a:solidFill>
              <a:srgbClr val="000000"/>
            </a:solidFill>
            <a:prstDash val="lgDash"/>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100">
                <a:solidFill>
                  <a:schemeClr val="dk1"/>
                </a:solidFill>
              </a:rPr>
              <a:t>Review rules that keep you safe!</a:t>
            </a:r>
            <a:endParaRPr sz="2100">
              <a:solidFill>
                <a:schemeClr val="dk1"/>
              </a:solidFill>
            </a:endParaRPr>
          </a:p>
        </p:txBody>
      </p:sp>
      <p:pic>
        <p:nvPicPr>
          <p:cNvPr id="118" name="Google Shape;118;p21"/>
          <p:cNvPicPr preferRelativeResize="0"/>
          <p:nvPr/>
        </p:nvPicPr>
        <p:blipFill rotWithShape="1">
          <a:blip r:embed="rId3">
            <a:alphaModFix/>
          </a:blip>
          <a:srcRect b="0" l="18789" r="4863" t="0"/>
          <a:stretch/>
        </p:blipFill>
        <p:spPr>
          <a:xfrm>
            <a:off x="6849500" y="3309875"/>
            <a:ext cx="1922450" cy="1665450"/>
          </a:xfrm>
          <a:prstGeom prst="rect">
            <a:avLst/>
          </a:prstGeom>
          <a:noFill/>
          <a:ln cap="flat" cmpd="sng" w="9525">
            <a:solidFill>
              <a:schemeClr val="dk2"/>
            </a:solidFill>
            <a:prstDash val="solid"/>
            <a:round/>
            <a:headEnd len="sm" w="sm" type="none"/>
            <a:tailEnd len="sm" w="sm" type="none"/>
          </a:ln>
        </p:spPr>
      </p:pic>
      <p:pic>
        <p:nvPicPr>
          <p:cNvPr id="119" name="Google Shape;119;p21"/>
          <p:cNvPicPr preferRelativeResize="0"/>
          <p:nvPr/>
        </p:nvPicPr>
        <p:blipFill>
          <a:blip r:embed="rId4">
            <a:alphaModFix/>
          </a:blip>
          <a:stretch>
            <a:fillRect/>
          </a:stretch>
        </p:blipFill>
        <p:spPr>
          <a:xfrm>
            <a:off x="5055575" y="1365125"/>
            <a:ext cx="1922449" cy="178477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