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embeddedFontLst>
    <p:embeddedFont>
      <p:font typeface="Amatic SC"/>
      <p:regular r:id="rId9"/>
      <p:bold r:id="rId10"/>
    </p:embeddedFont>
    <p:embeddedFont>
      <p:font typeface="Source Code Pro"/>
      <p:regular r:id="rId11"/>
      <p:bold r:id="rId12"/>
      <p:italic r:id="rId13"/>
      <p:boldItalic r:id="rId14"/>
    </p:embeddedFont>
    <p:embeddedFont>
      <p:font typeface="Century Gothic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SourceCodePro-regular.fntdata"/><Relationship Id="rId10" Type="http://schemas.openxmlformats.org/officeDocument/2006/relationships/font" Target="fonts/AmaticSC-bold.fntdata"/><Relationship Id="rId13" Type="http://schemas.openxmlformats.org/officeDocument/2006/relationships/font" Target="fonts/SourceCodePro-italic.fntdata"/><Relationship Id="rId12" Type="http://schemas.openxmlformats.org/officeDocument/2006/relationships/font" Target="fonts/SourceCodePr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AmaticSC-regular.fntdata"/><Relationship Id="rId15" Type="http://schemas.openxmlformats.org/officeDocument/2006/relationships/font" Target="fonts/CenturyGothic-regular.fntdata"/><Relationship Id="rId14" Type="http://schemas.openxmlformats.org/officeDocument/2006/relationships/font" Target="fonts/SourceCodePro-boldItalic.fntdata"/><Relationship Id="rId17" Type="http://schemas.openxmlformats.org/officeDocument/2006/relationships/font" Target="fonts/CenturyGothic-italic.fntdata"/><Relationship Id="rId16" Type="http://schemas.openxmlformats.org/officeDocument/2006/relationships/font" Target="fonts/CenturyGothic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18" Type="http://schemas.openxmlformats.org/officeDocument/2006/relationships/font" Target="fonts/CenturyGothic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openclipart.org/detail/317667/person-walking-a-dog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openclipart.org/detail/315793/picking-up-trash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dc34b81d16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dc34b81d1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“</a:t>
            </a:r>
            <a:r>
              <a:rPr lang="en" u="sng">
                <a:solidFill>
                  <a:schemeClr val="hlink"/>
                </a:solidFill>
                <a:hlinkClick r:id="rId2"/>
              </a:rPr>
              <a:t>Person walking a dog</a:t>
            </a:r>
            <a:r>
              <a:rPr lang="en"/>
              <a:t>” by TVLuke from OpenClipart is under the Public Domain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b84aa0a5de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b84aa0a5de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Credit: “</a:t>
            </a:r>
            <a:r>
              <a:rPr lang="en" u="sng">
                <a:solidFill>
                  <a:schemeClr val="hlink"/>
                </a:solidFill>
                <a:hlinkClick r:id="rId2"/>
              </a:rPr>
              <a:t>Picking up trash</a:t>
            </a:r>
            <a:r>
              <a:rPr lang="en"/>
              <a:t>” by oksmith from OpenClipart is under the Public Domain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4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61" name="Google Shape;6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9" name="Google Shape;69;p17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0" name="Google Shape;70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73" name="Google Shape;73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7" name="Google Shape;77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0" name="Google Shape;80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1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3" name="Google Shape;83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4" name="Google Shape;84;p21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85" name="Google Shape;85;p21"/>
          <p:cNvSpPr txBox="1"/>
          <p:nvPr>
            <p:ph idx="1" type="subTitle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6" name="Google Shape;86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87" name="Google Shape;87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2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90" name="Google Shape;90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3"/>
          <p:cNvSpPr txBox="1"/>
          <p:nvPr>
            <p:ph hasCustomPrompt="1"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93" name="Google Shape;93;p23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94" name="Google Shape;9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each-day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rt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5"/>
          <p:cNvSpPr txBox="1"/>
          <p:nvPr>
            <p:ph type="ctrTitle"/>
          </p:nvPr>
        </p:nvSpPr>
        <p:spPr>
          <a:xfrm>
            <a:off x="311700" y="80025"/>
            <a:ext cx="8520600" cy="320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850">
                <a:latin typeface="Century Gothic"/>
                <a:ea typeface="Century Gothic"/>
                <a:cs typeface="Century Gothic"/>
                <a:sym typeface="Century Gothic"/>
              </a:rPr>
              <a:t>Citizen</a:t>
            </a:r>
            <a:endParaRPr sz="885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5333">
                <a:latin typeface="Century Gothic"/>
                <a:ea typeface="Century Gothic"/>
                <a:cs typeface="Century Gothic"/>
                <a:sym typeface="Century Gothic"/>
              </a:rPr>
              <a:t>A person who belongs to a community</a:t>
            </a:r>
            <a:endParaRPr b="0" sz="5333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000">
                <a:latin typeface="Century Gothic"/>
                <a:ea typeface="Century Gothic"/>
                <a:cs typeface="Century Gothic"/>
                <a:sym typeface="Century Gothic"/>
              </a:rPr>
              <a:t>[Home, School, City, State, Nation]</a:t>
            </a:r>
            <a:endParaRPr b="0" sz="20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02" name="Google Shape;10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73700" y="3283725"/>
            <a:ext cx="2196600" cy="182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6"/>
          <p:cNvSpPr txBox="1"/>
          <p:nvPr>
            <p:ph type="ctrTitle"/>
          </p:nvPr>
        </p:nvSpPr>
        <p:spPr>
          <a:xfrm>
            <a:off x="96575" y="266300"/>
            <a:ext cx="8922300" cy="3837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lang="en" sz="7500">
                <a:latin typeface="Century Gothic"/>
                <a:ea typeface="Century Gothic"/>
                <a:cs typeface="Century Gothic"/>
                <a:sym typeface="Century Gothic"/>
              </a:rPr>
              <a:t>Responsible Citizen</a:t>
            </a:r>
            <a:endParaRPr sz="75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ct val="90000"/>
              <a:buNone/>
            </a:pPr>
            <a:r>
              <a:t/>
            </a:r>
            <a:endParaRPr b="0" sz="11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ct val="25384"/>
              <a:buNone/>
            </a:pPr>
            <a:r>
              <a:rPr b="0" lang="en" sz="3900">
                <a:latin typeface="Century Gothic"/>
                <a:ea typeface="Century Gothic"/>
                <a:cs typeface="Century Gothic"/>
                <a:sym typeface="Century Gothic"/>
              </a:rPr>
              <a:t>Someone whose actions and behaviors make their community better</a:t>
            </a:r>
            <a:endParaRPr b="0" sz="390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lang="en" sz="5600">
                <a:latin typeface="Century Gothic"/>
                <a:ea typeface="Century Gothic"/>
                <a:cs typeface="Century Gothic"/>
                <a:sym typeface="Century Gothic"/>
              </a:rPr>
              <a:t> </a:t>
            </a:r>
            <a:endParaRPr sz="5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09" name="Google Shape;10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0288" y="3224925"/>
            <a:ext cx="1654875" cy="1833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