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embeddedFontLst>
    <p:embeddedFont>
      <p:font typeface="Lexend"/>
      <p:regular r:id="rId14"/>
      <p:bold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Lexend-bold.fntdata"/><Relationship Id="rId14" Type="http://schemas.openxmlformats.org/officeDocument/2006/relationships/font" Target="fonts/Lexend-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2133fe45bed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2133fe45bed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George Washington was in charge of all of the people helping to write the U.S. Constitution and he was the first president of the United States. Today, we have a President of the United States who serves as the leader of our country. But he does not make all the decisions on his own. </a:t>
            </a:r>
            <a:endParaRPr sz="1400"/>
          </a:p>
          <a:p>
            <a:pPr indent="-317500" lvl="0" marL="457200" rtl="0" algn="l">
              <a:spcBef>
                <a:spcPts val="0"/>
              </a:spcBef>
              <a:spcAft>
                <a:spcPts val="0"/>
              </a:spcAft>
              <a:buSzPts val="1400"/>
              <a:buChar char="●"/>
            </a:pPr>
            <a:r>
              <a:rPr lang="en" sz="1400"/>
              <a:t>Who are some leaders in our community?</a:t>
            </a:r>
            <a:endParaRPr sz="1400"/>
          </a:p>
          <a:p>
            <a:pPr indent="-317500" lvl="0" marL="457200" rtl="0" algn="l">
              <a:spcBef>
                <a:spcPts val="0"/>
              </a:spcBef>
              <a:spcAft>
                <a:spcPts val="0"/>
              </a:spcAft>
              <a:buSzPts val="1400"/>
              <a:buChar char="●"/>
            </a:pPr>
            <a:r>
              <a:rPr lang="en" sz="1400"/>
              <a:t>Who can </a:t>
            </a:r>
            <a:r>
              <a:rPr lang="en" sz="1400"/>
              <a:t>you</a:t>
            </a:r>
            <a:r>
              <a:rPr lang="en" sz="1400"/>
              <a:t> work with to make decisions?</a:t>
            </a:r>
            <a:endParaRPr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2133fe45bed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2133fe45bed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Benjamin Franklin encouraged citizens to be engaged members of their community. He also believed in education.</a:t>
            </a:r>
            <a:endParaRPr sz="1400"/>
          </a:p>
          <a:p>
            <a:pPr indent="-317500" lvl="0" marL="457200" rtl="0" algn="l">
              <a:spcBef>
                <a:spcPts val="0"/>
              </a:spcBef>
              <a:spcAft>
                <a:spcPts val="0"/>
              </a:spcAft>
              <a:buSzPts val="1400"/>
              <a:buChar char="●"/>
            </a:pPr>
            <a:r>
              <a:rPr lang="en" sz="1400"/>
              <a:t>What is a </a:t>
            </a:r>
            <a:r>
              <a:rPr lang="en" sz="1400"/>
              <a:t>responsibility</a:t>
            </a:r>
            <a:r>
              <a:rPr lang="en" sz="1400"/>
              <a:t> you have in school? At home?</a:t>
            </a:r>
            <a:endParaRPr sz="1400"/>
          </a:p>
          <a:p>
            <a:pPr indent="-317500" lvl="0" marL="457200" rtl="0" algn="l">
              <a:spcBef>
                <a:spcPts val="0"/>
              </a:spcBef>
              <a:spcAft>
                <a:spcPts val="0"/>
              </a:spcAft>
              <a:buSzPts val="1400"/>
              <a:buChar char="●"/>
            </a:pPr>
            <a:r>
              <a:rPr lang="en" sz="1400"/>
              <a:t>Why is it important to go to school and learn?</a:t>
            </a:r>
            <a:endParaRPr sz="14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2133fe45bed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2133fe45bed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Checks and balances means one person or group cannot make a decision on their own. (Example: A president can pick a judge but Congress votes to say yes or no)</a:t>
            </a:r>
            <a:endParaRPr sz="1400"/>
          </a:p>
          <a:p>
            <a:pPr indent="-317500" lvl="0" marL="457200" rtl="0" algn="l">
              <a:spcBef>
                <a:spcPts val="0"/>
              </a:spcBef>
              <a:spcAft>
                <a:spcPts val="0"/>
              </a:spcAft>
              <a:buSzPts val="1400"/>
              <a:buChar char="●"/>
            </a:pPr>
            <a:r>
              <a:rPr lang="en" sz="1400"/>
              <a:t>Who at home or in school contributes to your decisions with you? </a:t>
            </a:r>
            <a:endParaRPr sz="1400"/>
          </a:p>
          <a:p>
            <a:pPr indent="-317500" lvl="0" marL="457200" rtl="0" algn="l">
              <a:spcBef>
                <a:spcPts val="0"/>
              </a:spcBef>
              <a:spcAft>
                <a:spcPts val="0"/>
              </a:spcAft>
              <a:buSzPts val="1400"/>
              <a:buChar char="●"/>
            </a:pPr>
            <a:r>
              <a:rPr lang="en" sz="1400"/>
              <a:t>Why is it important to make sure one person doesn’t make the decision by themselves?</a:t>
            </a:r>
            <a:endParaRPr sz="14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133fe45bed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133fe45bed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Thomas Jefferson wrote lots of letters to James Madison </a:t>
            </a:r>
            <a:r>
              <a:rPr lang="en" sz="1400"/>
              <a:t>encouraging The Bill of Rights be added to the Constitution. </a:t>
            </a:r>
            <a:r>
              <a:rPr lang="en" sz="1400">
                <a:solidFill>
                  <a:schemeClr val="dk1"/>
                </a:solidFill>
              </a:rPr>
              <a:t>What was written in the Constitution was still important, but Thomas Jefferson believed the document was missing some pieces. </a:t>
            </a:r>
            <a:r>
              <a:rPr lang="en" sz="1400"/>
              <a:t>The Bill of Rights includes 10 amendments that focus on citizens’ rights. This Bill of Rights did not replace the Constitution, but was added to the end of it and was an important compromise. </a:t>
            </a:r>
            <a:endParaRPr sz="1400"/>
          </a:p>
          <a:p>
            <a:pPr indent="-317500" lvl="0" marL="457200" rtl="0" algn="l">
              <a:spcBef>
                <a:spcPts val="0"/>
              </a:spcBef>
              <a:spcAft>
                <a:spcPts val="0"/>
              </a:spcAft>
              <a:buSzPts val="1400"/>
              <a:buChar char="●"/>
            </a:pPr>
            <a:r>
              <a:rPr lang="en" sz="1400"/>
              <a:t>What are some rights you have in school?</a:t>
            </a:r>
            <a:endParaRPr sz="1400"/>
          </a:p>
          <a:p>
            <a:pPr indent="-317500" lvl="0" marL="457200" rtl="0" algn="l">
              <a:spcBef>
                <a:spcPts val="0"/>
              </a:spcBef>
              <a:spcAft>
                <a:spcPts val="0"/>
              </a:spcAft>
              <a:buSzPts val="1400"/>
              <a:buChar char="●"/>
            </a:pPr>
            <a:r>
              <a:rPr lang="en" sz="1400"/>
              <a:t>Why might we make changes to a list of rules that already exists?</a:t>
            </a:r>
            <a:endParaRPr sz="14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1debad9037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1debad9037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All 50 states are represented in Congress. Do you think that people in Florida have the same needs as people in Alaska? Or Montana? Or California?</a:t>
            </a:r>
            <a:endParaRPr sz="1400"/>
          </a:p>
          <a:p>
            <a:pPr indent="-317500" lvl="0" marL="457200" rtl="0" algn="l">
              <a:spcBef>
                <a:spcPts val="0"/>
              </a:spcBef>
              <a:spcAft>
                <a:spcPts val="0"/>
              </a:spcAft>
              <a:buSzPts val="1400"/>
              <a:buChar char="●"/>
            </a:pPr>
            <a:r>
              <a:rPr lang="en" sz="1400"/>
              <a:t>Do you think they have to use good decision-making strategies when they meet?</a:t>
            </a:r>
            <a:endParaRPr sz="1400"/>
          </a:p>
          <a:p>
            <a:pPr indent="-317500" lvl="0" marL="457200" rtl="0" algn="l">
              <a:spcBef>
                <a:spcPts val="0"/>
              </a:spcBef>
              <a:spcAft>
                <a:spcPts val="0"/>
              </a:spcAft>
              <a:buSzPts val="1400"/>
              <a:buChar char="●"/>
            </a:pPr>
            <a:r>
              <a:rPr lang="en" sz="1400"/>
              <a:t>What decision-making strategies might they use a lot? (listening to each other, sharing, voting, compromising)</a:t>
            </a:r>
            <a:endParaRPr sz="14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1e16b9c7bdd_4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1e16b9c7bdd_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Sometimes, our U.S. Constitution is given the nickname: “A bundle of compromises” because we were able to include a lot of people’s different ideas to make a government that works for everyone.</a:t>
            </a:r>
            <a:endParaRPr sz="1400"/>
          </a:p>
          <a:p>
            <a:pPr indent="-317500" lvl="0" marL="457200" rtl="0" algn="l">
              <a:spcBef>
                <a:spcPts val="0"/>
              </a:spcBef>
              <a:spcAft>
                <a:spcPts val="0"/>
              </a:spcAft>
              <a:buSzPts val="1400"/>
              <a:buChar char="●"/>
            </a:pPr>
            <a:r>
              <a:rPr lang="en" sz="1400"/>
              <a:t>Can you think of a time that you had to compromise with someone?</a:t>
            </a:r>
            <a:endParaRPr sz="1400"/>
          </a:p>
          <a:p>
            <a:pPr indent="-317500" lvl="0" marL="457200" rtl="0" algn="l">
              <a:spcBef>
                <a:spcPts val="0"/>
              </a:spcBef>
              <a:spcAft>
                <a:spcPts val="0"/>
              </a:spcAft>
              <a:buSzPts val="1400"/>
              <a:buChar char="●"/>
            </a:pPr>
            <a:r>
              <a:rPr lang="en" sz="1400"/>
              <a:t>Why is it important to listen to other people’s ideas?</a:t>
            </a:r>
            <a:endParaRPr sz="1400"/>
          </a:p>
          <a:p>
            <a:pPr indent="0" lvl="0" marL="457200" rtl="0" algn="l">
              <a:lnSpc>
                <a:spcPct val="120000"/>
              </a:lnSpc>
              <a:spcBef>
                <a:spcPts val="0"/>
              </a:spcBef>
              <a:spcAft>
                <a:spcPts val="0"/>
              </a:spcAft>
              <a:buNone/>
            </a:pPr>
            <a:r>
              <a:t/>
            </a:r>
            <a:endParaRPr sz="14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133fe45bed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2133fe45bed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s://npg.si.edu/object/npg_NPG.87.43?destination=edan-search/default_search%3Fedan_local%3D1%26edan_q%3Dbenjamin%252Bfranklin%26edan_fq%255B0%255D%3Dmedia_usage%253ACC0" TargetMode="External"/><Relationship Id="rId4" Type="http://schemas.openxmlformats.org/officeDocument/2006/relationships/hyperlink" Target="https://npg.si.edu/object/npg_NPG.68.50?destination=edan-search/default_search%3Fedan_local%3D1%26edan_q%3Djames%252Bmadison%26edan_fq%255B0%255D%3Dmedia_usage%253ACC0" TargetMode="External"/><Relationship Id="rId10" Type="http://schemas.openxmlformats.org/officeDocument/2006/relationships/image" Target="../media/image1.png"/><Relationship Id="rId9" Type="http://schemas.openxmlformats.org/officeDocument/2006/relationships/hyperlink" Target="https://upload.wikimedia.org/wikipedia/commons/6/65/2011_State_of_the_Union.jpg?20110127143944" TargetMode="External"/><Relationship Id="rId5" Type="http://schemas.openxmlformats.org/officeDocument/2006/relationships/hyperlink" Target="https://d1y822qhq55g6.cloudfront.net/default/_superImage/Thomas-Jefferson1.jpg" TargetMode="External"/><Relationship Id="rId6" Type="http://schemas.openxmlformats.org/officeDocument/2006/relationships/hyperlink" Target="https://npg.si.edu/object/npg_NPG.71.4?destination=edan-search/default_search%3Fedan_local%3D1%26edan_q%3Djohn%252Badams%26edan_fq%255B0%255D%3Dmedia_usage%253ACC0" TargetMode="External"/><Relationship Id="rId7" Type="http://schemas.openxmlformats.org/officeDocument/2006/relationships/hyperlink" Target="https://npg.si.edu/object/npg_NPG.65.59?destination=edan-search/default_search%3Fpage%3D1%26edan_local%3D1%26edan_q%3Dgeorge%252Bwashington%26edan_fq%255B0%255D%3Dmedia_usage%253ACC0" TargetMode="External"/><Relationship Id="rId8" Type="http://schemas.openxmlformats.org/officeDocument/2006/relationships/hyperlink" Target="https://tile.loc.gov/image-services/iiif/service:gdc:gdcwdl:wd:l_:02:70:8:wdl_02708:00303_2003_001_pr/full/pct:12.5/0/default.jpg"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56150" y="0"/>
            <a:ext cx="9200100" cy="1212900"/>
          </a:xfrm>
          <a:prstGeom prst="rect">
            <a:avLst/>
          </a:prstGeom>
          <a:solidFill>
            <a:schemeClr val="lt2"/>
          </a:solidFill>
        </p:spPr>
        <p:txBody>
          <a:bodyPr anchorCtr="0" anchor="b" bIns="91425" lIns="91425" spcFirstLastPara="1" rIns="91425" wrap="square" tIns="91425">
            <a:normAutofit/>
          </a:bodyPr>
          <a:lstStyle/>
          <a:p>
            <a:pPr indent="0" lvl="0" marL="0" rtl="0" algn="ctr">
              <a:spcBef>
                <a:spcPts val="0"/>
              </a:spcBef>
              <a:spcAft>
                <a:spcPts val="0"/>
              </a:spcAft>
              <a:buNone/>
            </a:pPr>
            <a:r>
              <a:rPr lang="en">
                <a:latin typeface="Lexend"/>
                <a:ea typeface="Lexend"/>
                <a:cs typeface="Lexend"/>
                <a:sym typeface="Lexend"/>
              </a:rPr>
              <a:t>The Founding Fathers</a:t>
            </a:r>
            <a:endParaRPr>
              <a:latin typeface="Lexend"/>
              <a:ea typeface="Lexend"/>
              <a:cs typeface="Lexend"/>
              <a:sym typeface="Lexend"/>
            </a:endParaRPr>
          </a:p>
        </p:txBody>
      </p:sp>
      <p:sp>
        <p:nvSpPr>
          <p:cNvPr id="55" name="Google Shape;55;p13"/>
          <p:cNvSpPr txBox="1"/>
          <p:nvPr>
            <p:ph idx="1" type="subTitle"/>
          </p:nvPr>
        </p:nvSpPr>
        <p:spPr>
          <a:xfrm>
            <a:off x="325563" y="4042800"/>
            <a:ext cx="8268300" cy="1145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500">
                <a:solidFill>
                  <a:schemeClr val="dk1"/>
                </a:solidFill>
                <a:latin typeface="Lexend"/>
                <a:ea typeface="Lexend"/>
                <a:cs typeface="Lexend"/>
                <a:sym typeface="Lexend"/>
              </a:rPr>
              <a:t>Let’s explore some of the important ideas of the Founding Fathers.</a:t>
            </a:r>
            <a:endParaRPr sz="2500">
              <a:solidFill>
                <a:schemeClr val="dk1"/>
              </a:solidFill>
              <a:latin typeface="Lexend"/>
              <a:ea typeface="Lexend"/>
              <a:cs typeface="Lexend"/>
              <a:sym typeface="Lexend"/>
            </a:endParaRPr>
          </a:p>
        </p:txBody>
      </p:sp>
      <p:pic>
        <p:nvPicPr>
          <p:cNvPr id="56" name="Google Shape;56;p13"/>
          <p:cNvPicPr preferRelativeResize="0"/>
          <p:nvPr/>
        </p:nvPicPr>
        <p:blipFill>
          <a:blip r:embed="rId3">
            <a:alphaModFix/>
          </a:blip>
          <a:stretch>
            <a:fillRect/>
          </a:stretch>
        </p:blipFill>
        <p:spPr>
          <a:xfrm>
            <a:off x="3423962" y="1325025"/>
            <a:ext cx="2239875" cy="2717775"/>
          </a:xfrm>
          <a:prstGeom prst="rect">
            <a:avLst/>
          </a:prstGeom>
          <a:noFill/>
          <a:ln cap="flat" cmpd="sng" w="9525">
            <a:solidFill>
              <a:srgbClr val="000000"/>
            </a:solidFill>
            <a:prstDash val="solid"/>
            <a:round/>
            <a:headEnd len="sm" w="sm" type="none"/>
            <a:tailEnd len="sm" w="sm" type="none"/>
          </a:ln>
        </p:spPr>
      </p:pic>
      <p:pic>
        <p:nvPicPr>
          <p:cNvPr id="57" name="Google Shape;57;p13"/>
          <p:cNvPicPr preferRelativeResize="0"/>
          <p:nvPr/>
        </p:nvPicPr>
        <p:blipFill>
          <a:blip r:embed="rId4">
            <a:alphaModFix/>
          </a:blip>
          <a:stretch>
            <a:fillRect/>
          </a:stretch>
        </p:blipFill>
        <p:spPr>
          <a:xfrm>
            <a:off x="8148325" y="4653925"/>
            <a:ext cx="889075" cy="340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pic>
        <p:nvPicPr>
          <p:cNvPr id="62" name="Google Shape;62;p14"/>
          <p:cNvPicPr preferRelativeResize="0"/>
          <p:nvPr/>
        </p:nvPicPr>
        <p:blipFill>
          <a:blip r:embed="rId3">
            <a:alphaModFix/>
          </a:blip>
          <a:stretch>
            <a:fillRect/>
          </a:stretch>
        </p:blipFill>
        <p:spPr>
          <a:xfrm>
            <a:off x="5441722" y="1448650"/>
            <a:ext cx="2982753" cy="3492700"/>
          </a:xfrm>
          <a:prstGeom prst="rect">
            <a:avLst/>
          </a:prstGeom>
          <a:noFill/>
          <a:ln cap="flat" cmpd="sng" w="9525">
            <a:solidFill>
              <a:schemeClr val="dk1"/>
            </a:solidFill>
            <a:prstDash val="solid"/>
            <a:round/>
            <a:headEnd len="sm" w="sm" type="none"/>
            <a:tailEnd len="sm" w="sm" type="none"/>
          </a:ln>
        </p:spPr>
      </p:pic>
      <p:sp>
        <p:nvSpPr>
          <p:cNvPr id="63" name="Google Shape;63;p14"/>
          <p:cNvSpPr txBox="1"/>
          <p:nvPr>
            <p:ph type="ctrTitle"/>
          </p:nvPr>
        </p:nvSpPr>
        <p:spPr>
          <a:xfrm>
            <a:off x="-56150" y="0"/>
            <a:ext cx="9200100" cy="1212900"/>
          </a:xfrm>
          <a:prstGeom prst="rect">
            <a:avLst/>
          </a:prstGeom>
          <a:solidFill>
            <a:schemeClr val="lt2"/>
          </a:solidFill>
        </p:spPr>
        <p:txBody>
          <a:bodyPr anchorCtr="0" anchor="b" bIns="91425" lIns="91425" spcFirstLastPara="1" rIns="91425" wrap="square" tIns="91425">
            <a:normAutofit/>
          </a:bodyPr>
          <a:lstStyle/>
          <a:p>
            <a:pPr indent="0" lvl="0" marL="0" rtl="0" algn="ctr">
              <a:spcBef>
                <a:spcPts val="0"/>
              </a:spcBef>
              <a:spcAft>
                <a:spcPts val="0"/>
              </a:spcAft>
              <a:buNone/>
            </a:pPr>
            <a:r>
              <a:rPr lang="en">
                <a:latin typeface="Lexend"/>
                <a:ea typeface="Lexend"/>
                <a:cs typeface="Lexend"/>
                <a:sym typeface="Lexend"/>
              </a:rPr>
              <a:t>George</a:t>
            </a:r>
            <a:r>
              <a:rPr lang="en">
                <a:latin typeface="Lexend"/>
                <a:ea typeface="Lexend"/>
                <a:cs typeface="Lexend"/>
                <a:sym typeface="Lexend"/>
              </a:rPr>
              <a:t> Washington</a:t>
            </a:r>
            <a:endParaRPr>
              <a:latin typeface="Lexend"/>
              <a:ea typeface="Lexend"/>
              <a:cs typeface="Lexend"/>
              <a:sym typeface="Lexend"/>
            </a:endParaRPr>
          </a:p>
        </p:txBody>
      </p:sp>
      <p:sp>
        <p:nvSpPr>
          <p:cNvPr id="64" name="Google Shape;64;p14"/>
          <p:cNvSpPr txBox="1"/>
          <p:nvPr/>
        </p:nvSpPr>
        <p:spPr>
          <a:xfrm>
            <a:off x="516600" y="1594700"/>
            <a:ext cx="3795900" cy="2818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2200">
                <a:latin typeface="Lexend"/>
                <a:ea typeface="Lexend"/>
                <a:cs typeface="Lexend"/>
                <a:sym typeface="Lexend"/>
              </a:rPr>
              <a:t>It was important to Washington that everyone  worked together on decisions. He thought unity (being joined together) was important for the country</a:t>
            </a:r>
            <a:r>
              <a:rPr lang="en" sz="2200">
                <a:latin typeface="Lexend"/>
                <a:ea typeface="Lexend"/>
                <a:cs typeface="Lexend"/>
                <a:sym typeface="Lexend"/>
              </a:rPr>
              <a:t>.</a:t>
            </a:r>
            <a:endParaRPr sz="2200">
              <a:latin typeface="Lexend"/>
              <a:ea typeface="Lexend"/>
              <a:cs typeface="Lexend"/>
              <a:sym typeface="Lexen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type="ctrTitle"/>
          </p:nvPr>
        </p:nvSpPr>
        <p:spPr>
          <a:xfrm>
            <a:off x="-56150" y="0"/>
            <a:ext cx="9200100" cy="1212900"/>
          </a:xfrm>
          <a:prstGeom prst="rect">
            <a:avLst/>
          </a:prstGeom>
          <a:solidFill>
            <a:schemeClr val="lt2"/>
          </a:solidFill>
        </p:spPr>
        <p:txBody>
          <a:bodyPr anchorCtr="0" anchor="b" bIns="91425" lIns="91425" spcFirstLastPara="1" rIns="91425" wrap="square" tIns="91425">
            <a:normAutofit/>
          </a:bodyPr>
          <a:lstStyle/>
          <a:p>
            <a:pPr indent="0" lvl="0" marL="0" rtl="0" algn="ctr">
              <a:spcBef>
                <a:spcPts val="0"/>
              </a:spcBef>
              <a:spcAft>
                <a:spcPts val="0"/>
              </a:spcAft>
              <a:buNone/>
            </a:pPr>
            <a:r>
              <a:rPr lang="en">
                <a:latin typeface="Lexend"/>
                <a:ea typeface="Lexend"/>
                <a:cs typeface="Lexend"/>
                <a:sym typeface="Lexend"/>
              </a:rPr>
              <a:t>Benjamin Franklin</a:t>
            </a:r>
            <a:endParaRPr>
              <a:latin typeface="Lexend"/>
              <a:ea typeface="Lexend"/>
              <a:cs typeface="Lexend"/>
              <a:sym typeface="Lexend"/>
            </a:endParaRPr>
          </a:p>
        </p:txBody>
      </p:sp>
      <p:sp>
        <p:nvSpPr>
          <p:cNvPr id="70" name="Google Shape;70;p15"/>
          <p:cNvSpPr txBox="1"/>
          <p:nvPr/>
        </p:nvSpPr>
        <p:spPr>
          <a:xfrm>
            <a:off x="516600" y="1594700"/>
            <a:ext cx="4278900" cy="2818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2200">
                <a:latin typeface="Lexend"/>
                <a:ea typeface="Lexend"/>
                <a:cs typeface="Lexend"/>
                <a:sym typeface="Lexend"/>
              </a:rPr>
              <a:t>It was important to Franklin for citizens to be involved in their communities. He thought citizens should have </a:t>
            </a:r>
            <a:r>
              <a:rPr lang="en" sz="2200">
                <a:latin typeface="Lexend"/>
                <a:ea typeface="Lexend"/>
                <a:cs typeface="Lexend"/>
                <a:sym typeface="Lexend"/>
              </a:rPr>
              <a:t>responsibilities to benefit the community.</a:t>
            </a:r>
            <a:r>
              <a:rPr lang="en" sz="2200">
                <a:solidFill>
                  <a:schemeClr val="dk1"/>
                </a:solidFill>
                <a:latin typeface="Lexend"/>
                <a:ea typeface="Lexend"/>
                <a:cs typeface="Lexend"/>
                <a:sym typeface="Lexend"/>
              </a:rPr>
              <a:t> Education and learning were also important to him.</a:t>
            </a:r>
            <a:endParaRPr sz="2200">
              <a:latin typeface="Lexend"/>
              <a:ea typeface="Lexend"/>
              <a:cs typeface="Lexend"/>
              <a:sym typeface="Lexend"/>
            </a:endParaRPr>
          </a:p>
        </p:txBody>
      </p:sp>
      <p:pic>
        <p:nvPicPr>
          <p:cNvPr id="71" name="Google Shape;71;p15"/>
          <p:cNvPicPr preferRelativeResize="0"/>
          <p:nvPr/>
        </p:nvPicPr>
        <p:blipFill>
          <a:blip r:embed="rId3">
            <a:alphaModFix/>
          </a:blip>
          <a:stretch>
            <a:fillRect/>
          </a:stretch>
        </p:blipFill>
        <p:spPr>
          <a:xfrm>
            <a:off x="5564725" y="1448650"/>
            <a:ext cx="2859750" cy="3492701"/>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6"/>
          <p:cNvSpPr txBox="1"/>
          <p:nvPr>
            <p:ph type="ctrTitle"/>
          </p:nvPr>
        </p:nvSpPr>
        <p:spPr>
          <a:xfrm>
            <a:off x="-56150" y="0"/>
            <a:ext cx="9200100" cy="1212900"/>
          </a:xfrm>
          <a:prstGeom prst="rect">
            <a:avLst/>
          </a:prstGeom>
          <a:solidFill>
            <a:schemeClr val="lt2"/>
          </a:solidFill>
        </p:spPr>
        <p:txBody>
          <a:bodyPr anchorCtr="0" anchor="b" bIns="91425" lIns="91425" spcFirstLastPara="1" rIns="91425" wrap="square" tIns="91425">
            <a:normAutofit/>
          </a:bodyPr>
          <a:lstStyle/>
          <a:p>
            <a:pPr indent="0" lvl="0" marL="0" rtl="0" algn="ctr">
              <a:spcBef>
                <a:spcPts val="0"/>
              </a:spcBef>
              <a:spcAft>
                <a:spcPts val="0"/>
              </a:spcAft>
              <a:buNone/>
            </a:pPr>
            <a:r>
              <a:rPr lang="en">
                <a:latin typeface="Lexend"/>
                <a:ea typeface="Lexend"/>
                <a:cs typeface="Lexend"/>
                <a:sym typeface="Lexend"/>
              </a:rPr>
              <a:t>John Adams</a:t>
            </a:r>
            <a:endParaRPr>
              <a:latin typeface="Lexend"/>
              <a:ea typeface="Lexend"/>
              <a:cs typeface="Lexend"/>
              <a:sym typeface="Lexend"/>
            </a:endParaRPr>
          </a:p>
        </p:txBody>
      </p:sp>
      <p:sp>
        <p:nvSpPr>
          <p:cNvPr id="77" name="Google Shape;77;p16"/>
          <p:cNvSpPr txBox="1"/>
          <p:nvPr/>
        </p:nvSpPr>
        <p:spPr>
          <a:xfrm>
            <a:off x="516600" y="1594700"/>
            <a:ext cx="4400100" cy="2818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2200">
                <a:latin typeface="Lexend"/>
                <a:ea typeface="Lexend"/>
                <a:cs typeface="Lexend"/>
                <a:sym typeface="Lexend"/>
              </a:rPr>
              <a:t>It was important to Adams that our government have </a:t>
            </a:r>
            <a:r>
              <a:rPr lang="en" sz="2200">
                <a:latin typeface="Lexend"/>
                <a:ea typeface="Lexend"/>
                <a:cs typeface="Lexend"/>
                <a:sym typeface="Lexend"/>
              </a:rPr>
              <a:t>checks and balances, or making sure one person or group does not have all the power in making decisions.</a:t>
            </a:r>
            <a:endParaRPr sz="2200">
              <a:latin typeface="Lexend"/>
              <a:ea typeface="Lexend"/>
              <a:cs typeface="Lexend"/>
              <a:sym typeface="Lexend"/>
            </a:endParaRPr>
          </a:p>
        </p:txBody>
      </p:sp>
      <p:pic>
        <p:nvPicPr>
          <p:cNvPr id="78" name="Google Shape;78;p16"/>
          <p:cNvPicPr preferRelativeResize="0"/>
          <p:nvPr/>
        </p:nvPicPr>
        <p:blipFill>
          <a:blip r:embed="rId3">
            <a:alphaModFix/>
          </a:blip>
          <a:stretch>
            <a:fillRect/>
          </a:stretch>
        </p:blipFill>
        <p:spPr>
          <a:xfrm>
            <a:off x="5642537" y="1448650"/>
            <a:ext cx="2781936" cy="34927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7"/>
          <p:cNvSpPr txBox="1"/>
          <p:nvPr>
            <p:ph type="ctrTitle"/>
          </p:nvPr>
        </p:nvSpPr>
        <p:spPr>
          <a:xfrm>
            <a:off x="-56150" y="0"/>
            <a:ext cx="9200100" cy="1212900"/>
          </a:xfrm>
          <a:prstGeom prst="rect">
            <a:avLst/>
          </a:prstGeom>
          <a:solidFill>
            <a:schemeClr val="lt2"/>
          </a:solidFill>
        </p:spPr>
        <p:txBody>
          <a:bodyPr anchorCtr="0" anchor="b" bIns="91425" lIns="91425" spcFirstLastPara="1" rIns="91425" wrap="square" tIns="91425">
            <a:normAutofit/>
          </a:bodyPr>
          <a:lstStyle/>
          <a:p>
            <a:pPr indent="0" lvl="0" marL="0" rtl="0" algn="ctr">
              <a:spcBef>
                <a:spcPts val="0"/>
              </a:spcBef>
              <a:spcAft>
                <a:spcPts val="0"/>
              </a:spcAft>
              <a:buNone/>
            </a:pPr>
            <a:r>
              <a:rPr lang="en">
                <a:latin typeface="Lexend"/>
                <a:ea typeface="Lexend"/>
                <a:cs typeface="Lexend"/>
                <a:sym typeface="Lexend"/>
              </a:rPr>
              <a:t>Thomas Jefferson</a:t>
            </a:r>
            <a:endParaRPr>
              <a:latin typeface="Lexend"/>
              <a:ea typeface="Lexend"/>
              <a:cs typeface="Lexend"/>
              <a:sym typeface="Lexend"/>
            </a:endParaRPr>
          </a:p>
        </p:txBody>
      </p:sp>
      <p:sp>
        <p:nvSpPr>
          <p:cNvPr id="84" name="Google Shape;84;p17"/>
          <p:cNvSpPr txBox="1"/>
          <p:nvPr/>
        </p:nvSpPr>
        <p:spPr>
          <a:xfrm>
            <a:off x="516600" y="1594700"/>
            <a:ext cx="4055400" cy="2818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2200">
                <a:latin typeface="Lexend"/>
                <a:ea typeface="Lexend"/>
                <a:cs typeface="Lexend"/>
                <a:sym typeface="Lexend"/>
              </a:rPr>
              <a:t>It was important to Jefferson that citizens’ rights be protected. He worked hard to share his ideas about changes to make to the Constitution to protect these rights.</a:t>
            </a:r>
            <a:endParaRPr sz="2200">
              <a:latin typeface="Lexend"/>
              <a:ea typeface="Lexend"/>
              <a:cs typeface="Lexend"/>
              <a:sym typeface="Lexend"/>
            </a:endParaRPr>
          </a:p>
        </p:txBody>
      </p:sp>
      <p:pic>
        <p:nvPicPr>
          <p:cNvPr id="85" name="Google Shape;85;p17"/>
          <p:cNvPicPr preferRelativeResize="0"/>
          <p:nvPr/>
        </p:nvPicPr>
        <p:blipFill>
          <a:blip r:embed="rId3">
            <a:alphaModFix/>
          </a:blip>
          <a:stretch>
            <a:fillRect/>
          </a:stretch>
        </p:blipFill>
        <p:spPr>
          <a:xfrm>
            <a:off x="5312775" y="1270400"/>
            <a:ext cx="3040994" cy="3625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18"/>
          <p:cNvPicPr preferRelativeResize="0"/>
          <p:nvPr/>
        </p:nvPicPr>
        <p:blipFill>
          <a:blip r:embed="rId3">
            <a:alphaModFix/>
          </a:blip>
          <a:stretch>
            <a:fillRect/>
          </a:stretch>
        </p:blipFill>
        <p:spPr>
          <a:xfrm>
            <a:off x="3368851" y="1364863"/>
            <a:ext cx="5300226" cy="3527975"/>
          </a:xfrm>
          <a:prstGeom prst="rect">
            <a:avLst/>
          </a:prstGeom>
          <a:noFill/>
          <a:ln>
            <a:noFill/>
          </a:ln>
        </p:spPr>
      </p:pic>
      <p:sp>
        <p:nvSpPr>
          <p:cNvPr id="91" name="Google Shape;91;p18"/>
          <p:cNvSpPr txBox="1"/>
          <p:nvPr>
            <p:ph idx="4294967295" type="ctrTitle"/>
          </p:nvPr>
        </p:nvSpPr>
        <p:spPr>
          <a:xfrm>
            <a:off x="-56150" y="0"/>
            <a:ext cx="9200100" cy="1212900"/>
          </a:xfrm>
          <a:prstGeom prst="rect">
            <a:avLst/>
          </a:prstGeom>
          <a:solidFill>
            <a:schemeClr val="lt2"/>
          </a:solidFill>
        </p:spPr>
        <p:txBody>
          <a:bodyPr anchorCtr="0" anchor="ctr" bIns="91425" lIns="91425" spcFirstLastPara="1" rIns="91425" wrap="square" tIns="91425">
            <a:normAutofit/>
          </a:bodyPr>
          <a:lstStyle/>
          <a:p>
            <a:pPr indent="0" lvl="0" marL="0" rtl="0" algn="ctr">
              <a:spcBef>
                <a:spcPts val="0"/>
              </a:spcBef>
              <a:spcAft>
                <a:spcPts val="0"/>
              </a:spcAft>
              <a:buNone/>
            </a:pPr>
            <a:r>
              <a:rPr lang="en" sz="5200">
                <a:latin typeface="Lexend"/>
                <a:ea typeface="Lexend"/>
                <a:cs typeface="Lexend"/>
                <a:sym typeface="Lexend"/>
              </a:rPr>
              <a:t>Congress Today</a:t>
            </a:r>
            <a:endParaRPr sz="5200">
              <a:latin typeface="Lexend"/>
              <a:ea typeface="Lexend"/>
              <a:cs typeface="Lexend"/>
              <a:sym typeface="Lexend"/>
            </a:endParaRPr>
          </a:p>
        </p:txBody>
      </p:sp>
      <p:sp>
        <p:nvSpPr>
          <p:cNvPr id="92" name="Google Shape;92;p18"/>
          <p:cNvSpPr txBox="1"/>
          <p:nvPr/>
        </p:nvSpPr>
        <p:spPr>
          <a:xfrm flipH="1">
            <a:off x="203301" y="1518500"/>
            <a:ext cx="3000000" cy="2678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Lexend"/>
                <a:ea typeface="Lexend"/>
                <a:cs typeface="Lexend"/>
                <a:sym typeface="Lexend"/>
              </a:rPr>
              <a:t>Today our Congress has a wide variety of voices that need to be heard. The United States Congress has people from all 50 states. These elected officials practice responsible decision- making skills every day.</a:t>
            </a:r>
            <a:endParaRPr sz="1800">
              <a:latin typeface="Lexend"/>
              <a:ea typeface="Lexend"/>
              <a:cs typeface="Lexend"/>
              <a:sym typeface="Lexen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pic>
        <p:nvPicPr>
          <p:cNvPr id="97" name="Google Shape;97;p19"/>
          <p:cNvPicPr preferRelativeResize="0"/>
          <p:nvPr/>
        </p:nvPicPr>
        <p:blipFill>
          <a:blip r:embed="rId3">
            <a:alphaModFix/>
          </a:blip>
          <a:stretch>
            <a:fillRect/>
          </a:stretch>
        </p:blipFill>
        <p:spPr>
          <a:xfrm>
            <a:off x="5564725" y="1448650"/>
            <a:ext cx="2859749" cy="3515375"/>
          </a:xfrm>
          <a:prstGeom prst="rect">
            <a:avLst/>
          </a:prstGeom>
          <a:noFill/>
          <a:ln cap="flat" cmpd="sng" w="9525">
            <a:solidFill>
              <a:schemeClr val="dk1"/>
            </a:solidFill>
            <a:prstDash val="solid"/>
            <a:round/>
            <a:headEnd len="sm" w="sm" type="none"/>
            <a:tailEnd len="sm" w="sm" type="none"/>
          </a:ln>
        </p:spPr>
      </p:pic>
      <p:sp>
        <p:nvSpPr>
          <p:cNvPr id="98" name="Google Shape;98;p19"/>
          <p:cNvSpPr txBox="1"/>
          <p:nvPr>
            <p:ph type="ctrTitle"/>
          </p:nvPr>
        </p:nvSpPr>
        <p:spPr>
          <a:xfrm>
            <a:off x="-56150" y="0"/>
            <a:ext cx="9200100" cy="1212900"/>
          </a:xfrm>
          <a:prstGeom prst="rect">
            <a:avLst/>
          </a:prstGeom>
          <a:solidFill>
            <a:schemeClr val="lt2"/>
          </a:solidFill>
        </p:spPr>
        <p:txBody>
          <a:bodyPr anchorCtr="0" anchor="b" bIns="91425" lIns="91425" spcFirstLastPara="1" rIns="91425" wrap="square" tIns="91425">
            <a:normAutofit/>
          </a:bodyPr>
          <a:lstStyle/>
          <a:p>
            <a:pPr indent="0" lvl="0" marL="0" rtl="0" algn="ctr">
              <a:spcBef>
                <a:spcPts val="0"/>
              </a:spcBef>
              <a:spcAft>
                <a:spcPts val="0"/>
              </a:spcAft>
              <a:buNone/>
            </a:pPr>
            <a:r>
              <a:rPr lang="en">
                <a:latin typeface="Lexend"/>
                <a:ea typeface="Lexend"/>
                <a:cs typeface="Lexend"/>
                <a:sym typeface="Lexend"/>
              </a:rPr>
              <a:t>James Madison</a:t>
            </a:r>
            <a:endParaRPr>
              <a:latin typeface="Lexend"/>
              <a:ea typeface="Lexend"/>
              <a:cs typeface="Lexend"/>
              <a:sym typeface="Lexend"/>
            </a:endParaRPr>
          </a:p>
        </p:txBody>
      </p:sp>
      <p:sp>
        <p:nvSpPr>
          <p:cNvPr id="99" name="Google Shape;99;p19"/>
          <p:cNvSpPr txBox="1"/>
          <p:nvPr/>
        </p:nvSpPr>
        <p:spPr>
          <a:xfrm>
            <a:off x="516600" y="1594700"/>
            <a:ext cx="4055400" cy="2818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2200">
                <a:latin typeface="Lexend"/>
                <a:ea typeface="Lexend"/>
                <a:cs typeface="Lexend"/>
                <a:sym typeface="Lexend"/>
              </a:rPr>
              <a:t>Madison was known as the “Father of the Constitution”. He talked about the importance of “the work of many heads and many hands” and not “the </a:t>
            </a:r>
            <a:r>
              <a:rPr lang="en" sz="2200">
                <a:latin typeface="Lexend"/>
                <a:ea typeface="Lexend"/>
                <a:cs typeface="Lexend"/>
                <a:sym typeface="Lexend"/>
              </a:rPr>
              <a:t>offspring</a:t>
            </a:r>
            <a:r>
              <a:rPr lang="en" sz="2200">
                <a:latin typeface="Lexend"/>
                <a:ea typeface="Lexend"/>
                <a:cs typeface="Lexend"/>
                <a:sym typeface="Lexend"/>
              </a:rPr>
              <a:t> of a single brain”.</a:t>
            </a:r>
            <a:endParaRPr sz="2200">
              <a:latin typeface="Lexend"/>
              <a:ea typeface="Lexend"/>
              <a:cs typeface="Lexend"/>
              <a:sym typeface="Lexen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Sources</a:t>
            </a:r>
            <a:endParaRPr/>
          </a:p>
        </p:txBody>
      </p:sp>
      <p:sp>
        <p:nvSpPr>
          <p:cNvPr id="105" name="Google Shape;105;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04800" lvl="0" marL="457200" rtl="0" algn="l">
              <a:spcBef>
                <a:spcPts val="0"/>
              </a:spcBef>
              <a:spcAft>
                <a:spcPts val="0"/>
              </a:spcAft>
              <a:buSzPts val="1200"/>
              <a:buAutoNum type="arabicPeriod"/>
            </a:pPr>
            <a:r>
              <a:rPr lang="en" sz="1200"/>
              <a:t>“</a:t>
            </a:r>
            <a:r>
              <a:rPr lang="en" sz="1200" u="sng">
                <a:solidFill>
                  <a:srgbClr val="1155CC"/>
                </a:solidFill>
                <a:hlinkClick r:id="rId3">
                  <a:extLst>
                    <a:ext uri="{A12FA001-AC4F-418D-AE19-62706E023703}">
                      <ahyp:hlinkClr val="tx"/>
                    </a:ext>
                  </a:extLst>
                </a:hlinkClick>
              </a:rPr>
              <a:t>Benjamin Franklin, 1706–1790</a:t>
            </a:r>
            <a:r>
              <a:rPr lang="en" sz="1200"/>
              <a:t>” by Joseph Siffred Duplessis from the National Portrait Gallery is under the Public Domain</a:t>
            </a:r>
            <a:endParaRPr sz="1200"/>
          </a:p>
          <a:p>
            <a:pPr indent="-304800" lvl="0" marL="457200" rtl="0" algn="l">
              <a:spcBef>
                <a:spcPts val="0"/>
              </a:spcBef>
              <a:spcAft>
                <a:spcPts val="0"/>
              </a:spcAft>
              <a:buSzPts val="1200"/>
              <a:buAutoNum type="arabicPeriod"/>
            </a:pPr>
            <a:r>
              <a:rPr lang="en" sz="1200"/>
              <a:t>“</a:t>
            </a:r>
            <a:r>
              <a:rPr lang="en" sz="1200" u="sng">
                <a:solidFill>
                  <a:srgbClr val="1155CC"/>
                </a:solidFill>
                <a:hlinkClick r:id="rId4">
                  <a:extLst>
                    <a:ext uri="{A12FA001-AC4F-418D-AE19-62706E023703}">
                      <ahyp:hlinkClr val="tx"/>
                    </a:ext>
                  </a:extLst>
                </a:hlinkClick>
              </a:rPr>
              <a:t>James Madison</a:t>
            </a:r>
            <a:r>
              <a:rPr lang="en" sz="1200"/>
              <a:t>” by Chester Harding </a:t>
            </a:r>
            <a:r>
              <a:rPr lang="en" sz="1200"/>
              <a:t>from the National Portrait Gallery is under the Public Domain</a:t>
            </a:r>
            <a:endParaRPr sz="1200"/>
          </a:p>
          <a:p>
            <a:pPr indent="-304800" lvl="0" marL="457200" rtl="0" algn="l">
              <a:spcBef>
                <a:spcPts val="0"/>
              </a:spcBef>
              <a:spcAft>
                <a:spcPts val="0"/>
              </a:spcAft>
              <a:buSzPts val="1200"/>
              <a:buAutoNum type="arabicPeriod"/>
            </a:pPr>
            <a:r>
              <a:rPr lang="en" sz="1200"/>
              <a:t>“</a:t>
            </a:r>
            <a:r>
              <a:rPr lang="en" sz="1200" u="sng">
                <a:solidFill>
                  <a:srgbClr val="1155CC"/>
                </a:solidFill>
                <a:hlinkClick r:id="rId5">
                  <a:extLst>
                    <a:ext uri="{A12FA001-AC4F-418D-AE19-62706E023703}">
                      <ahyp:hlinkClr val="tx"/>
                    </a:ext>
                  </a:extLst>
                </a:hlinkClick>
              </a:rPr>
              <a:t>Thomas Jefferson</a:t>
            </a:r>
            <a:r>
              <a:rPr lang="en" sz="1200"/>
              <a:t> from The White House Historical Association is under the Public Domain</a:t>
            </a:r>
            <a:endParaRPr sz="1200"/>
          </a:p>
          <a:p>
            <a:pPr indent="-304800" lvl="0" marL="457200" rtl="0" algn="l">
              <a:spcBef>
                <a:spcPts val="0"/>
              </a:spcBef>
              <a:spcAft>
                <a:spcPts val="0"/>
              </a:spcAft>
              <a:buSzPts val="1200"/>
              <a:buAutoNum type="arabicPeriod"/>
            </a:pPr>
            <a:r>
              <a:rPr lang="en" sz="1200"/>
              <a:t>“</a:t>
            </a:r>
            <a:r>
              <a:rPr lang="en" sz="1200" u="sng">
                <a:solidFill>
                  <a:srgbClr val="1155CC"/>
                </a:solidFill>
                <a:hlinkClick r:id="rId6">
                  <a:extLst>
                    <a:ext uri="{A12FA001-AC4F-418D-AE19-62706E023703}">
                      <ahyp:hlinkClr val="tx"/>
                    </a:ext>
                  </a:extLst>
                </a:hlinkClick>
              </a:rPr>
              <a:t>John Adams</a:t>
            </a:r>
            <a:r>
              <a:rPr lang="en" sz="1200"/>
              <a:t>” from the National Portrait Gallery is under the Public Domain</a:t>
            </a:r>
            <a:endParaRPr sz="1200"/>
          </a:p>
          <a:p>
            <a:pPr indent="-304800" lvl="0" marL="457200" rtl="0" algn="l">
              <a:spcBef>
                <a:spcPts val="0"/>
              </a:spcBef>
              <a:spcAft>
                <a:spcPts val="0"/>
              </a:spcAft>
              <a:buSzPts val="1200"/>
              <a:buAutoNum type="arabicPeriod"/>
            </a:pPr>
            <a:r>
              <a:rPr lang="en" sz="1200"/>
              <a:t>“</a:t>
            </a:r>
            <a:r>
              <a:rPr lang="en" sz="1200" u="sng">
                <a:solidFill>
                  <a:srgbClr val="1155CC"/>
                </a:solidFill>
                <a:hlinkClick r:id="rId7">
                  <a:extLst>
                    <a:ext uri="{A12FA001-AC4F-418D-AE19-62706E023703}">
                      <ahyp:hlinkClr val="tx"/>
                    </a:ext>
                  </a:extLst>
                </a:hlinkClick>
              </a:rPr>
              <a:t>George Washington</a:t>
            </a:r>
            <a:r>
              <a:rPr lang="en" sz="1200"/>
              <a:t>” by Rembrandt Peale from the National Portrait Gallery is under the Public Domain</a:t>
            </a:r>
            <a:endParaRPr sz="1200"/>
          </a:p>
          <a:p>
            <a:pPr indent="-304800" lvl="0" marL="457200" rtl="0" algn="l">
              <a:spcBef>
                <a:spcPts val="0"/>
              </a:spcBef>
              <a:spcAft>
                <a:spcPts val="0"/>
              </a:spcAft>
              <a:buSzPts val="1200"/>
              <a:buAutoNum type="arabicPeriod"/>
            </a:pPr>
            <a:r>
              <a:rPr lang="en" sz="1200"/>
              <a:t>“</a:t>
            </a:r>
            <a:r>
              <a:rPr lang="en" sz="1200" u="sng">
                <a:solidFill>
                  <a:srgbClr val="1155CC"/>
                </a:solidFill>
                <a:hlinkClick r:id="rId8">
                  <a:extLst>
                    <a:ext uri="{A12FA001-AC4F-418D-AE19-62706E023703}">
                      <ahyp:hlinkClr val="tx"/>
                    </a:ext>
                  </a:extLst>
                </a:hlinkClick>
              </a:rPr>
              <a:t>The Constitution</a:t>
            </a:r>
            <a:r>
              <a:rPr lang="en" sz="1200"/>
              <a:t>” from the Library of Congress is under the Public Domain</a:t>
            </a:r>
            <a:endParaRPr sz="1200"/>
          </a:p>
          <a:p>
            <a:pPr indent="-304800" lvl="0" marL="457200" rtl="0" algn="l">
              <a:lnSpc>
                <a:spcPct val="100000"/>
              </a:lnSpc>
              <a:spcBef>
                <a:spcPts val="0"/>
              </a:spcBef>
              <a:spcAft>
                <a:spcPts val="0"/>
              </a:spcAft>
              <a:buSzPts val="1200"/>
              <a:buAutoNum type="arabicPeriod"/>
            </a:pPr>
            <a:r>
              <a:rPr lang="en" sz="1200"/>
              <a:t>“</a:t>
            </a:r>
            <a:r>
              <a:rPr lang="en" sz="1200" u="sng">
                <a:solidFill>
                  <a:srgbClr val="1155CC"/>
                </a:solidFill>
                <a:hlinkClick r:id="rId9">
                  <a:extLst>
                    <a:ext uri="{A12FA001-AC4F-418D-AE19-62706E023703}">
                      <ahyp:hlinkClr val="tx"/>
                    </a:ext>
                  </a:extLst>
                </a:hlinkClick>
              </a:rPr>
              <a:t>2011_State_of_the_Union.jpg</a:t>
            </a:r>
            <a:r>
              <a:rPr lang="en" sz="1200"/>
              <a:t>” from The White House is Public Domain</a:t>
            </a:r>
            <a:endParaRPr sz="1200"/>
          </a:p>
        </p:txBody>
      </p:sp>
      <p:pic>
        <p:nvPicPr>
          <p:cNvPr id="106" name="Google Shape;106;p20"/>
          <p:cNvPicPr preferRelativeResize="0"/>
          <p:nvPr/>
        </p:nvPicPr>
        <p:blipFill>
          <a:blip r:embed="rId10">
            <a:alphaModFix/>
          </a:blip>
          <a:stretch>
            <a:fillRect/>
          </a:stretch>
        </p:blipFill>
        <p:spPr>
          <a:xfrm>
            <a:off x="8148325" y="4653925"/>
            <a:ext cx="889075" cy="340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