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Lexend"/>
      <p:regular r:id="rId16"/>
      <p:bold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Lexend-bold.fntdata"/><Relationship Id="rId16" Type="http://schemas.openxmlformats.org/officeDocument/2006/relationships/font" Target="fonts/Lexend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fb52b6f909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fb52b6f909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04d357546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04d357546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d6622dc97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d6622dc97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d6622dc975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d6622dc975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“In God We Trust” is the national 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motto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of the United States.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 motto is a saying that is important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motto is printed on coins and bills 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and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displayed in schools and some government buildings.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d6622dc97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d6622dc97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“We the People” are the f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irst three words of the U.S. Constitution.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This introduction is called the Preamble to the Constitution.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phrase declares, or announces, that the government’s power comes from the people, or citizens.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We give the government power when we vote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fb52b6f909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fb52b6f909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d92149ac4e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d92149ac4e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George Washington was the first President of the United States. He served for eight years, or two terms.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is often called the Father of His Country.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was a U.S. General during the American Revolution, fighting against Great Britain to gain independence for America.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was a Founding Father and helped draft the U.S. Constitution. After this was drafted, he was elected President.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His face is on the $1 bill and the quarter.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d92149ac4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d92149ac4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Benjamin Franklin was an inventor, scientist, writer, and publisher. He invented the bifocal glasses and his research with electricity helped invent the lightning rod, 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which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we use today to protect buildings during lightning storms.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was also a Founding Father who helped draft the Declaration of Independence and signed the U.S. Constitution.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was a politician during the time that the United States was fighting for independence from Great Britain.  During the war, he traveled to other countries to get them on our side.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His face is on the $100 bill today.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d92149ac4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d92149ac4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Daniel Webster was a lawyer and congressman from Massachusetts.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worked with Congress to settle disputes, or arguments, between the United States and Great Britain during the early years of our history.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was the Secretary of State for three presidents.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d92149ac4e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1d92149ac4e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Martin Luther King Jr. was a civil rights leader who was fighting for equal rights for African Americans.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helped end segregation. His peaceful protests helped get acts (Civil Rights Act and Voting Rights Act) passed that protected the rights of African Americans.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was a peaceful protestor who led the March on Washington, where h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 gave his “I Have a Dream” speech.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archives.gov/founding-docs/downloads" TargetMode="External"/><Relationship Id="rId10" Type="http://schemas.openxmlformats.org/officeDocument/2006/relationships/hyperlink" Target="https://www.metmuseum.org/art/collection/search/436238" TargetMode="External"/><Relationship Id="rId13" Type="http://schemas.openxmlformats.org/officeDocument/2006/relationships/hyperlink" Target="https://loc.gov/pictures/resource/cph.3c26559/" TargetMode="External"/><Relationship Id="rId12" Type="http://schemas.openxmlformats.org/officeDocument/2006/relationships/hyperlink" Target="https://www.metmuseum.org/art/collection/search/15083" TargetMode="External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commons.wikimedia.org/wiki/File:Map_of_USA_without_state_names.svg" TargetMode="External"/><Relationship Id="rId4" Type="http://schemas.openxmlformats.org/officeDocument/2006/relationships/hyperlink" Target="https://creativecommons.org/licenses/by-sa/3.0/deed.en" TargetMode="External"/><Relationship Id="rId9" Type="http://schemas.openxmlformats.org/officeDocument/2006/relationships/hyperlink" Target="https://www.metmuseum.org/art/collection/search/11707" TargetMode="External"/><Relationship Id="rId15" Type="http://schemas.openxmlformats.org/officeDocument/2006/relationships/hyperlink" Target="https://creativecommons.org/licenses/by/2.0/?ref=openverse" TargetMode="External"/><Relationship Id="rId14" Type="http://schemas.openxmlformats.org/officeDocument/2006/relationships/hyperlink" Target="https://www.flickr.com/photos/8530773@N08/1054179588" TargetMode="External"/><Relationship Id="rId16" Type="http://schemas.openxmlformats.org/officeDocument/2006/relationships/image" Target="../media/image1.png"/><Relationship Id="rId5" Type="http://schemas.openxmlformats.org/officeDocument/2006/relationships/hyperlink" Target="https://commons.wikimedia.org/wiki/File:Great_Seal_of_the_United_States_(obverse).svg" TargetMode="External"/><Relationship Id="rId6" Type="http://schemas.openxmlformats.org/officeDocument/2006/relationships/hyperlink" Target="https://en.wikipedia.org/wiki/File:US_One_Cent_Obv.png" TargetMode="External"/><Relationship Id="rId7" Type="http://schemas.openxmlformats.org/officeDocument/2006/relationships/hyperlink" Target="https://commons.wikimedia.org/wiki/File:2007_US_$1_Bill_Reverse.jpg" TargetMode="External"/><Relationship Id="rId8" Type="http://schemas.openxmlformats.org/officeDocument/2006/relationships/hyperlink" Target="https://www.archives.gov/founding-docs/declaration?_ga=2.108795458.1539342893.1674009382-1930516507.1673879570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7.png"/><Relationship Id="rId6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13.png"/><Relationship Id="rId5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475" y="2302200"/>
            <a:ext cx="3580249" cy="151359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/>
          <p:nvPr/>
        </p:nvSpPr>
        <p:spPr>
          <a:xfrm>
            <a:off x="2020650" y="2706825"/>
            <a:ext cx="951000" cy="1947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2873" y="1805228"/>
            <a:ext cx="2472575" cy="29990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7" name="Google Shape;57;p13"/>
          <p:cNvSpPr txBox="1"/>
          <p:nvPr/>
        </p:nvSpPr>
        <p:spPr>
          <a:xfrm>
            <a:off x="-15850" y="0"/>
            <a:ext cx="9236100" cy="9423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b" bIns="91425" lIns="91425" spcFirstLastPara="1" rIns="91425" wrap="square" tIns="91425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FF0000"/>
                </a:solidFill>
                <a:latin typeface="Lexend"/>
                <a:ea typeface="Lexend"/>
                <a:cs typeface="Lexend"/>
                <a:sym typeface="Lexend"/>
              </a:rPr>
              <a:t>United States</a:t>
            </a:r>
            <a:r>
              <a:rPr lang="en" sz="520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 Symbols</a:t>
            </a:r>
            <a:endParaRPr sz="520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2"/>
          <p:cNvSpPr txBox="1"/>
          <p:nvPr/>
        </p:nvSpPr>
        <p:spPr>
          <a:xfrm>
            <a:off x="220200" y="1134200"/>
            <a:ext cx="8612100" cy="28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Map of USA without state names</a:t>
            </a:r>
            <a:r>
              <a:rPr lang="en" sz="1200">
                <a:solidFill>
                  <a:schemeClr val="accent2"/>
                </a:solidFill>
              </a:rPr>
              <a:t>” is licensed under 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rgbClr val="1155CC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Great Seal of the United States (obverse)</a:t>
            </a:r>
            <a:r>
              <a:rPr lang="en" sz="1200">
                <a:solidFill>
                  <a:schemeClr val="dk1"/>
                </a:solidFill>
              </a:rPr>
              <a:t>” from the U.S. Government 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0272E"/>
              </a:buClr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  <a:highlight>
                  <a:schemeClr val="lt1"/>
                </a:highlight>
              </a:rPr>
              <a:t>“</a:t>
            </a:r>
            <a:r>
              <a:rPr lang="en" sz="1200" u="sng">
                <a:solidFill>
                  <a:srgbClr val="1155CC"/>
                </a:solidFill>
                <a:highlight>
                  <a:schemeClr val="lt1"/>
                </a:highlight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US One Cent Obv</a:t>
            </a:r>
            <a:r>
              <a:rPr lang="en" sz="1200">
                <a:solidFill>
                  <a:srgbClr val="30272E"/>
                </a:solidFill>
                <a:highlight>
                  <a:schemeClr val="lt1"/>
                </a:highlight>
              </a:rPr>
              <a:t>” by the United States Mint </a:t>
            </a:r>
            <a:r>
              <a:rPr lang="en" sz="1200">
                <a:solidFill>
                  <a:schemeClr val="accent2"/>
                </a:solidFill>
              </a:rPr>
              <a:t>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2007 US $1 Bill Reverse</a:t>
            </a:r>
            <a:r>
              <a:rPr lang="en" sz="1200">
                <a:solidFill>
                  <a:schemeClr val="accent2"/>
                </a:solidFill>
              </a:rPr>
              <a:t>” by the United States Government is licensed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Stone engraving of the Declaration of Independence</a:t>
            </a:r>
            <a:r>
              <a:rPr lang="en" sz="1200">
                <a:solidFill>
                  <a:schemeClr val="accent2"/>
                </a:solidFill>
              </a:rPr>
              <a:t>” from the National Archives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George Washington</a:t>
            </a:r>
            <a:r>
              <a:rPr lang="en" sz="1200">
                <a:solidFill>
                  <a:schemeClr val="accent2"/>
                </a:solidFill>
              </a:rPr>
              <a:t>” by Charles Willson Peale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Benjamin Franklin 1706-1790</a:t>
            </a:r>
            <a:r>
              <a:rPr lang="en" sz="1200">
                <a:solidFill>
                  <a:schemeClr val="accent2"/>
                </a:solidFill>
              </a:rPr>
              <a:t>” by Joseph Siffred Duplessis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Constitution Page 1</a:t>
            </a:r>
            <a:r>
              <a:rPr lang="en" sz="1200">
                <a:solidFill>
                  <a:schemeClr val="accent2"/>
                </a:solidFill>
              </a:rPr>
              <a:t>” by National Archives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Daniel Webster</a:t>
            </a:r>
            <a:r>
              <a:rPr lang="en" sz="1200">
                <a:solidFill>
                  <a:schemeClr val="accent2"/>
                </a:solidFill>
              </a:rPr>
              <a:t>” by George Harrison Hite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Dr. Martin Luther King, Jr., half-length portrait, facing front</a:t>
            </a:r>
            <a:r>
              <a:rPr lang="en" sz="1200">
                <a:solidFill>
                  <a:schemeClr val="accent2"/>
                </a:solidFill>
              </a:rPr>
              <a:t>” in the Library of Congress Archives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  <a:highlight>
                  <a:schemeClr val="lt1"/>
                </a:highlight>
              </a:rPr>
              <a:t>"</a:t>
            </a:r>
            <a:r>
              <a:rPr lang="en" sz="1200" u="sng">
                <a:solidFill>
                  <a:srgbClr val="1155CC"/>
                </a:solidFill>
                <a:highlight>
                  <a:schemeClr val="lt1"/>
                </a:highlight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Martin Luther King Jr. - I Have A Dream Speech</a:t>
            </a:r>
            <a:r>
              <a:rPr lang="en" sz="1200">
                <a:solidFill>
                  <a:srgbClr val="30272E"/>
                </a:solidFill>
                <a:highlight>
                  <a:schemeClr val="lt1"/>
                </a:highlight>
              </a:rPr>
              <a:t>" by e-strategyblog.com is licensed under </a:t>
            </a:r>
            <a:r>
              <a:rPr lang="en" sz="1200" u="sng">
                <a:solidFill>
                  <a:srgbClr val="1155CC"/>
                </a:solidFill>
                <a:highlight>
                  <a:schemeClr val="lt1"/>
                </a:highlight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2.0</a:t>
            </a:r>
            <a:r>
              <a:rPr lang="en" sz="1200">
                <a:solidFill>
                  <a:srgbClr val="30272E"/>
                </a:solidFill>
                <a:highlight>
                  <a:schemeClr val="lt1"/>
                </a:highlight>
              </a:rPr>
              <a:t>.</a:t>
            </a:r>
            <a:endParaRPr sz="1200">
              <a:solidFill>
                <a:schemeClr val="accent2"/>
              </a:solidFill>
            </a:endParaRPr>
          </a:p>
        </p:txBody>
      </p:sp>
      <p:sp>
        <p:nvSpPr>
          <p:cNvPr id="130" name="Google Shape;130;p22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000000"/>
                </a:solidFill>
              </a:rPr>
              <a:t>Sources</a:t>
            </a:r>
            <a:endParaRPr sz="2500">
              <a:solidFill>
                <a:srgbClr val="000000"/>
              </a:solidFill>
            </a:endParaRPr>
          </a:p>
        </p:txBody>
      </p:sp>
      <p:pic>
        <p:nvPicPr>
          <p:cNvPr id="131" name="Google Shape;131;p22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050700"/>
            <a:ext cx="8559900" cy="111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7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U.S. symbols are things that have special meaning to the United States.</a:t>
            </a:r>
            <a:endParaRPr sz="27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U.S. Symbols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2" y="2410638"/>
            <a:ext cx="3880399" cy="239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50" y="2385625"/>
            <a:ext cx="2424474" cy="2424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11700" y="1152475"/>
            <a:ext cx="42603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7500" y="1291875"/>
            <a:ext cx="3580249" cy="1513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2100" y="3079625"/>
            <a:ext cx="1706175" cy="1706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4" name="Google Shape;74;p15"/>
          <p:cNvCxnSpPr/>
          <p:nvPr/>
        </p:nvCxnSpPr>
        <p:spPr>
          <a:xfrm>
            <a:off x="5229950" y="3198475"/>
            <a:ext cx="691800" cy="97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5" name="Google Shape;75;p15"/>
          <p:cNvSpPr/>
          <p:nvPr/>
        </p:nvSpPr>
        <p:spPr>
          <a:xfrm>
            <a:off x="6245675" y="1696500"/>
            <a:ext cx="951000" cy="1947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5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“In God We Trust”: The National Motto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idx="1" type="body"/>
          </p:nvPr>
        </p:nvSpPr>
        <p:spPr>
          <a:xfrm>
            <a:off x="311700" y="1152475"/>
            <a:ext cx="42603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7125" y="1149238"/>
            <a:ext cx="3150242" cy="382097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3" name="Google Shape;83;p16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“We the People”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ctrTitle"/>
          </p:nvPr>
        </p:nvSpPr>
        <p:spPr>
          <a:xfrm>
            <a:off x="-15850" y="0"/>
            <a:ext cx="9236100" cy="9423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4580">
                <a:solidFill>
                  <a:srgbClr val="FF0000"/>
                </a:solidFill>
                <a:latin typeface="Lexend"/>
                <a:ea typeface="Lexend"/>
                <a:cs typeface="Lexend"/>
                <a:sym typeface="Lexend"/>
              </a:rPr>
              <a:t>United States</a:t>
            </a:r>
            <a:r>
              <a:rPr lang="en" sz="458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 Individuals</a:t>
            </a:r>
            <a:endParaRPr sz="458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9" name="Google Shape;89;p17"/>
          <p:cNvPicPr preferRelativeResize="0"/>
          <p:nvPr/>
        </p:nvPicPr>
        <p:blipFill rotWithShape="1">
          <a:blip r:embed="rId3">
            <a:alphaModFix/>
          </a:blip>
          <a:srcRect b="13575" l="14616" r="9729" t="16120"/>
          <a:stretch/>
        </p:blipFill>
        <p:spPr>
          <a:xfrm>
            <a:off x="4913969" y="1563700"/>
            <a:ext cx="1564105" cy="23144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0" name="Google Shape;9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23874" y="1563700"/>
            <a:ext cx="1805025" cy="2333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/>
          <p:cNvPicPr preferRelativeResize="0"/>
          <p:nvPr/>
        </p:nvPicPr>
        <p:blipFill rotWithShape="1">
          <a:blip r:embed="rId5">
            <a:alphaModFix/>
          </a:blip>
          <a:srcRect b="7905" l="14167" r="12352" t="19698"/>
          <a:stretch/>
        </p:blipFill>
        <p:spPr>
          <a:xfrm>
            <a:off x="2671525" y="1563700"/>
            <a:ext cx="1696650" cy="231439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2" name="Google Shape;92;p17"/>
          <p:cNvPicPr preferRelativeResize="0"/>
          <p:nvPr/>
        </p:nvPicPr>
        <p:blipFill rotWithShape="1">
          <a:blip r:embed="rId6">
            <a:alphaModFix/>
          </a:blip>
          <a:srcRect b="6391" l="4783" r="4629" t="5688"/>
          <a:stretch/>
        </p:blipFill>
        <p:spPr>
          <a:xfrm>
            <a:off x="320700" y="1563700"/>
            <a:ext cx="1805025" cy="22734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idx="1" type="body"/>
          </p:nvPr>
        </p:nvSpPr>
        <p:spPr>
          <a:xfrm>
            <a:off x="311700" y="1152475"/>
            <a:ext cx="42603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8" name="Google Shape;98;p18"/>
          <p:cNvPicPr preferRelativeResize="0"/>
          <p:nvPr/>
        </p:nvPicPr>
        <p:blipFill rotWithShape="1">
          <a:blip r:embed="rId3">
            <a:alphaModFix/>
          </a:blip>
          <a:srcRect b="8543" l="14617" r="7336" t="16121"/>
          <a:stretch/>
        </p:blipFill>
        <p:spPr>
          <a:xfrm>
            <a:off x="5132725" y="1152475"/>
            <a:ext cx="2290800" cy="33713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9" name="Google Shape;9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17598" y="3352575"/>
            <a:ext cx="1330999" cy="161440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0" name="Google Shape;100;p18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George Washington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idx="1" type="body"/>
          </p:nvPr>
        </p:nvSpPr>
        <p:spPr>
          <a:xfrm>
            <a:off x="311700" y="1152475"/>
            <a:ext cx="42603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06" name="Google Shape;10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5600" y="1152487"/>
            <a:ext cx="2869450" cy="355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96375" y="3407008"/>
            <a:ext cx="1311749" cy="1591043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8" name="Google Shape;10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96374" y="871525"/>
            <a:ext cx="1311750" cy="15597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9" name="Google Shape;109;p19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Benjamin Franklin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idx="1" type="body"/>
          </p:nvPr>
        </p:nvSpPr>
        <p:spPr>
          <a:xfrm>
            <a:off x="311700" y="1152475"/>
            <a:ext cx="42603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15" name="Google Shape;115;p20"/>
          <p:cNvPicPr preferRelativeResize="0"/>
          <p:nvPr/>
        </p:nvPicPr>
        <p:blipFill rotWithShape="1">
          <a:blip r:embed="rId3">
            <a:alphaModFix/>
          </a:blip>
          <a:srcRect b="7905" l="14167" r="12352" t="19698"/>
          <a:stretch/>
        </p:blipFill>
        <p:spPr>
          <a:xfrm>
            <a:off x="5290052" y="1188625"/>
            <a:ext cx="2892797" cy="37783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6" name="Google Shape;116;p20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Daniel Webster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/>
          <p:nvPr>
            <p:ph idx="1" type="body"/>
          </p:nvPr>
        </p:nvSpPr>
        <p:spPr>
          <a:xfrm>
            <a:off x="311700" y="1152475"/>
            <a:ext cx="42603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22" name="Google Shape;122;p21"/>
          <p:cNvPicPr preferRelativeResize="0"/>
          <p:nvPr/>
        </p:nvPicPr>
        <p:blipFill rotWithShape="1">
          <a:blip r:embed="rId3">
            <a:alphaModFix/>
          </a:blip>
          <a:srcRect b="6391" l="4783" r="4629" t="5688"/>
          <a:stretch/>
        </p:blipFill>
        <p:spPr>
          <a:xfrm>
            <a:off x="4724400" y="1152475"/>
            <a:ext cx="2432550" cy="293362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3" name="Google Shape;123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23875" y="3338776"/>
            <a:ext cx="2432550" cy="162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24" name="Google Shape;124;p21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Martin Luther King Jr.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