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embeddedFontLst>
    <p:embeddedFont>
      <p:font typeface="Century Gothic"/>
      <p:regular r:id="rId7"/>
      <p:bold r:id="rId8"/>
      <p:italic r:id="rId9"/>
      <p:boldItalic r:id="rId1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0" Type="http://schemas.openxmlformats.org/officeDocument/2006/relationships/font" Target="fonts/CenturyGothic-boldItalic.fntdata"/><Relationship Id="rId9" Type="http://schemas.openxmlformats.org/officeDocument/2006/relationships/font" Target="fonts/CenturyGothic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font" Target="fonts/CenturyGothic-regular.fntdata"/><Relationship Id="rId8" Type="http://schemas.openxmlformats.org/officeDocument/2006/relationships/font" Target="fonts/CenturyGothic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Once you move the text box scenario at the bottom to the correct side of the slide, the next text box scenario will appear.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Relationship Id="rId4" Type="http://schemas.openxmlformats.org/officeDocument/2006/relationships/image" Target="../media/image1.png"/><Relationship Id="rId5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>
            <a:off x="378638" y="435700"/>
            <a:ext cx="4029000" cy="554100"/>
          </a:xfrm>
          <a:prstGeom prst="rect">
            <a:avLst/>
          </a:prstGeom>
          <a:solidFill>
            <a:srgbClr val="F3F3F3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0000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  Correct</a:t>
            </a:r>
            <a:r>
              <a:rPr b="1" lang="en" sz="2400">
                <a:solidFill>
                  <a:srgbClr val="0000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endParaRPr b="1" sz="2400">
              <a:solidFill>
                <a:srgbClr val="0000F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55" name="Google Shape;55;p13"/>
          <p:cNvSpPr txBox="1"/>
          <p:nvPr/>
        </p:nvSpPr>
        <p:spPr>
          <a:xfrm>
            <a:off x="4736376" y="435700"/>
            <a:ext cx="4259700" cy="554100"/>
          </a:xfrm>
          <a:prstGeom prst="rect">
            <a:avLst/>
          </a:prstGeom>
          <a:solidFill>
            <a:srgbClr val="F3F3F3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FF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    Incorrect</a:t>
            </a:r>
            <a:endParaRPr b="1" sz="2400">
              <a:solidFill>
                <a:srgbClr val="FF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406925" y="4821300"/>
            <a:ext cx="649426" cy="25212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3008825" y="4390381"/>
            <a:ext cx="3348300" cy="67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Dropping or dragging the flag on the ground</a:t>
            </a:r>
            <a:endParaRPr sz="16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3008825" y="4390381"/>
            <a:ext cx="3348300" cy="67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Putting the flag up in the rain or a storm</a:t>
            </a:r>
            <a:endParaRPr sz="16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3008825" y="4390381"/>
            <a:ext cx="3348300" cy="67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Placing a light near the flag at night</a:t>
            </a:r>
            <a:endParaRPr sz="16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3008825" y="4390381"/>
            <a:ext cx="3348300" cy="67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Hanging the flag at half-mast for national mourning</a:t>
            </a:r>
            <a:endParaRPr sz="16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3008825" y="4390381"/>
            <a:ext cx="3348300" cy="67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Hanging the flag if it is ripped or damaged</a:t>
            </a:r>
            <a:endParaRPr sz="16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62" name="Google Shape;62;p13"/>
          <p:cNvSpPr txBox="1"/>
          <p:nvPr/>
        </p:nvSpPr>
        <p:spPr>
          <a:xfrm>
            <a:off x="3008825" y="4390381"/>
            <a:ext cx="3348300" cy="67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Hanging the flag upside down</a:t>
            </a:r>
            <a:endParaRPr sz="16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63" name="Google Shape;63;p13"/>
          <p:cNvSpPr txBox="1"/>
          <p:nvPr/>
        </p:nvSpPr>
        <p:spPr>
          <a:xfrm>
            <a:off x="3008825" y="4390381"/>
            <a:ext cx="3348300" cy="67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Folding the flag in a triangle with the blue section shown</a:t>
            </a:r>
            <a:endParaRPr sz="16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64" name="Google Shape;64;p13"/>
          <p:cNvSpPr txBox="1"/>
          <p:nvPr/>
        </p:nvSpPr>
        <p:spPr>
          <a:xfrm>
            <a:off x="3008825" y="4390381"/>
            <a:ext cx="3348300" cy="67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Dispose of a flag during a ceremony or to a disposal box</a:t>
            </a:r>
            <a:endParaRPr sz="1600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65" name="Google Shape;65;p13"/>
          <p:cNvSpPr txBox="1"/>
          <p:nvPr/>
        </p:nvSpPr>
        <p:spPr>
          <a:xfrm>
            <a:off x="356700" y="46025"/>
            <a:ext cx="83424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latin typeface="Century Gothic"/>
                <a:ea typeface="Century Gothic"/>
                <a:cs typeface="Century Gothic"/>
                <a:sym typeface="Century Gothic"/>
              </a:rPr>
              <a:t>Directions: </a:t>
            </a:r>
            <a:r>
              <a:rPr lang="en" sz="1200">
                <a:latin typeface="Century Gothic"/>
                <a:ea typeface="Century Gothic"/>
                <a:cs typeface="Century Gothic"/>
                <a:sym typeface="Century Gothic"/>
              </a:rPr>
              <a:t>Drag and drop the American flag rules scenario cards into the correct category.</a:t>
            </a:r>
            <a:endParaRPr sz="12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66" name="Google Shape;6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56700" y="388038"/>
            <a:ext cx="649425" cy="649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7" name="Google Shape;67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736375" y="388038"/>
            <a:ext cx="649425" cy="649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