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Lexend"/>
      <p:regular r:id="rId13"/>
      <p:bold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Lexend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Lexen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03391a128e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03391a128e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30272E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203391a128e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203391a128e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Possible student responsibilities in the classroom: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Try your best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Come to school prepared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Come to school on time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Keep your desk/area clean and help keep other spaces clean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Help others and ask for help if needed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03391a128e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03391a128e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Possible student responsibilities in the library: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 sz="1200"/>
              <a:t>Return books to the correct spot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 sz="1200"/>
              <a:t>Wait your turn to check out materials/books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 sz="1200"/>
              <a:t>Use a quiet, indoor voice when talking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 sz="1200"/>
              <a:t>Keep the shelves/book displays neat and clean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■"/>
            </a:pPr>
            <a:r>
              <a:rPr lang="en" sz="1200"/>
              <a:t>Carry books properly</a:t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03391a128e_1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03391a128e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Possible student responsibilities in the cafeteria: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Clean up your area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Throw out your garbage when done eating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Remain seated in your spot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Help others and ask for help if needed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Push in your chair when you leave the table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03391a128e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03391a128e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Possible student responsibilities in the bathroom: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Flush the toilet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Wash your hands and keep the sink area clean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Throw out paper towels, do not leave trash on the floor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Do not hang out in the bathroom- use the bathroom and return to what you were doing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03391a128e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03391a128e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Possible student responsibilities on the playground: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Take turns using the equipment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Play safely with others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Listen to your teacher’s rules and directions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Keep the playground clean- do not litter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</a:pPr>
            <a:r>
              <a:rPr lang="en" sz="1200">
                <a:solidFill>
                  <a:schemeClr val="dk1"/>
                </a:solidFill>
              </a:rPr>
              <a:t>Tell your teacher if any equipment is damaged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04d80f53e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04d80f53e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2.png"/><Relationship Id="rId7" Type="http://schemas.openxmlformats.org/officeDocument/2006/relationships/image" Target="../media/image5.png"/><Relationship Id="rId8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11" Type="http://schemas.openxmlformats.org/officeDocument/2006/relationships/hyperlink" Target="https://www.freepik.com/free-vector/kids-check-out-books-from-library_4382510.htm#query=librarian%20clipart&amp;position=9&amp;from_view=search&amp;track=ais" TargetMode="External"/><Relationship Id="rId22" Type="http://schemas.openxmlformats.org/officeDocument/2006/relationships/hyperlink" Target="https://creativecommons.org/licenses/by-sa/4.0/deed.en" TargetMode="External"/><Relationship Id="rId10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21" Type="http://schemas.openxmlformats.org/officeDocument/2006/relationships/hyperlink" Target="https://commons.wikimedia.org/wiki/File:Long_Meadow_Elementary_School_Playground.jpg" TargetMode="External"/><Relationship Id="rId13" Type="http://schemas.openxmlformats.org/officeDocument/2006/relationships/hyperlink" Target="https://www.freepik.com/free-photo/room-interior-design_13195263.htm#page=2&amp;query=library&amp;position=3&amp;from_view=search&amp;track=sph" TargetMode="External"/><Relationship Id="rId12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23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www.freepik.com/free-vector/students-with-their-electronic-gadget-white_11770730.htm#page=2&amp;query=class%20clipart&amp;position=3&amp;from_view=search&amp;track=ais" TargetMode="External"/><Relationship Id="rId4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9" Type="http://schemas.openxmlformats.org/officeDocument/2006/relationships/hyperlink" Target="https://www.freepik.com/free-vector/flat-design-school-canteen-illustration_30116760.htm#query=school%20cafeteria&amp;position=1&amp;from_view=search&amp;track=ais" TargetMode="External"/><Relationship Id="rId15" Type="http://schemas.openxmlformats.org/officeDocument/2006/relationships/hyperlink" Target="https://www.freepik.com/free-vector/children-doing-different-routine-activities_1503681.htm#query=bathroom%20clipart&amp;position=31&amp;from_view=search&amp;track=ais" TargetMode="External"/><Relationship Id="rId14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17" Type="http://schemas.openxmlformats.org/officeDocument/2006/relationships/hyperlink" Target="https://www.freepik.com/free-vector/public-toilet-men-empty-wc-restroom-interior_7741583.htm#query=bathroom%20stalls&amp;position=11&amp;from_view=search&amp;track=ais" TargetMode="External"/><Relationship Id="rId16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5" Type="http://schemas.openxmlformats.org/officeDocument/2006/relationships/hyperlink" Target="https://commons.wikimedia.org/wiki/File:Elementary_classroom_in_Alaska.jpg" TargetMode="External"/><Relationship Id="rId19" Type="http://schemas.openxmlformats.org/officeDocument/2006/relationships/hyperlink" Target="https://www.freepik.com/free-vector/kids-playing-playground_4227994.htm#query=playground%20clipart&amp;position=5&amp;from_view=search&amp;track=ais" TargetMode="External"/><Relationship Id="rId6" Type="http://schemas.openxmlformats.org/officeDocument/2006/relationships/hyperlink" Target="https://creativecommons.org/licenses/by/2.0/deed.en" TargetMode="External"/><Relationship Id="rId18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Relationship Id="rId7" Type="http://schemas.openxmlformats.org/officeDocument/2006/relationships/hyperlink" Target="https://www.freepik.com/free-vector/girl-having-lunch-table_4743710.htm#query=eating%20lunch%20clipart&amp;position=21&amp;from_view=search&amp;track=ais" TargetMode="External"/><Relationship Id="rId8" Type="http://schemas.openxmlformats.org/officeDocument/2006/relationships/hyperlink" Target="https://www.freepikcompany.com/legal?_gl=1*14u71pb*fp_ga*NjI4NDc0NTUyLjE2ODIwMTA0NjU.*fp_ga_QWX66025LC*MTY4NDQxMTUzMS4zLjEuMTY4NDQxMTgzNy42MC4wLjA.*_ga*NjI4NDc0NTUyLjE2ODIwMTA0NjU.*_ga_18B6QPTJPC*MTY4NDQxMTUzMi4zLjEuMTY4NDQxMTgzOC41OS4wLjA.#nav-freepik-license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0" y="0"/>
            <a:ext cx="9144000" cy="8418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Students’ Responsibilities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7773" y="998588"/>
            <a:ext cx="2308450" cy="18668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6950" y="1021350"/>
            <a:ext cx="1261525" cy="1821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56852" y="3207850"/>
            <a:ext cx="2456048" cy="178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95525" y="1074325"/>
            <a:ext cx="1706800" cy="17153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10600" y="3190626"/>
            <a:ext cx="2543097" cy="1821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0" y="0"/>
            <a:ext cx="9144000" cy="8418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Our Classroom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6" name="Google Shape;66;p14"/>
          <p:cNvSpPr txBox="1"/>
          <p:nvPr>
            <p:ph idx="4294967295" type="subTitle"/>
          </p:nvPr>
        </p:nvSpPr>
        <p:spPr>
          <a:xfrm>
            <a:off x="4901850" y="1071800"/>
            <a:ext cx="3935400" cy="38433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1.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2.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3.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 rotWithShape="1">
          <a:blip r:embed="rId3">
            <a:alphaModFix/>
          </a:blip>
          <a:srcRect b="0" l="19762" r="0" t="30478"/>
          <a:stretch/>
        </p:blipFill>
        <p:spPr>
          <a:xfrm>
            <a:off x="1146325" y="2681075"/>
            <a:ext cx="3437676" cy="223402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8625" y="1075814"/>
            <a:ext cx="1927173" cy="14020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type="title"/>
          </p:nvPr>
        </p:nvSpPr>
        <p:spPr>
          <a:xfrm>
            <a:off x="0" y="0"/>
            <a:ext cx="9144000" cy="8418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The Library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74" name="Google Shape;74;p15"/>
          <p:cNvSpPr txBox="1"/>
          <p:nvPr>
            <p:ph idx="4294967295" type="subTitle"/>
          </p:nvPr>
        </p:nvSpPr>
        <p:spPr>
          <a:xfrm>
            <a:off x="4901850" y="1071800"/>
            <a:ext cx="3935400" cy="38433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1.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2.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3.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 rotWithShape="1">
          <a:blip r:embed="rId3">
            <a:alphaModFix/>
          </a:blip>
          <a:srcRect b="7685" l="10039" r="6779" t="16813"/>
          <a:stretch/>
        </p:blipFill>
        <p:spPr>
          <a:xfrm>
            <a:off x="1134175" y="2939150"/>
            <a:ext cx="3149799" cy="19064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300" y="1071802"/>
            <a:ext cx="1927173" cy="155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0" y="0"/>
            <a:ext cx="9144000" cy="8418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The Cafeteria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82" name="Google Shape;82;p16"/>
          <p:cNvSpPr txBox="1"/>
          <p:nvPr>
            <p:ph idx="4294967295" type="subTitle"/>
          </p:nvPr>
        </p:nvSpPr>
        <p:spPr>
          <a:xfrm>
            <a:off x="4901850" y="1071800"/>
            <a:ext cx="3935400" cy="38433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1.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2.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3.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4750" y="2867875"/>
            <a:ext cx="3072924" cy="20472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4250" y="994200"/>
            <a:ext cx="1569669" cy="1577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7"/>
          <p:cNvSpPr txBox="1"/>
          <p:nvPr>
            <p:ph type="title"/>
          </p:nvPr>
        </p:nvSpPr>
        <p:spPr>
          <a:xfrm>
            <a:off x="0" y="0"/>
            <a:ext cx="9144000" cy="8418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The Bathrooms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0" name="Google Shape;90;p17"/>
          <p:cNvSpPr txBox="1"/>
          <p:nvPr>
            <p:ph idx="4294967295" type="subTitle"/>
          </p:nvPr>
        </p:nvSpPr>
        <p:spPr>
          <a:xfrm>
            <a:off x="4901850" y="1071800"/>
            <a:ext cx="3935400" cy="38433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1.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2.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3.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1" name="Google Shape;91;p17"/>
          <p:cNvPicPr preferRelativeResize="0"/>
          <p:nvPr/>
        </p:nvPicPr>
        <p:blipFill rotWithShape="1">
          <a:blip r:embed="rId3">
            <a:alphaModFix/>
          </a:blip>
          <a:srcRect b="4231" l="0" r="0" t="2978"/>
          <a:stretch/>
        </p:blipFill>
        <p:spPr>
          <a:xfrm>
            <a:off x="1630812" y="2835725"/>
            <a:ext cx="2821987" cy="19862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2" name="Google Shape;9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9975" y="1014400"/>
            <a:ext cx="1261525" cy="1821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0" y="0"/>
            <a:ext cx="9144000" cy="841800"/>
          </a:xfrm>
          <a:prstGeom prst="rect">
            <a:avLst/>
          </a:prstGeom>
          <a:solidFill>
            <a:schemeClr val="lt2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The Playground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98" name="Google Shape;98;p18"/>
          <p:cNvSpPr txBox="1"/>
          <p:nvPr>
            <p:ph idx="4294967295" type="subTitle"/>
          </p:nvPr>
        </p:nvSpPr>
        <p:spPr>
          <a:xfrm>
            <a:off x="4901850" y="1071800"/>
            <a:ext cx="3935400" cy="3843300"/>
          </a:xfrm>
          <a:prstGeom prst="rect">
            <a:avLst/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1.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2. 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lnSpc>
                <a:spcPct val="14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3.</a:t>
            </a:r>
            <a:endParaRPr sz="3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9" name="Google Shape;99;p18"/>
          <p:cNvPicPr preferRelativeResize="0"/>
          <p:nvPr/>
        </p:nvPicPr>
        <p:blipFill rotWithShape="1">
          <a:blip r:embed="rId3">
            <a:alphaModFix/>
          </a:blip>
          <a:srcRect b="19348" l="0" r="9033" t="0"/>
          <a:stretch/>
        </p:blipFill>
        <p:spPr>
          <a:xfrm>
            <a:off x="1281463" y="2727100"/>
            <a:ext cx="3290536" cy="21879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875" y="997750"/>
            <a:ext cx="2197763" cy="157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/>
        </p:nvSpPr>
        <p:spPr>
          <a:xfrm>
            <a:off x="408850" y="1160575"/>
            <a:ext cx="7689000" cy="22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Students with their electronic devices</a:t>
            </a:r>
            <a:r>
              <a:rPr lang="en" sz="1200">
                <a:solidFill>
                  <a:schemeClr val="accent2"/>
                </a:solidFill>
              </a:rPr>
              <a:t>” by brgfx </a:t>
            </a:r>
            <a:r>
              <a:rPr lang="en" sz="1200">
                <a:solidFill>
                  <a:srgbClr val="30272E"/>
                </a:solidFill>
              </a:rPr>
              <a:t>is licensed under the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Elementary classroom in Alaska</a:t>
            </a:r>
            <a:r>
              <a:rPr lang="en" sz="1200">
                <a:solidFill>
                  <a:schemeClr val="accent2"/>
                </a:solidFill>
              </a:rPr>
              <a:t>” on Flickr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Girl having lunch table</a:t>
            </a:r>
            <a:r>
              <a:rPr lang="en" sz="1200">
                <a:solidFill>
                  <a:schemeClr val="dk1"/>
                </a:solidFill>
              </a:rPr>
              <a:t>” </a:t>
            </a:r>
            <a:r>
              <a:rPr lang="en" sz="1200">
                <a:solidFill>
                  <a:schemeClr val="accent2"/>
                </a:solidFill>
              </a:rPr>
              <a:t>by brgfx </a:t>
            </a:r>
            <a:r>
              <a:rPr lang="en" sz="1200">
                <a:solidFill>
                  <a:srgbClr val="30272E"/>
                </a:solidFill>
              </a:rPr>
              <a:t>is licensed under the 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 design school canteen</a:t>
            </a:r>
            <a:r>
              <a:rPr lang="en" sz="1200">
                <a:solidFill>
                  <a:srgbClr val="30272E"/>
                </a:solidFill>
              </a:rPr>
              <a:t>” by freepik is licensed under the 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Kids check out books from library</a:t>
            </a:r>
            <a:r>
              <a:rPr lang="en" sz="1200">
                <a:solidFill>
                  <a:schemeClr val="dk1"/>
                </a:solidFill>
              </a:rPr>
              <a:t>” </a:t>
            </a:r>
            <a:r>
              <a:rPr lang="en" sz="1200">
                <a:solidFill>
                  <a:schemeClr val="accent2"/>
                </a:solidFill>
              </a:rPr>
              <a:t>by brgfx </a:t>
            </a:r>
            <a:r>
              <a:rPr lang="en" sz="1200">
                <a:solidFill>
                  <a:srgbClr val="30272E"/>
                </a:solidFill>
              </a:rPr>
              <a:t>is licensed under the 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rgbClr val="30272E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Library</a:t>
            </a:r>
            <a:r>
              <a:rPr lang="en" sz="1200">
                <a:solidFill>
                  <a:srgbClr val="30272E"/>
                </a:solidFill>
              </a:rPr>
              <a:t>” by freepik is licensed under the 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Children doing different routine activities</a:t>
            </a:r>
            <a:r>
              <a:rPr lang="en" sz="1200">
                <a:solidFill>
                  <a:schemeClr val="accent2"/>
                </a:solidFill>
              </a:rPr>
              <a:t>” by brgfx </a:t>
            </a:r>
            <a:r>
              <a:rPr lang="en" sz="1200">
                <a:solidFill>
                  <a:srgbClr val="30272E"/>
                </a:solidFill>
              </a:rPr>
              <a:t>is licensed under the </a:t>
            </a:r>
            <a:r>
              <a:rPr lang="en" sz="1200" u="sng">
                <a:solidFill>
                  <a:srgbClr val="1155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Public toilet</a:t>
            </a:r>
            <a:r>
              <a:rPr lang="en" sz="1200">
                <a:solidFill>
                  <a:schemeClr val="accent2"/>
                </a:solidFill>
              </a:rPr>
              <a:t>” by upklyak </a:t>
            </a:r>
            <a:r>
              <a:rPr lang="en" sz="1200">
                <a:solidFill>
                  <a:srgbClr val="30272E"/>
                </a:solidFill>
              </a:rPr>
              <a:t>is licensed under the </a:t>
            </a:r>
            <a:r>
              <a:rPr lang="en" sz="1200" u="sng">
                <a:solidFill>
                  <a:srgbClr val="1155CC"/>
                </a:solidFill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Kids playing playground</a:t>
            </a:r>
            <a:r>
              <a:rPr lang="en" sz="1200">
                <a:solidFill>
                  <a:schemeClr val="accent2"/>
                </a:solidFill>
              </a:rPr>
              <a:t>” by brgfx </a:t>
            </a:r>
            <a:r>
              <a:rPr lang="en" sz="1200">
                <a:solidFill>
                  <a:srgbClr val="30272E"/>
                </a:solidFill>
              </a:rPr>
              <a:t>is licensed under the </a:t>
            </a:r>
            <a:r>
              <a:rPr lang="en" sz="1200" u="sng">
                <a:solidFill>
                  <a:srgbClr val="1155CC"/>
                </a:solidFill>
                <a:hlinkClick r:id="rId2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 license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2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Long Meadow Elementary School Playground</a:t>
            </a:r>
            <a:r>
              <a:rPr lang="en" sz="1200">
                <a:solidFill>
                  <a:schemeClr val="accent2"/>
                </a:solidFill>
              </a:rPr>
              <a:t>” by Brianegge is licensed under </a:t>
            </a:r>
            <a:r>
              <a:rPr lang="en" sz="1200" u="sng">
                <a:solidFill>
                  <a:srgbClr val="1155CC"/>
                </a:solidFill>
                <a:hlinkClick r:id="rId2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 </a:t>
            </a:r>
            <a:endParaRPr sz="1200">
              <a:solidFill>
                <a:srgbClr val="30272E"/>
              </a:solidFill>
              <a:highlight>
                <a:srgbClr val="FF9900"/>
              </a:highlight>
            </a:endParaRPr>
          </a:p>
        </p:txBody>
      </p:sp>
      <p:sp>
        <p:nvSpPr>
          <p:cNvPr id="106" name="Google Shape;106;p19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000000"/>
                </a:solidFill>
              </a:rPr>
              <a:t>Sources</a:t>
            </a:r>
            <a:endParaRPr sz="2500">
              <a:solidFill>
                <a:srgbClr val="000000"/>
              </a:solidFill>
            </a:endParaRPr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