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embeddedFontLst>
    <p:embeddedFont>
      <p:font typeface="Century Gothic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47E4864-F271-4253-B217-775DC662116B}">
  <a:tblStyle styleId="{547E4864-F271-4253-B217-775DC662116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1" Type="http://schemas.openxmlformats.org/officeDocument/2006/relationships/font" Target="fonts/CenturyGothic-boldItalic.fntdata"/><Relationship Id="rId10" Type="http://schemas.openxmlformats.org/officeDocument/2006/relationships/font" Target="fonts/CenturyGothic-italic.fntdata"/><Relationship Id="rId9" Type="http://schemas.openxmlformats.org/officeDocument/2006/relationships/font" Target="fonts/CenturyGothic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CenturyGothic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freeicons.io/house-icon-set/city-building-urban-business-office-architecture-icon-47350" TargetMode="External"/><Relationship Id="rId3" Type="http://schemas.openxmlformats.org/officeDocument/2006/relationships/hyperlink" Target="https://creativecommons.org/licenses/by/3.0/" TargetMode="External"/><Relationship Id="rId4" Type="http://schemas.openxmlformats.org/officeDocument/2006/relationships/hyperlink" Target="https://freeicons.io/educational-icons/school-building-icon-29475" TargetMode="External"/><Relationship Id="rId5" Type="http://schemas.openxmlformats.org/officeDocument/2006/relationships/hyperlink" Target="https://creativecommons.org/licenses/by/3.0/" TargetMode="External"/><Relationship Id="rId6" Type="http://schemas.openxmlformats.org/officeDocument/2006/relationships/hyperlink" Target="https://clipartix.com/home-clip-art-image-32737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84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Icon Credits: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>
                <a:solidFill>
                  <a:schemeClr val="dk1"/>
                </a:solidFill>
              </a:rPr>
              <a:t>“</a:t>
            </a:r>
            <a:r>
              <a:rPr lang="en" u="sng">
                <a:solidFill>
                  <a:srgbClr val="1155CC"/>
                </a:solidFill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city , building , urban , business , office , architecture icon</a:t>
            </a:r>
            <a:r>
              <a:rPr lang="en">
                <a:solidFill>
                  <a:schemeClr val="dk1"/>
                </a:solidFill>
              </a:rPr>
              <a:t>” by ColourCreatype is licensed under </a:t>
            </a:r>
            <a:r>
              <a:rPr lang="en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>
                <a:solidFill>
                  <a:schemeClr val="dk1"/>
                </a:solidFill>
              </a:rPr>
              <a:t>“</a:t>
            </a:r>
            <a:r>
              <a:rPr lang="en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School, building icon</a:t>
            </a:r>
            <a:r>
              <a:rPr lang="en">
                <a:solidFill>
                  <a:schemeClr val="dk1"/>
                </a:solidFill>
              </a:rPr>
              <a:t>” by Fasil is licensed under </a:t>
            </a:r>
            <a:r>
              <a:rPr lang="en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 3.0</a:t>
            </a:r>
            <a:endParaRPr/>
          </a:p>
          <a:p>
            <a:pPr indent="-298450" lvl="0" marL="457200" rtl="0" algn="l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“</a:t>
            </a:r>
            <a:r>
              <a:rPr lang="en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Happy home clipart</a:t>
            </a:r>
            <a:r>
              <a:rPr lang="en"/>
              <a:t>”  from clipartix free images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4" Type="http://schemas.openxmlformats.org/officeDocument/2006/relationships/image" Target="../media/image3.png"/><Relationship Id="rId5" Type="http://schemas.openxmlformats.org/officeDocument/2006/relationships/image" Target="../media/image5.png"/><Relationship Id="rId6" Type="http://schemas.openxmlformats.org/officeDocument/2006/relationships/image" Target="../media/image2.png"/><Relationship Id="rId7" Type="http://schemas.openxmlformats.org/officeDocument/2006/relationships/image" Target="../media/image1.png"/><Relationship Id="rId8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852904" y="7265099"/>
            <a:ext cx="1056894" cy="4311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5" name="Google Shape;55;p13"/>
          <p:cNvGraphicFramePr/>
          <p:nvPr/>
        </p:nvGraphicFramePr>
        <p:xfrm>
          <a:off x="453500" y="1970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{547E4864-F271-4253-B217-775DC662116B}</a:tableStyleId>
              </a:tblPr>
              <a:tblGrid>
                <a:gridCol w="1611925"/>
                <a:gridCol w="2868375"/>
                <a:gridCol w="4671100"/>
              </a:tblGrid>
              <a:tr h="6260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Place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Example of a rule/law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What could happen if we did not have this rule/law?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Home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School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592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800">
                          <a:latin typeface="Century Gothic"/>
                          <a:ea typeface="Century Gothic"/>
                          <a:cs typeface="Century Gothic"/>
                          <a:sym typeface="Century Gothic"/>
                        </a:rPr>
                        <a:t>Community</a:t>
                      </a:r>
                      <a:endParaRPr b="1"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latin typeface="Century Gothic"/>
                        <a:ea typeface="Century Gothic"/>
                        <a:cs typeface="Century Gothic"/>
                        <a:sym typeface="Century Gothic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6" name="Google Shape;56;p13"/>
          <p:cNvSpPr txBox="1"/>
          <p:nvPr/>
        </p:nvSpPr>
        <p:spPr>
          <a:xfrm>
            <a:off x="4718950" y="108025"/>
            <a:ext cx="5190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latin typeface="Century Gothic"/>
                <a:ea typeface="Century Gothic"/>
                <a:cs typeface="Century Gothic"/>
                <a:sym typeface="Century Gothic"/>
              </a:rPr>
              <a:t>What happens without rules and laws?</a:t>
            </a:r>
            <a:endParaRPr b="1" sz="21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123650" y="246825"/>
            <a:ext cx="4310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latin typeface="Century Gothic"/>
                <a:ea typeface="Century Gothic"/>
                <a:cs typeface="Century Gothic"/>
                <a:sym typeface="Century Gothic"/>
              </a:rPr>
              <a:t>Name: ______________________________</a:t>
            </a:r>
            <a:endParaRPr b="1"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2748406"/>
            <a:ext cx="4491975" cy="12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4321087"/>
            <a:ext cx="4491975" cy="12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9200" y="5866275"/>
            <a:ext cx="4491975" cy="124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9800" y="2727219"/>
            <a:ext cx="2657475" cy="128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9800" y="4299900"/>
            <a:ext cx="2657475" cy="1285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09800" y="5845088"/>
            <a:ext cx="2657475" cy="128525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3"/>
          <p:cNvSpPr txBox="1"/>
          <p:nvPr/>
        </p:nvSpPr>
        <p:spPr>
          <a:xfrm>
            <a:off x="453450" y="985888"/>
            <a:ext cx="91515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latin typeface="Century Gothic"/>
                <a:ea typeface="Century Gothic"/>
                <a:cs typeface="Century Gothic"/>
                <a:sym typeface="Century Gothic"/>
              </a:rPr>
              <a:t>Directions</a:t>
            </a:r>
            <a:r>
              <a:rPr lang="en" sz="1600">
                <a:latin typeface="Century Gothic"/>
                <a:ea typeface="Century Gothic"/>
                <a:cs typeface="Century Gothic"/>
                <a:sym typeface="Century Gothic"/>
              </a:rPr>
              <a:t>: Write one rule that you should follow in each place on the lines. Then, write a sentence about what could happen if we did not have this rule/law.</a:t>
            </a:r>
            <a:endParaRPr sz="1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65" name="Google Shape;6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01774" y="6353125"/>
            <a:ext cx="777225" cy="777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7">
            <a:alphaModFix/>
          </a:blip>
          <a:srcRect b="12435" l="6252" r="9714" t="12562"/>
          <a:stretch/>
        </p:blipFill>
        <p:spPr>
          <a:xfrm>
            <a:off x="801774" y="4825375"/>
            <a:ext cx="777225" cy="693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05163" y="3163573"/>
            <a:ext cx="970450" cy="97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