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7772400" cx="10058400"/>
  <p:notesSz cx="6858000" cy="9144000"/>
  <p:embeddedFontLst>
    <p:embeddedFont>
      <p:font typeface="Century Gothic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6939850-88B8-4E77-BAE3-7318084AE9B6}">
  <a:tblStyle styleId="{96939850-88B8-4E77-BAE3-7318084AE9B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11" Type="http://schemas.openxmlformats.org/officeDocument/2006/relationships/font" Target="fonts/CenturyGothic-boldItalic.fntdata"/><Relationship Id="rId10" Type="http://schemas.openxmlformats.org/officeDocument/2006/relationships/font" Target="fonts/CenturyGothic-italic.fntdata"/><Relationship Id="rId9" Type="http://schemas.openxmlformats.org/officeDocument/2006/relationships/font" Target="fonts/CenturyGothic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CenturyGothic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freeicons.io/house-icon-set/city-building-urban-business-office-architecture-icon-47350" TargetMode="External"/><Relationship Id="rId3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s://freeicons.io/educational-icons/school-building-icon-29475" TargetMode="External"/><Relationship Id="rId5" Type="http://schemas.openxmlformats.org/officeDocument/2006/relationships/hyperlink" Target="https://creativecommons.org/licenses/by/3.0/" TargetMode="External"/><Relationship Id="rId6" Type="http://schemas.openxmlformats.org/officeDocument/2006/relationships/hyperlink" Target="https://clipartix.com/home-clip-art-image-32737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Icon Credits: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“</a:t>
            </a:r>
            <a:r>
              <a:rPr lang="en" u="sng">
                <a:solidFill>
                  <a:srgbClr val="1155CC"/>
                </a:solidFill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city , building , urban , business , office , architecture icon</a:t>
            </a:r>
            <a:r>
              <a:rPr lang="en">
                <a:solidFill>
                  <a:schemeClr val="dk1"/>
                </a:solidFill>
              </a:rPr>
              <a:t>” by ColourCreatype is licensed under </a:t>
            </a:r>
            <a:r>
              <a:rPr lang="en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3.0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“</a:t>
            </a:r>
            <a:r>
              <a:rPr lang="en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School, building icon</a:t>
            </a:r>
            <a:r>
              <a:rPr lang="en">
                <a:solidFill>
                  <a:schemeClr val="dk1"/>
                </a:solidFill>
              </a:rPr>
              <a:t>” by Fasil is licensed under </a:t>
            </a:r>
            <a:r>
              <a:rPr lang="en" u="sng">
                <a:solidFill>
                  <a:srgbClr val="1155CC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3.0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“</a:t>
            </a:r>
            <a:r>
              <a:rPr lang="en" u="sng">
                <a:solidFill>
                  <a:srgbClr val="1155CC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Happy home clipart</a:t>
            </a:r>
            <a:r>
              <a:rPr lang="en"/>
              <a:t>”  from clipartix free images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2.png"/><Relationship Id="rId6" Type="http://schemas.openxmlformats.org/officeDocument/2006/relationships/image" Target="../media/image5.png"/><Relationship Id="rId7" Type="http://schemas.openxmlformats.org/officeDocument/2006/relationships/image" Target="../media/image3.png"/><Relationship Id="rId8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0" l="-16672" r="0" t="-21344"/>
          <a:stretch/>
        </p:blipFill>
        <p:spPr>
          <a:xfrm>
            <a:off x="8852904" y="7265099"/>
            <a:ext cx="1056894" cy="4311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5" name="Google Shape;55;p13"/>
          <p:cNvGraphicFramePr/>
          <p:nvPr/>
        </p:nvGraphicFramePr>
        <p:xfrm>
          <a:off x="453500" y="1970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{96939850-88B8-4E77-BAE3-7318084AE9B6}</a:tableStyleId>
              </a:tblPr>
              <a:tblGrid>
                <a:gridCol w="1611925"/>
                <a:gridCol w="2868375"/>
                <a:gridCol w="4671100"/>
              </a:tblGrid>
              <a:tr h="626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Place</a:t>
                      </a:r>
                      <a:endParaRPr b="1"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Example of a rule/law</a:t>
                      </a:r>
                      <a:endParaRPr b="1"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What could happen if we did not have this rule/law?</a:t>
                      </a:r>
                      <a:endParaRPr b="1"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559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Home</a:t>
                      </a:r>
                      <a:endParaRPr b="1"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559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School</a:t>
                      </a:r>
                      <a:endParaRPr b="1"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559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Community</a:t>
                      </a:r>
                      <a:endParaRPr b="1"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6" name="Google Shape;56;p13"/>
          <p:cNvSpPr txBox="1"/>
          <p:nvPr/>
        </p:nvSpPr>
        <p:spPr>
          <a:xfrm>
            <a:off x="4524225" y="108025"/>
            <a:ext cx="53856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latin typeface="Century Gothic"/>
                <a:ea typeface="Century Gothic"/>
                <a:cs typeface="Century Gothic"/>
                <a:sym typeface="Century Gothic"/>
              </a:rPr>
              <a:t>What happens without rules and laws?</a:t>
            </a:r>
            <a:endParaRPr b="1" sz="21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123650" y="246825"/>
            <a:ext cx="4310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9200" y="2748406"/>
            <a:ext cx="4491975" cy="12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9200" y="4321087"/>
            <a:ext cx="4491975" cy="12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9200" y="5866275"/>
            <a:ext cx="4491975" cy="12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09800" y="2727219"/>
            <a:ext cx="2657475" cy="1285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09800" y="4299900"/>
            <a:ext cx="2657475" cy="1285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09800" y="5845088"/>
            <a:ext cx="2657475" cy="128525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3"/>
          <p:cNvSpPr txBox="1"/>
          <p:nvPr/>
        </p:nvSpPr>
        <p:spPr>
          <a:xfrm>
            <a:off x="453450" y="985888"/>
            <a:ext cx="91515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latin typeface="Century Gothic"/>
                <a:ea typeface="Century Gothic"/>
                <a:cs typeface="Century Gothic"/>
                <a:sym typeface="Century Gothic"/>
              </a:rPr>
              <a:t>Directions</a:t>
            </a: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: Write one rule that you should follow in each place on the lines. Then, write a sentence about what could happen if we did not have this rule/law.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5" name="Google Shape;65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01774" y="6353125"/>
            <a:ext cx="777225" cy="777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3"/>
          <p:cNvPicPr preferRelativeResize="0"/>
          <p:nvPr/>
        </p:nvPicPr>
        <p:blipFill rotWithShape="1">
          <a:blip r:embed="rId7">
            <a:alphaModFix/>
          </a:blip>
          <a:srcRect b="12435" l="6252" r="9714" t="12562"/>
          <a:stretch/>
        </p:blipFill>
        <p:spPr>
          <a:xfrm>
            <a:off x="801774" y="4825375"/>
            <a:ext cx="777225" cy="693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05163" y="3163573"/>
            <a:ext cx="970450" cy="970450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3"/>
          <p:cNvSpPr txBox="1"/>
          <p:nvPr/>
        </p:nvSpPr>
        <p:spPr>
          <a:xfrm>
            <a:off x="905300" y="0"/>
            <a:ext cx="24723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Sample</a:t>
            </a:r>
            <a:endParaRPr b="1" sz="3100">
              <a:solidFill>
                <a:srgbClr val="0000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9" name="Google Shape;69;p13"/>
          <p:cNvSpPr txBox="1"/>
          <p:nvPr/>
        </p:nvSpPr>
        <p:spPr>
          <a:xfrm>
            <a:off x="2209800" y="5948575"/>
            <a:ext cx="27240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Stop at a red</a:t>
            </a:r>
            <a:endParaRPr b="1" sz="3100">
              <a:solidFill>
                <a:srgbClr val="0000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0" name="Google Shape;70;p13"/>
          <p:cNvSpPr txBox="1"/>
          <p:nvPr/>
        </p:nvSpPr>
        <p:spPr>
          <a:xfrm>
            <a:off x="2209800" y="6593988"/>
            <a:ext cx="27240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light.</a:t>
            </a:r>
            <a:endParaRPr b="1" sz="3100">
              <a:solidFill>
                <a:srgbClr val="0000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1" name="Google Shape;71;p13"/>
          <p:cNvSpPr txBox="1"/>
          <p:nvPr/>
        </p:nvSpPr>
        <p:spPr>
          <a:xfrm>
            <a:off x="2209800" y="4326913"/>
            <a:ext cx="27240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Walk in a</a:t>
            </a:r>
            <a:endParaRPr b="1" sz="3100">
              <a:solidFill>
                <a:srgbClr val="0000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2" name="Google Shape;72;p13"/>
          <p:cNvSpPr txBox="1"/>
          <p:nvPr/>
        </p:nvSpPr>
        <p:spPr>
          <a:xfrm>
            <a:off x="2209800" y="4972325"/>
            <a:ext cx="27240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straight line</a:t>
            </a:r>
            <a:r>
              <a:rPr b="1" lang="en" sz="31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.</a:t>
            </a:r>
            <a:endParaRPr b="1" sz="3100">
              <a:solidFill>
                <a:srgbClr val="0000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3" name="Google Shape;73;p13"/>
          <p:cNvSpPr txBox="1"/>
          <p:nvPr/>
        </p:nvSpPr>
        <p:spPr>
          <a:xfrm>
            <a:off x="2176538" y="2732738"/>
            <a:ext cx="27240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Don’t play</a:t>
            </a:r>
            <a:endParaRPr b="1" sz="3100">
              <a:solidFill>
                <a:srgbClr val="0000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4" name="Google Shape;74;p13"/>
          <p:cNvSpPr txBox="1"/>
          <p:nvPr/>
        </p:nvSpPr>
        <p:spPr>
          <a:xfrm>
            <a:off x="2176538" y="3378150"/>
            <a:ext cx="27240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ball inside.</a:t>
            </a:r>
            <a:endParaRPr b="1" sz="3100">
              <a:solidFill>
                <a:srgbClr val="0000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5" name="Google Shape;75;p13"/>
          <p:cNvSpPr txBox="1"/>
          <p:nvPr/>
        </p:nvSpPr>
        <p:spPr>
          <a:xfrm>
            <a:off x="5029208" y="2749200"/>
            <a:ext cx="44919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Things in the house </a:t>
            </a:r>
            <a:endParaRPr b="1" sz="3100">
              <a:solidFill>
                <a:srgbClr val="0000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6" name="Google Shape;76;p13"/>
          <p:cNvSpPr txBox="1"/>
          <p:nvPr/>
        </p:nvSpPr>
        <p:spPr>
          <a:xfrm>
            <a:off x="5029208" y="3394606"/>
            <a:ext cx="44919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</a:t>
            </a:r>
            <a:r>
              <a:rPr b="1" lang="en" sz="31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ould break.</a:t>
            </a:r>
            <a:endParaRPr b="1" sz="3100">
              <a:solidFill>
                <a:srgbClr val="0000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7" name="Google Shape;77;p13"/>
          <p:cNvSpPr txBox="1"/>
          <p:nvPr/>
        </p:nvSpPr>
        <p:spPr>
          <a:xfrm>
            <a:off x="5029208" y="4307738"/>
            <a:ext cx="44919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You might get split</a:t>
            </a:r>
            <a:endParaRPr b="1" sz="3100">
              <a:solidFill>
                <a:srgbClr val="0000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8" name="Google Shape;78;p13"/>
          <p:cNvSpPr txBox="1"/>
          <p:nvPr/>
        </p:nvSpPr>
        <p:spPr>
          <a:xfrm>
            <a:off x="5029208" y="4953144"/>
            <a:ext cx="44919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up from your class.</a:t>
            </a:r>
            <a:endParaRPr b="1" sz="3100">
              <a:solidFill>
                <a:srgbClr val="0000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79" name="Google Shape;79;p13"/>
          <p:cNvSpPr txBox="1"/>
          <p:nvPr/>
        </p:nvSpPr>
        <p:spPr>
          <a:xfrm>
            <a:off x="5029195" y="5828638"/>
            <a:ext cx="44919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You might get hurt</a:t>
            </a:r>
            <a:endParaRPr b="1" sz="3100">
              <a:solidFill>
                <a:srgbClr val="0000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80" name="Google Shape;80;p13"/>
          <p:cNvSpPr txBox="1"/>
          <p:nvPr/>
        </p:nvSpPr>
        <p:spPr>
          <a:xfrm>
            <a:off x="5029195" y="6474044"/>
            <a:ext cx="4491900" cy="6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100">
                <a:solidFill>
                  <a:srgbClr val="0000FF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 an accident.</a:t>
            </a:r>
            <a:endParaRPr b="1" sz="3100">
              <a:solidFill>
                <a:srgbClr val="0000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