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67" r:id="rId3"/>
    <p:sldId id="258" r:id="rId4"/>
    <p:sldId id="259" r:id="rId5"/>
    <p:sldId id="260" r:id="rId6"/>
    <p:sldId id="256" r:id="rId7"/>
    <p:sldId id="262" r:id="rId8"/>
    <p:sldId id="261" r:id="rId9"/>
    <p:sldId id="257" r:id="rId10"/>
    <p:sldId id="264" r:id="rId11"/>
    <p:sldId id="263"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700" autoAdjust="0"/>
  </p:normalViewPr>
  <p:slideViewPr>
    <p:cSldViewPr snapToGrid="0">
      <p:cViewPr varScale="1">
        <p:scale>
          <a:sx n="78" d="100"/>
          <a:sy n="78" d="100"/>
        </p:scale>
        <p:origin x="-85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07608-CDFF-4B7F-9778-EE9FA7DE0A59}" type="datetimeFigureOut">
              <a:rPr lang="en-US" smtClean="0"/>
              <a:t>10/2/17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34809-4EB4-447A-96D9-FFBB124FE95D}" type="slidenum">
              <a:rPr lang="en-US" smtClean="0"/>
              <a:t>‹#›</a:t>
            </a:fld>
            <a:endParaRPr lang="en-US"/>
          </a:p>
        </p:txBody>
      </p:sp>
    </p:spTree>
    <p:extLst>
      <p:ext uri="{BB962C8B-B14F-4D97-AF65-F5344CB8AC3E}">
        <p14:creationId xmlns:p14="http://schemas.microsoft.com/office/powerpoint/2010/main" val="351731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yourchildlearns.com/us_map.ht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floridamemory.com/items/show/34838"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talog.archives.gov/id/1667751" TargetMode="External"/><Relationship Id="rId4" Type="http://schemas.openxmlformats.org/officeDocument/2006/relationships/hyperlink" Target="https://www.docsteach.org/documents/document/constitution"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talog.archives.gov/id/7718585" TargetMode="External"/><Relationship Id="rId4" Type="http://schemas.openxmlformats.org/officeDocument/2006/relationships/hyperlink" Target="https://www.docsteach.org/documents/document/view-of-us-capitol"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talog.archives.gov/id/6011590" TargetMode="External"/><Relationship Id="rId4" Type="http://schemas.openxmlformats.org/officeDocument/2006/relationships/hyperlink" Target="https://www.docsteach.org/documents/document/untitled-%5Brailroad-bill%5D-cartoon-by-clifford-berryman"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talog.archives.gov/id/6384319" TargetMode="External"/><Relationship Id="rId4" Type="http://schemas.openxmlformats.org/officeDocument/2006/relationships/hyperlink" Target="https://www.docsteach.org/documents/document/2-the-white-house"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talog.archives.gov/id/2803443" TargetMode="External"/><Relationship Id="rId4" Type="http://schemas.openxmlformats.org/officeDocument/2006/relationships/hyperlink" Target="https://www.docsteach.org/documents/document/photograph-of-president-lyndon-johnson-signs-the-voting-rights-act-as-martin-luther-king-jr-with-other-civil-rights-leaders-in-the-capitol-rotunda-washington-dc"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og.archives.gov/id/594954" TargetMode="External"/><Relationship Id="rId4" Type="http://schemas.openxmlformats.org/officeDocument/2006/relationships/hyperlink" Target="https://www.docsteach.org/documents/document/photograph-of-supreme-court-building"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United States map taken from </a:t>
            </a:r>
            <a:r>
              <a:rPr lang="en-US" sz="1200" u="sng" kern="1200" dirty="0" smtClean="0">
                <a:solidFill>
                  <a:schemeClr val="tx1"/>
                </a:solidFill>
                <a:effectLst/>
                <a:latin typeface="+mn-lt"/>
                <a:ea typeface="+mn-ea"/>
                <a:cs typeface="+mn-cs"/>
                <a:hlinkClick r:id="rId3"/>
              </a:rPr>
              <a:t>http://www.yourchildlearns.com/us_map.htm</a:t>
            </a:r>
            <a:r>
              <a:rPr lang="en-US" sz="1200" kern="1200" dirty="0" smtClean="0">
                <a:solidFill>
                  <a:schemeClr val="tx1"/>
                </a:solidFill>
                <a:effectLst/>
                <a:latin typeface="+mn-lt"/>
                <a:ea typeface="+mn-ea"/>
                <a:cs typeface="+mn-cs"/>
              </a:rPr>
              <a:t>, accessed on July 21, 2016.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34809-4EB4-447A-96D9-FFBB124FE95D}" type="slidenum">
              <a:rPr lang="en-US" smtClean="0"/>
              <a:t>2</a:t>
            </a:fld>
            <a:endParaRPr lang="en-US"/>
          </a:p>
        </p:txBody>
      </p:sp>
    </p:spTree>
    <p:extLst>
      <p:ext uri="{BB962C8B-B14F-4D97-AF65-F5344CB8AC3E}">
        <p14:creationId xmlns:p14="http://schemas.microsoft.com/office/powerpoint/2010/main" val="910129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Tallahassee Democrat headline for segregation ban - Tallahassee, Florida. </a:t>
            </a:r>
            <a:r>
              <a:rPr lang="en-US" sz="1200" kern="1200" dirty="0" smtClean="0">
                <a:solidFill>
                  <a:schemeClr val="tx1"/>
                </a:solidFill>
                <a:effectLst/>
                <a:latin typeface="+mn-lt"/>
                <a:ea typeface="+mn-ea"/>
                <a:cs typeface="+mn-cs"/>
              </a:rPr>
              <a:t>1954. Black &amp; white </a:t>
            </a:r>
            <a:r>
              <a:rPr lang="en-US" sz="1200" kern="1200" dirty="0" err="1" smtClean="0">
                <a:solidFill>
                  <a:schemeClr val="tx1"/>
                </a:solidFill>
                <a:effectLst/>
                <a:latin typeface="+mn-lt"/>
                <a:ea typeface="+mn-ea"/>
                <a:cs typeface="+mn-cs"/>
              </a:rPr>
              <a:t>photoprint</a:t>
            </a:r>
            <a:r>
              <a:rPr lang="en-US" sz="1200" kern="1200" dirty="0" smtClean="0">
                <a:solidFill>
                  <a:schemeClr val="tx1"/>
                </a:solidFill>
                <a:effectLst/>
                <a:latin typeface="+mn-lt"/>
                <a:ea typeface="+mn-ea"/>
                <a:cs typeface="+mn-cs"/>
              </a:rPr>
              <a:t>. State Archives of Florida, Florida Memory. Accessed 21 Jul. 2016.&lt;</a:t>
            </a:r>
            <a:r>
              <a:rPr lang="en-US" sz="1200" u="sng" kern="1200" dirty="0" smtClean="0">
                <a:solidFill>
                  <a:schemeClr val="tx1"/>
                </a:solidFill>
                <a:effectLst/>
                <a:latin typeface="+mn-lt"/>
                <a:ea typeface="+mn-ea"/>
                <a:cs typeface="+mn-cs"/>
                <a:hlinkClick r:id="rId3"/>
              </a:rPr>
              <a:t>https://www.floridamemory.com</a:t>
            </a:r>
            <a:r>
              <a:rPr lang="en-US" sz="1200" u="sng" kern="1200" smtClean="0">
                <a:solidFill>
                  <a:schemeClr val="tx1"/>
                </a:solidFill>
                <a:effectLst/>
                <a:latin typeface="+mn-lt"/>
                <a:ea typeface="+mn-ea"/>
                <a:cs typeface="+mn-cs"/>
                <a:hlinkClick r:id="rId3"/>
              </a:rPr>
              <a:t>/items/show/34838</a:t>
            </a:r>
            <a:r>
              <a:rPr lang="en-US" sz="1200" kern="1200" smtClean="0">
                <a:solidFill>
                  <a:schemeClr val="tx1"/>
                </a:solidFill>
                <a:effectLst/>
                <a:latin typeface="+mn-lt"/>
                <a:ea typeface="+mn-ea"/>
                <a:cs typeface="+mn-cs"/>
              </a:rPr>
              <a:t>&gt;.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34809-4EB4-447A-96D9-FFBB124FE95D}" type="slidenum">
              <a:rPr lang="en-US" smtClean="0"/>
              <a:t>12</a:t>
            </a:fld>
            <a:endParaRPr lang="en-US"/>
          </a:p>
        </p:txBody>
      </p:sp>
    </p:spTree>
    <p:extLst>
      <p:ext uri="{BB962C8B-B14F-4D97-AF65-F5344CB8AC3E}">
        <p14:creationId xmlns:p14="http://schemas.microsoft.com/office/powerpoint/2010/main" val="196350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Constitution of the United States</a:t>
            </a:r>
            <a:r>
              <a:rPr lang="en-US" sz="1200" kern="1200" dirty="0" smtClean="0">
                <a:solidFill>
                  <a:schemeClr val="tx1"/>
                </a:solidFill>
                <a:effectLst/>
                <a:latin typeface="+mn-lt"/>
                <a:ea typeface="+mn-ea"/>
                <a:cs typeface="+mn-cs"/>
              </a:rPr>
              <a:t>, 9/17/1787; General Records of the United States Government, Record Group 11; National Archives at Washington, DC. National Archives Identifier:  1667751.  </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https://catalog.archives.gov/id/1667751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4"/>
              </a:rPr>
              <a:t>https://www.docsteach.org/documents/document/constitution</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34809-4EB4-447A-96D9-FFBB124FE95D}" type="slidenum">
              <a:rPr lang="en-US" smtClean="0"/>
              <a:t>3</a:t>
            </a:fld>
            <a:endParaRPr lang="en-US"/>
          </a:p>
        </p:txBody>
      </p:sp>
    </p:spTree>
    <p:extLst>
      <p:ext uri="{BB962C8B-B14F-4D97-AF65-F5344CB8AC3E}">
        <p14:creationId xmlns:p14="http://schemas.microsoft.com/office/powerpoint/2010/main" val="85324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Photograph of the View of U.S. Capitol</a:t>
            </a:r>
            <a:r>
              <a:rPr lang="en-US" sz="1200" kern="1200" dirty="0" smtClean="0">
                <a:solidFill>
                  <a:schemeClr val="tx1"/>
                </a:solidFill>
                <a:effectLst/>
                <a:latin typeface="+mn-lt"/>
                <a:ea typeface="+mn-ea"/>
                <a:cs typeface="+mn-cs"/>
              </a:rPr>
              <a:t>, ca. 2013; Digital Photographs Related to America’s Byways, ca. 1995-ca. 2013; Records of the Federal Highway Administration, Record Group 406; National Archives at College Park.  National Archives Identifier:  7718585.  </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https://catalog.archives.gov/id/7718585</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4"/>
              </a:rPr>
              <a:t>https://www.docsteach.org/documents/document/view-of-us-capitol</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34809-4EB4-447A-96D9-FFBB124FE95D}" type="slidenum">
              <a:rPr lang="en-US" smtClean="0"/>
              <a:t>4</a:t>
            </a:fld>
            <a:endParaRPr lang="en-US"/>
          </a:p>
        </p:txBody>
      </p:sp>
    </p:spTree>
    <p:extLst>
      <p:ext uri="{BB962C8B-B14F-4D97-AF65-F5344CB8AC3E}">
        <p14:creationId xmlns:p14="http://schemas.microsoft.com/office/powerpoint/2010/main" val="162108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4809-4EB4-447A-96D9-FFBB124FE95D}" type="slidenum">
              <a:rPr lang="en-US" smtClean="0"/>
              <a:t>5</a:t>
            </a:fld>
            <a:endParaRPr lang="en-US"/>
          </a:p>
        </p:txBody>
      </p:sp>
    </p:spTree>
    <p:extLst>
      <p:ext uri="{BB962C8B-B14F-4D97-AF65-F5344CB8AC3E}">
        <p14:creationId xmlns:p14="http://schemas.microsoft.com/office/powerpoint/2010/main" val="45045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smtClean="0">
                <a:solidFill>
                  <a:schemeClr val="tx1"/>
                </a:solidFill>
                <a:effectLst/>
                <a:latin typeface="+mn-lt"/>
                <a:ea typeface="+mn-ea"/>
                <a:cs typeface="+mn-cs"/>
                <a:hlinkClick r:id="rId3"/>
              </a:rPr>
              <a:t>Anyone Home?</a:t>
            </a:r>
            <a:r>
              <a:rPr lang="en-US" sz="1200" kern="1200" dirty="0" smtClean="0">
                <a:solidFill>
                  <a:schemeClr val="tx1"/>
                </a:solidFill>
                <a:effectLst/>
                <a:latin typeface="+mn-lt"/>
                <a:ea typeface="+mn-ea"/>
                <a:cs typeface="+mn-cs"/>
              </a:rPr>
              <a:t> cartoon by Clifford Berryman, February 24, 1920; Berryman Political Cartoon Collection, 1896-1949; Records of the U.S. Senate, Record Group 46; Center for Legislative Archives, Washington, DC. National Archives Identifier: 6011590. </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https://catalog.archives.gov/id/6011590</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4"/>
              </a:rPr>
              <a:t>https://www.docsteach.org/documents/document/untitled-%5Brailroad-bill%5D-cartoon-by-clifford-berryman</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34809-4EB4-447A-96D9-FFBB124FE95D}" type="slidenum">
              <a:rPr lang="en-US" smtClean="0"/>
              <a:t>6</a:t>
            </a:fld>
            <a:endParaRPr lang="en-US"/>
          </a:p>
        </p:txBody>
      </p:sp>
    </p:spTree>
    <p:extLst>
      <p:ext uri="{BB962C8B-B14F-4D97-AF65-F5344CB8AC3E}">
        <p14:creationId xmlns:p14="http://schemas.microsoft.com/office/powerpoint/2010/main" val="320957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Photograph of The White House</a:t>
            </a:r>
            <a:r>
              <a:rPr lang="en-US" sz="1200" kern="1200" dirty="0" smtClean="0">
                <a:solidFill>
                  <a:schemeClr val="tx1"/>
                </a:solidFill>
                <a:effectLst/>
                <a:latin typeface="+mn-lt"/>
                <a:ea typeface="+mn-ea"/>
                <a:cs typeface="+mn-cs"/>
              </a:rPr>
              <a:t>, 1/15/1977; Combined Military Service Digital Photographic Files, 1982-2007; Records of the Office of the Secretary of Defense, Record Group 330; National Archives at College Park.  National Archives Identifier:  6384319.</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https://catalog.archives.gov/id/6384319</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4"/>
              </a:rPr>
              <a:t>https://www.docsteach.org/documents/document/2-the-white-house</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34809-4EB4-447A-96D9-FFBB124FE95D}" type="slidenum">
              <a:rPr lang="en-US" smtClean="0"/>
              <a:t>7</a:t>
            </a:fld>
            <a:endParaRPr lang="en-US"/>
          </a:p>
        </p:txBody>
      </p:sp>
    </p:spTree>
    <p:extLst>
      <p:ext uri="{BB962C8B-B14F-4D97-AF65-F5344CB8AC3E}">
        <p14:creationId xmlns:p14="http://schemas.microsoft.com/office/powerpoint/2010/main" val="239302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Photograph of President Lyndon Johnson Signing the Voting Rights Act as Martin Luther King, Jr. with Other Civil Rights Leaders in the Capitol Rotunda, Washington, DC</a:t>
            </a:r>
            <a:r>
              <a:rPr lang="en-US" sz="1200" kern="1200" dirty="0" smtClean="0">
                <a:solidFill>
                  <a:schemeClr val="tx1"/>
                </a:solidFill>
                <a:effectLst/>
                <a:latin typeface="+mn-lt"/>
                <a:ea typeface="+mn-ea"/>
                <a:cs typeface="+mn-cs"/>
              </a:rPr>
              <a:t>, 8/6/1965; White House Photo Office Collection, 11/22/1963-1/20/1969; Lyndon Baines Johnson Library.  National Archives Identifier:  2803443.</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https://catalog.archives.gov/id/2803443</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4"/>
              </a:rPr>
              <a:t>https://www.docsteach.org/documents/document/photograph-of-president-lyndon-johnson-signs-the-voting-rights-act-as-martin-luther-king-jr-with-other-civil-rights-leaders-in-the-capitol-rotunda-washington-dc</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34809-4EB4-447A-96D9-FFBB124FE95D}" type="slidenum">
              <a:rPr lang="en-US" smtClean="0"/>
              <a:t>9</a:t>
            </a:fld>
            <a:endParaRPr lang="en-US"/>
          </a:p>
        </p:txBody>
      </p:sp>
    </p:spTree>
    <p:extLst>
      <p:ext uri="{BB962C8B-B14F-4D97-AF65-F5344CB8AC3E}">
        <p14:creationId xmlns:p14="http://schemas.microsoft.com/office/powerpoint/2010/main" val="185680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Photograph of Supreme Court Building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Records of the National Archives and Records Administration, Record Group 64; National Archives at College Park.  National Archives Identifier:  594954.</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https://catalog.archives.gov/id/594954</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4"/>
              </a:rPr>
              <a:t>https://www.docsteach.org/documents/document/photograph-of-supreme-court-building</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34809-4EB4-447A-96D9-FFBB124FE95D}" type="slidenum">
              <a:rPr lang="en-US" smtClean="0"/>
              <a:t>10</a:t>
            </a:fld>
            <a:endParaRPr lang="en-US"/>
          </a:p>
        </p:txBody>
      </p:sp>
    </p:spTree>
    <p:extLst>
      <p:ext uri="{BB962C8B-B14F-4D97-AF65-F5344CB8AC3E}">
        <p14:creationId xmlns:p14="http://schemas.microsoft.com/office/powerpoint/2010/main" val="416824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4809-4EB4-447A-96D9-FFBB124FE95D}" type="slidenum">
              <a:rPr lang="en-US" smtClean="0"/>
              <a:t>11</a:t>
            </a:fld>
            <a:endParaRPr lang="en-US"/>
          </a:p>
        </p:txBody>
      </p:sp>
    </p:spTree>
    <p:extLst>
      <p:ext uri="{BB962C8B-B14F-4D97-AF65-F5344CB8AC3E}">
        <p14:creationId xmlns:p14="http://schemas.microsoft.com/office/powerpoint/2010/main" val="16194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D9FDDA-525E-4AD6-881D-21C161399F0B}"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2066904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9FDDA-525E-4AD6-881D-21C161399F0B}"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188718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9FDDA-525E-4AD6-881D-21C161399F0B}"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347824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9FDDA-525E-4AD6-881D-21C161399F0B}"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254209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9FDDA-525E-4AD6-881D-21C161399F0B}"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76215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D9FDDA-525E-4AD6-881D-21C161399F0B}"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153913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D9FDDA-525E-4AD6-881D-21C161399F0B}" type="datetimeFigureOut">
              <a:rPr lang="en-US" smtClean="0"/>
              <a:t>10/2/17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302664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D9FDDA-525E-4AD6-881D-21C161399F0B}" type="datetimeFigureOut">
              <a:rPr lang="en-US" smtClean="0"/>
              <a:t>10/2/17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187043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9FDDA-525E-4AD6-881D-21C161399F0B}" type="datetimeFigureOut">
              <a:rPr lang="en-US" smtClean="0"/>
              <a:t>10/2/17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80670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9FDDA-525E-4AD6-881D-21C161399F0B}"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284982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9FDDA-525E-4AD6-881D-21C161399F0B}"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D5E0A-597D-47E8-A5CE-3B033CC38AE7}" type="slidenum">
              <a:rPr lang="en-US" smtClean="0"/>
              <a:t>‹#›</a:t>
            </a:fld>
            <a:endParaRPr lang="en-US"/>
          </a:p>
        </p:txBody>
      </p:sp>
    </p:spTree>
    <p:extLst>
      <p:ext uri="{BB962C8B-B14F-4D97-AF65-F5344CB8AC3E}">
        <p14:creationId xmlns:p14="http://schemas.microsoft.com/office/powerpoint/2010/main" val="5627245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9FDDA-525E-4AD6-881D-21C161399F0B}" type="datetimeFigureOut">
              <a:rPr lang="en-US" smtClean="0"/>
              <a:t>10/2/17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D5E0A-597D-47E8-A5CE-3B033CC38AE7}" type="slidenum">
              <a:rPr lang="en-US" smtClean="0"/>
              <a:t>‹#›</a:t>
            </a:fld>
            <a:endParaRPr lang="en-US"/>
          </a:p>
        </p:txBody>
      </p:sp>
    </p:spTree>
    <p:extLst>
      <p:ext uri="{BB962C8B-B14F-4D97-AF65-F5344CB8AC3E}">
        <p14:creationId xmlns:p14="http://schemas.microsoft.com/office/powerpoint/2010/main" val="2237295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Guidance on Government:  Federal Edition</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5</a:t>
            </a:r>
            <a:r>
              <a:rPr lang="en-US" baseline="30000" dirty="0" smtClean="0">
                <a:solidFill>
                  <a:schemeClr val="bg1"/>
                </a:solidFill>
              </a:rPr>
              <a:t>th</a:t>
            </a:r>
            <a:r>
              <a:rPr lang="en-US" dirty="0" smtClean="0">
                <a:solidFill>
                  <a:schemeClr val="bg1"/>
                </a:solidFill>
              </a:rPr>
              <a:t> grade</a:t>
            </a:r>
            <a:endParaRPr lang="en-US" dirty="0">
              <a:solidFill>
                <a:schemeClr val="bg1"/>
              </a:solidFill>
            </a:endParaRPr>
          </a:p>
        </p:txBody>
      </p:sp>
    </p:spTree>
    <p:extLst>
      <p:ext uri="{BB962C8B-B14F-4D97-AF65-F5344CB8AC3E}">
        <p14:creationId xmlns:p14="http://schemas.microsoft.com/office/powerpoint/2010/main" val="2748053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3480" y="0"/>
            <a:ext cx="8925039" cy="6858000"/>
          </a:xfrm>
          <a:prstGeom prst="rect">
            <a:avLst/>
          </a:prstGeom>
        </p:spPr>
      </p:pic>
    </p:spTree>
    <p:extLst>
      <p:ext uri="{BB962C8B-B14F-4D97-AF65-F5344CB8AC3E}">
        <p14:creationId xmlns:p14="http://schemas.microsoft.com/office/powerpoint/2010/main" val="14373473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Judicial Branch</a:t>
            </a:r>
            <a:endParaRPr lang="en-US" b="1" dirty="0">
              <a:solidFill>
                <a:schemeClr val="bg1"/>
              </a:solidFill>
            </a:endParaRPr>
          </a:p>
        </p:txBody>
      </p:sp>
      <p:sp>
        <p:nvSpPr>
          <p:cNvPr id="3" name="TextBox 2"/>
          <p:cNvSpPr txBox="1"/>
          <p:nvPr/>
        </p:nvSpPr>
        <p:spPr>
          <a:xfrm>
            <a:off x="717885" y="2598821"/>
            <a:ext cx="10515600" cy="3539430"/>
          </a:xfrm>
          <a:prstGeom prst="rect">
            <a:avLst/>
          </a:prstGeom>
          <a:noFill/>
        </p:spPr>
        <p:txBody>
          <a:bodyPr wrap="square" rtlCol="0">
            <a:spAutoFit/>
          </a:bodyPr>
          <a:lstStyle/>
          <a:p>
            <a:r>
              <a:rPr lang="en-US" sz="2800" b="1" dirty="0" smtClean="0">
                <a:solidFill>
                  <a:schemeClr val="bg1"/>
                </a:solidFill>
              </a:rPr>
              <a:t>Article III, Section 1</a:t>
            </a:r>
          </a:p>
          <a:p>
            <a:endParaRPr lang="en-US" sz="2800" dirty="0" smtClean="0">
              <a:solidFill>
                <a:schemeClr val="bg1"/>
              </a:solidFill>
            </a:endParaRPr>
          </a:p>
          <a:p>
            <a:r>
              <a:rPr lang="en-US" sz="2800" dirty="0">
                <a:solidFill>
                  <a:schemeClr val="bg1"/>
                </a:solidFill>
              </a:rPr>
              <a:t>The judicial Power of the United States, shall be vested in one supreme Court, and in such inferior Courts as the Congress may from time to time ordain and establish. The Judges, both of the supreme and inferior Courts, shall hold their Offices during good </a:t>
            </a:r>
            <a:r>
              <a:rPr lang="en-US" sz="2800" dirty="0" err="1">
                <a:solidFill>
                  <a:schemeClr val="bg1"/>
                </a:solidFill>
              </a:rPr>
              <a:t>Behaviour</a:t>
            </a:r>
            <a:r>
              <a:rPr lang="en-US" sz="2800" dirty="0">
                <a:solidFill>
                  <a:schemeClr val="bg1"/>
                </a:solidFill>
              </a:rPr>
              <a:t>, and shall, at stated Times, receive for their Services, a Compensation, which shall not be diminished during their Continuance in Office.</a:t>
            </a:r>
            <a:endParaRPr lang="en-US" sz="2800" dirty="0" smtClean="0">
              <a:solidFill>
                <a:schemeClr val="bg1"/>
              </a:solidFill>
            </a:endParaRPr>
          </a:p>
        </p:txBody>
      </p:sp>
    </p:spTree>
    <p:extLst>
      <p:ext uri="{BB962C8B-B14F-4D97-AF65-F5344CB8AC3E}">
        <p14:creationId xmlns:p14="http://schemas.microsoft.com/office/powerpoint/2010/main" val="22070182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264" y="0"/>
            <a:ext cx="8887257" cy="6858000"/>
          </a:xfrm>
          <a:prstGeom prst="rect">
            <a:avLst/>
          </a:prstGeom>
        </p:spPr>
      </p:pic>
    </p:spTree>
    <p:extLst>
      <p:ext uri="{BB962C8B-B14F-4D97-AF65-F5344CB8AC3E}">
        <p14:creationId xmlns:p14="http://schemas.microsoft.com/office/powerpoint/2010/main" val="13399227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www.yourchildlearns.com/images/map-of-united-stat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471" y="380833"/>
            <a:ext cx="8105775" cy="601027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8867274" y="2322095"/>
            <a:ext cx="252663" cy="24063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7948863" y="4170947"/>
            <a:ext cx="252663" cy="24063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0918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646" y="0"/>
            <a:ext cx="5664708" cy="6858000"/>
          </a:xfrm>
          <a:prstGeom prst="rect">
            <a:avLst/>
          </a:prstGeom>
        </p:spPr>
      </p:pic>
    </p:spTree>
    <p:extLst>
      <p:ext uri="{BB962C8B-B14F-4D97-AF65-F5344CB8AC3E}">
        <p14:creationId xmlns:p14="http://schemas.microsoft.com/office/powerpoint/2010/main" val="29400293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906" y="0"/>
            <a:ext cx="9144000" cy="6858000"/>
          </a:xfrm>
          <a:prstGeom prst="rect">
            <a:avLst/>
          </a:prstGeom>
        </p:spPr>
      </p:pic>
    </p:spTree>
    <p:extLst>
      <p:ext uri="{BB962C8B-B14F-4D97-AF65-F5344CB8AC3E}">
        <p14:creationId xmlns:p14="http://schemas.microsoft.com/office/powerpoint/2010/main" val="39652524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38200" y="617788"/>
            <a:ext cx="10515600" cy="1325563"/>
          </a:xfrm>
        </p:spPr>
        <p:txBody>
          <a:bodyPr/>
          <a:lstStyle/>
          <a:p>
            <a:r>
              <a:rPr lang="en-US" b="1" dirty="0" smtClean="0">
                <a:solidFill>
                  <a:schemeClr val="bg1"/>
                </a:solidFill>
              </a:rPr>
              <a:t>Legislative Branch</a:t>
            </a:r>
            <a:endParaRPr lang="en-US" b="1" dirty="0">
              <a:solidFill>
                <a:schemeClr val="bg1"/>
              </a:solidFill>
            </a:endParaRPr>
          </a:p>
        </p:txBody>
      </p:sp>
      <p:sp>
        <p:nvSpPr>
          <p:cNvPr id="3" name="TextBox 2"/>
          <p:cNvSpPr txBox="1"/>
          <p:nvPr/>
        </p:nvSpPr>
        <p:spPr>
          <a:xfrm>
            <a:off x="922421" y="3068053"/>
            <a:ext cx="10515600" cy="2246769"/>
          </a:xfrm>
          <a:prstGeom prst="rect">
            <a:avLst/>
          </a:prstGeom>
          <a:noFill/>
        </p:spPr>
        <p:txBody>
          <a:bodyPr wrap="square" rtlCol="0">
            <a:spAutoFit/>
          </a:bodyPr>
          <a:lstStyle/>
          <a:p>
            <a:r>
              <a:rPr lang="en-US" sz="2800" b="1" dirty="0" smtClean="0">
                <a:solidFill>
                  <a:schemeClr val="bg1"/>
                </a:solidFill>
              </a:rPr>
              <a:t>Article I, Section 1</a:t>
            </a:r>
          </a:p>
          <a:p>
            <a:endParaRPr lang="en-US" sz="2800" dirty="0">
              <a:solidFill>
                <a:schemeClr val="bg1"/>
              </a:solidFill>
            </a:endParaRPr>
          </a:p>
          <a:p>
            <a:r>
              <a:rPr lang="en-US" sz="2800" dirty="0">
                <a:solidFill>
                  <a:schemeClr val="bg1"/>
                </a:solidFill>
              </a:rPr>
              <a:t>All legislative Powers herein granted shall be vested in a Congress of the United States, which shall consist of a Senate and House of Representatives.</a:t>
            </a:r>
          </a:p>
        </p:txBody>
      </p:sp>
    </p:spTree>
    <p:extLst>
      <p:ext uri="{BB962C8B-B14F-4D97-AF65-F5344CB8AC3E}">
        <p14:creationId xmlns:p14="http://schemas.microsoft.com/office/powerpoint/2010/main" val="2052466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284" y="36096"/>
            <a:ext cx="7765507" cy="6776989"/>
          </a:xfrm>
          <a:prstGeom prst="rect">
            <a:avLst/>
          </a:prstGeom>
        </p:spPr>
      </p:pic>
    </p:spTree>
    <p:extLst>
      <p:ext uri="{BB962C8B-B14F-4D97-AF65-F5344CB8AC3E}">
        <p14:creationId xmlns:p14="http://schemas.microsoft.com/office/powerpoint/2010/main" val="13882467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48" y="0"/>
            <a:ext cx="10688903" cy="6858000"/>
          </a:xfrm>
          <a:prstGeom prst="rect">
            <a:avLst/>
          </a:prstGeom>
        </p:spPr>
      </p:pic>
    </p:spTree>
    <p:extLst>
      <p:ext uri="{BB962C8B-B14F-4D97-AF65-F5344CB8AC3E}">
        <p14:creationId xmlns:p14="http://schemas.microsoft.com/office/powerpoint/2010/main" val="41822617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Executive Branch</a:t>
            </a:r>
            <a:endParaRPr lang="en-US" b="1" dirty="0">
              <a:solidFill>
                <a:schemeClr val="bg1"/>
              </a:solidFill>
            </a:endParaRPr>
          </a:p>
        </p:txBody>
      </p:sp>
      <p:sp>
        <p:nvSpPr>
          <p:cNvPr id="3" name="TextBox 2"/>
          <p:cNvSpPr txBox="1"/>
          <p:nvPr/>
        </p:nvSpPr>
        <p:spPr>
          <a:xfrm>
            <a:off x="838200" y="2947737"/>
            <a:ext cx="10515600" cy="2246769"/>
          </a:xfrm>
          <a:prstGeom prst="rect">
            <a:avLst/>
          </a:prstGeom>
          <a:noFill/>
        </p:spPr>
        <p:txBody>
          <a:bodyPr wrap="square" rtlCol="0">
            <a:spAutoFit/>
          </a:bodyPr>
          <a:lstStyle/>
          <a:p>
            <a:r>
              <a:rPr lang="en-US" sz="2800" b="1" dirty="0" smtClean="0">
                <a:solidFill>
                  <a:schemeClr val="bg1"/>
                </a:solidFill>
              </a:rPr>
              <a:t>Article II, Section 1</a:t>
            </a:r>
          </a:p>
          <a:p>
            <a:endParaRPr lang="en-US" sz="2800" dirty="0" smtClean="0">
              <a:solidFill>
                <a:schemeClr val="bg1"/>
              </a:solidFill>
            </a:endParaRPr>
          </a:p>
          <a:p>
            <a:r>
              <a:rPr lang="en-US" sz="2800" dirty="0">
                <a:solidFill>
                  <a:schemeClr val="bg1"/>
                </a:solidFill>
              </a:rPr>
              <a:t>The executive Power shall be vested in a President of the United States of America. He shall hold his Office during the Term of four Years, and, together with the Vice President, chosen for the same </a:t>
            </a:r>
            <a:r>
              <a:rPr lang="en-US" sz="2800" dirty="0" smtClean="0">
                <a:solidFill>
                  <a:schemeClr val="bg1"/>
                </a:solidFill>
              </a:rPr>
              <a:t>Term…</a:t>
            </a:r>
            <a:endParaRPr lang="en-US" sz="2800" dirty="0">
              <a:solidFill>
                <a:schemeClr val="bg1"/>
              </a:solidFill>
            </a:endParaRPr>
          </a:p>
        </p:txBody>
      </p:sp>
    </p:spTree>
    <p:extLst>
      <p:ext uri="{BB962C8B-B14F-4D97-AF65-F5344CB8AC3E}">
        <p14:creationId xmlns:p14="http://schemas.microsoft.com/office/powerpoint/2010/main" val="10887986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478" y="0"/>
            <a:ext cx="10210422" cy="6858000"/>
          </a:xfrm>
          <a:prstGeom prst="rect">
            <a:avLst/>
          </a:prstGeom>
        </p:spPr>
      </p:pic>
    </p:spTree>
    <p:extLst>
      <p:ext uri="{BB962C8B-B14F-4D97-AF65-F5344CB8AC3E}">
        <p14:creationId xmlns:p14="http://schemas.microsoft.com/office/powerpoint/2010/main" val="33588347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730</Words>
  <Application>Microsoft Macintosh PowerPoint</Application>
  <PresentationFormat>Custom</PresentationFormat>
  <Paragraphs>44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Guidance on Government:  Federal Edition</vt:lpstr>
      <vt:lpstr>PowerPoint Presentation</vt:lpstr>
      <vt:lpstr>PowerPoint Presentation</vt:lpstr>
      <vt:lpstr>PowerPoint Presentation</vt:lpstr>
      <vt:lpstr>Legislative Branch</vt:lpstr>
      <vt:lpstr>PowerPoint Presentation</vt:lpstr>
      <vt:lpstr>PowerPoint Presentation</vt:lpstr>
      <vt:lpstr>Executive Branch</vt:lpstr>
      <vt:lpstr>PowerPoint Presentation</vt:lpstr>
      <vt:lpstr>PowerPoint Presentation</vt:lpstr>
      <vt:lpstr>Judicial Branch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dc:creator>
  <cp:lastModifiedBy>Valerie McVey</cp:lastModifiedBy>
  <cp:revision>18</cp:revision>
  <dcterms:created xsi:type="dcterms:W3CDTF">2016-07-21T17:51:55Z</dcterms:created>
  <dcterms:modified xsi:type="dcterms:W3CDTF">2017-10-02T14:51:04Z</dcterms:modified>
</cp:coreProperties>
</file>